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8"/>
  </p:notesMasterIdLst>
  <p:handoutMasterIdLst>
    <p:handoutMasterId r:id="rId69"/>
  </p:handoutMasterIdLst>
  <p:sldIdLst>
    <p:sldId id="256" r:id="rId5"/>
    <p:sldId id="295" r:id="rId6"/>
    <p:sldId id="297" r:id="rId7"/>
    <p:sldId id="298" r:id="rId8"/>
    <p:sldId id="299" r:id="rId9"/>
    <p:sldId id="300" r:id="rId10"/>
    <p:sldId id="301" r:id="rId11"/>
    <p:sldId id="302" r:id="rId12"/>
    <p:sldId id="303" r:id="rId13"/>
    <p:sldId id="304" r:id="rId14"/>
    <p:sldId id="305" r:id="rId15"/>
    <p:sldId id="306" r:id="rId16"/>
    <p:sldId id="307" r:id="rId17"/>
    <p:sldId id="344" r:id="rId18"/>
    <p:sldId id="345" r:id="rId19"/>
    <p:sldId id="346" r:id="rId20"/>
    <p:sldId id="347" r:id="rId21"/>
    <p:sldId id="348" r:id="rId22"/>
    <p:sldId id="349" r:id="rId23"/>
    <p:sldId id="308" r:id="rId24"/>
    <p:sldId id="309" r:id="rId25"/>
    <p:sldId id="313" r:id="rId26"/>
    <p:sldId id="314" r:id="rId27"/>
    <p:sldId id="315" r:id="rId28"/>
    <p:sldId id="316" r:id="rId29"/>
    <p:sldId id="317" r:id="rId30"/>
    <p:sldId id="318" r:id="rId31"/>
    <p:sldId id="350" r:id="rId32"/>
    <p:sldId id="282"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2" r:id="rId46"/>
    <p:sldId id="353" r:id="rId47"/>
    <p:sldId id="354" r:id="rId48"/>
    <p:sldId id="355" r:id="rId49"/>
    <p:sldId id="356" r:id="rId50"/>
    <p:sldId id="357" r:id="rId51"/>
    <p:sldId id="336" r:id="rId52"/>
    <p:sldId id="360" r:id="rId53"/>
    <p:sldId id="338" r:id="rId54"/>
    <p:sldId id="341" r:id="rId55"/>
    <p:sldId id="366" r:id="rId56"/>
    <p:sldId id="367" r:id="rId57"/>
    <p:sldId id="368" r:id="rId58"/>
    <p:sldId id="369" r:id="rId59"/>
    <p:sldId id="372" r:id="rId60"/>
    <p:sldId id="371" r:id="rId61"/>
    <p:sldId id="271" r:id="rId62"/>
    <p:sldId id="276" r:id="rId63"/>
    <p:sldId id="277" r:id="rId64"/>
    <p:sldId id="278" r:id="rId65"/>
    <p:sldId id="352" r:id="rId66"/>
    <p:sldId id="272" r:id="rId67"/>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ston, Donna (OS/ASPR/BARDA)" initials="BD(" lastIdx="5" clrIdx="0">
    <p:extLst>
      <p:ext uri="{19B8F6BF-5375-455C-9EA6-DF929625EA0E}">
        <p15:presenceInfo xmlns:p15="http://schemas.microsoft.com/office/powerpoint/2012/main" userId="S-1-5-21-1747495209-1248221918-2216747781-468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FE3FD"/>
    <a:srgbClr val="4E8787"/>
    <a:srgbClr val="1432F5"/>
    <a:srgbClr val="00AFB3"/>
    <a:srgbClr val="2D536A"/>
    <a:srgbClr val="1F839D"/>
    <a:srgbClr val="4B5D86"/>
    <a:srgbClr val="0E5398"/>
    <a:srgbClr val="1C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93" autoAdjust="0"/>
    <p:restoredTop sz="96441" autoAdjust="0"/>
  </p:normalViewPr>
  <p:slideViewPr>
    <p:cSldViewPr snapToGrid="0">
      <p:cViewPr varScale="1">
        <p:scale>
          <a:sx n="67" d="100"/>
          <a:sy n="67" d="100"/>
        </p:scale>
        <p:origin x="66" y="228"/>
      </p:cViewPr>
      <p:guideLst>
        <p:guide orient="horz" pos="1620"/>
        <p:guide pos="2880"/>
      </p:guideLst>
    </p:cSldViewPr>
  </p:slideViewPr>
  <p:outlineViewPr>
    <p:cViewPr>
      <p:scale>
        <a:sx n="33" d="100"/>
        <a:sy n="33" d="100"/>
      </p:scale>
      <p:origin x="0" y="-19422"/>
    </p:cViewPr>
  </p:outlineViewPr>
  <p:notesTextViewPr>
    <p:cViewPr>
      <p:scale>
        <a:sx n="1" d="1"/>
        <a:sy n="1" d="1"/>
      </p:scale>
      <p:origin x="0" y="0"/>
    </p:cViewPr>
  </p:notesTextViewPr>
  <p:sorterViewPr>
    <p:cViewPr>
      <p:scale>
        <a:sx n="150" d="100"/>
        <a:sy n="150" d="100"/>
      </p:scale>
      <p:origin x="0" y="-40338"/>
    </p:cViewPr>
  </p:sorterViewPr>
  <p:notesViewPr>
    <p:cSldViewPr snapToGrid="0">
      <p:cViewPr varScale="1">
        <p:scale>
          <a:sx n="52" d="100"/>
          <a:sy n="52" d="100"/>
        </p:scale>
        <p:origin x="283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eila.selimovic\AppData\Local\Microsoft\Windows\INetCache\Content.Outlook\YN56N571\ENACT%20Summar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eila.selimovic\OneDrive%20-%20HHS%20Office%20of%20the%20Secretary\Documents\ENACT%20stuff\ENACT%20sensors%20and%20marker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495875575058034"/>
          <c:y val="0.12412985274431057"/>
          <c:w val="0.37481127101257694"/>
          <c:h val="0.79051560573000668"/>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810E-4D6C-98F2-81DCE13D7D47}"/>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10E-4D6C-98F2-81DCE13D7D47}"/>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810E-4D6C-98F2-81DCE13D7D47}"/>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810E-4D6C-98F2-81DCE13D7D47}"/>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810E-4D6C-98F2-81DCE13D7D47}"/>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810E-4D6C-98F2-81DCE13D7D47}"/>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810E-4D6C-98F2-81DCE13D7D47}"/>
              </c:ext>
            </c:extLst>
          </c:dPt>
          <c:dPt>
            <c:idx val="7"/>
            <c:bubble3D val="0"/>
            <c:spPr>
              <a:solidFill>
                <a:schemeClr val="accent3">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F-810E-4D6C-98F2-81DCE13D7D47}"/>
              </c:ext>
            </c:extLst>
          </c:dPt>
          <c:dLbls>
            <c:dLbl>
              <c:idx val="0"/>
              <c:layout>
                <c:manualLayout>
                  <c:x val="-6.9093223595609127E-2"/>
                  <c:y val="0.12265317199922358"/>
                </c:manualLayout>
              </c:layout>
              <c:tx>
                <c:rich>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r>
                      <a:rPr lang="en-US"/>
                      <a:t>16.7%</a:t>
                    </a:r>
                    <a:endParaRPr lang="en-US" dirty="0"/>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10E-4D6C-98F2-81DCE13D7D47}"/>
                </c:ext>
              </c:extLst>
            </c:dLbl>
            <c:dLbl>
              <c:idx val="1"/>
              <c:tx>
                <c:rich>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r>
                      <a:rPr lang="en-US"/>
                      <a:t>5.6%</a:t>
                    </a:r>
                    <a:endParaRPr lang="en-US" dirty="0"/>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10E-4D6C-98F2-81DCE13D7D47}"/>
                </c:ext>
              </c:extLst>
            </c:dLbl>
            <c:dLbl>
              <c:idx val="2"/>
              <c:layout>
                <c:manualLayout>
                  <c:x val="-6.8454744312054672E-2"/>
                  <c:y val="-0.109876223699203"/>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10E-4D6C-98F2-81DCE13D7D47}"/>
                </c:ext>
              </c:extLst>
            </c:dLbl>
            <c:dLbl>
              <c:idx val="3"/>
              <c:layout>
                <c:manualLayout>
                  <c:x val="6.1698783435273796E-2"/>
                  <c:y val="-0.12274528436544457"/>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10E-4D6C-98F2-81DCE13D7D47}"/>
                </c:ext>
              </c:extLst>
            </c:dLbl>
            <c:dLbl>
              <c:idx val="4"/>
              <c:layout>
                <c:manualLayout>
                  <c:x val="9.3035201483360724E-2"/>
                  <c:y val="3.1362655522963064E-3"/>
                </c:manualLayout>
              </c:layout>
              <c:tx>
                <c:rich>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r>
                      <a:rPr lang="en-US"/>
                      <a:t>5.6%</a:t>
                    </a:r>
                    <a:endParaRPr lang="en-US" dirty="0"/>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10E-4D6C-98F2-81DCE13D7D47}"/>
                </c:ext>
              </c:extLst>
            </c:dLbl>
            <c:dLbl>
              <c:idx val="5"/>
              <c:tx>
                <c:rich>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r>
                      <a:rPr lang="en-US"/>
                      <a:t>5.6%</a:t>
                    </a:r>
                    <a:endParaRPr lang="en-US" dirty="0"/>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10E-4D6C-98F2-81DCE13D7D47}"/>
                </c:ext>
              </c:extLst>
            </c:dLbl>
            <c:dLbl>
              <c:idx val="6"/>
              <c:tx>
                <c:rich>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r>
                      <a:rPr lang="en-US"/>
                      <a:t>5.6%</a:t>
                    </a:r>
                    <a:endParaRPr lang="en-US" dirty="0"/>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810E-4D6C-98F2-81DCE13D7D47}"/>
                </c:ext>
              </c:extLst>
            </c:dLbl>
            <c:dLbl>
              <c:idx val="7"/>
              <c:tx>
                <c:rich>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r>
                      <a:rPr lang="en-US" sz="1800">
                        <a:effectLst>
                          <a:outerShdw blurRad="38100" dist="38100" dir="2700000" algn="tl">
                            <a:srgbClr val="000000">
                              <a:alpha val="43137"/>
                            </a:srgbClr>
                          </a:outerShdw>
                        </a:effectLst>
                      </a:rPr>
                      <a:t>12%</a:t>
                    </a:r>
                    <a:endParaRPr lang="en-US" sz="1800" dirty="0">
                      <a:effectLst>
                        <a:outerShdw blurRad="38100" dist="38100" dir="2700000" algn="tl">
                          <a:srgbClr val="000000">
                            <a:alpha val="43137"/>
                          </a:srgbClr>
                        </a:outerShdw>
                      </a:effectLst>
                    </a:endParaRPr>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810E-4D6C-98F2-81DCE13D7D47}"/>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Sheet1!$A$19:$A$26</c:f>
              <c:strCache>
                <c:ptCount val="8"/>
                <c:pt idx="0">
                  <c:v>Photonic (PPG)</c:v>
                </c:pt>
                <c:pt idx="1">
                  <c:v>Pressure</c:v>
                </c:pt>
                <c:pt idx="2">
                  <c:v>Accelerometry</c:v>
                </c:pt>
                <c:pt idx="3">
                  <c:v>Electrochemical</c:v>
                </c:pt>
                <c:pt idx="4">
                  <c:v>Electromagnetic</c:v>
                </c:pt>
                <c:pt idx="5">
                  <c:v>Biochemical</c:v>
                </c:pt>
                <c:pt idx="6">
                  <c:v>Ultrasonic</c:v>
                </c:pt>
                <c:pt idx="7">
                  <c:v>Electrodermal activity</c:v>
                </c:pt>
              </c:strCache>
            </c:strRef>
          </c:cat>
          <c:val>
            <c:numRef>
              <c:f>Sheet1!$B$19:$B$26</c:f>
              <c:numCache>
                <c:formatCode>General</c:formatCode>
                <c:ptCount val="8"/>
                <c:pt idx="0">
                  <c:v>3</c:v>
                </c:pt>
                <c:pt idx="1">
                  <c:v>1</c:v>
                </c:pt>
                <c:pt idx="2">
                  <c:v>5</c:v>
                </c:pt>
                <c:pt idx="3">
                  <c:v>4</c:v>
                </c:pt>
                <c:pt idx="4">
                  <c:v>1</c:v>
                </c:pt>
                <c:pt idx="5">
                  <c:v>1</c:v>
                </c:pt>
                <c:pt idx="6">
                  <c:v>1</c:v>
                </c:pt>
                <c:pt idx="7">
                  <c:v>2</c:v>
                </c:pt>
              </c:numCache>
            </c:numRef>
          </c:val>
          <c:extLst>
            <c:ext xmlns:c16="http://schemas.microsoft.com/office/drawing/2014/chart" uri="{C3380CC4-5D6E-409C-BE32-E72D297353CC}">
              <c16:uniqueId val="{00000010-810E-4D6C-98F2-81DCE13D7D47}"/>
            </c:ext>
          </c:extLst>
        </c:ser>
        <c:ser>
          <c:idx val="1"/>
          <c:order val="1"/>
          <c:tx>
            <c:v>%</c:v>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2-810E-4D6C-98F2-81DCE13D7D47}"/>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4-810E-4D6C-98F2-81DCE13D7D47}"/>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6-810E-4D6C-98F2-81DCE13D7D47}"/>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8-810E-4D6C-98F2-81DCE13D7D47}"/>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A-810E-4D6C-98F2-81DCE13D7D47}"/>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C-810E-4D6C-98F2-81DCE13D7D47}"/>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E-810E-4D6C-98F2-81DCE13D7D47}"/>
              </c:ext>
            </c:extLst>
          </c:dPt>
          <c:dPt>
            <c:idx val="7"/>
            <c:bubble3D val="0"/>
            <c:spPr>
              <a:solidFill>
                <a:schemeClr val="accent3">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20-810E-4D6C-98F2-81DCE13D7D4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Sheet1!$C$19:$C$26</c:f>
              <c:numCache>
                <c:formatCode>0.0</c:formatCode>
                <c:ptCount val="8"/>
                <c:pt idx="0">
                  <c:v>16.666666666666668</c:v>
                </c:pt>
                <c:pt idx="1">
                  <c:v>5.5555555555555554</c:v>
                </c:pt>
                <c:pt idx="2">
                  <c:v>27.777777777777779</c:v>
                </c:pt>
                <c:pt idx="3">
                  <c:v>22.222222222222221</c:v>
                </c:pt>
                <c:pt idx="4">
                  <c:v>5.5555555555555554</c:v>
                </c:pt>
                <c:pt idx="5">
                  <c:v>5.5555555555555554</c:v>
                </c:pt>
                <c:pt idx="6">
                  <c:v>5.5555555555555554</c:v>
                </c:pt>
                <c:pt idx="7">
                  <c:v>11.111111111111111</c:v>
                </c:pt>
              </c:numCache>
            </c:numRef>
          </c:val>
          <c:extLst>
            <c:ext xmlns:c16="http://schemas.microsoft.com/office/drawing/2014/chart" uri="{C3380CC4-5D6E-409C-BE32-E72D297353CC}">
              <c16:uniqueId val="{00000021-810E-4D6C-98F2-81DCE13D7D47}"/>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80405804927659696"/>
          <c:y val="0.2586784419032736"/>
          <c:w val="0.19594198582357242"/>
          <c:h val="0.5289492362992727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13385826771651"/>
          <c:y val="0.17773685972547706"/>
          <c:w val="0.36947844019497561"/>
          <c:h val="0.77928161139214813"/>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8BAA-48D4-ABD7-918122081604}"/>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BAA-48D4-ABD7-918122081604}"/>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8BAA-48D4-ABD7-918122081604}"/>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8BAA-48D4-ABD7-918122081604}"/>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8BAA-48D4-ABD7-918122081604}"/>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8BAA-48D4-ABD7-918122081604}"/>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8BAA-48D4-ABD7-918122081604}"/>
              </c:ext>
            </c:extLst>
          </c:dPt>
          <c:dPt>
            <c:idx val="7"/>
            <c:bubble3D val="0"/>
            <c:spPr>
              <a:solidFill>
                <a:schemeClr val="accent3">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F-8BAA-48D4-ABD7-918122081604}"/>
              </c:ext>
            </c:extLst>
          </c:dPt>
          <c:dLbls>
            <c:dLbl>
              <c:idx val="0"/>
              <c:layout>
                <c:manualLayout>
                  <c:x val="-6.0452110269189133E-2"/>
                  <c:y val="0.1049252732015967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BAA-48D4-ABD7-918122081604}"/>
                </c:ext>
              </c:extLst>
            </c:dLbl>
            <c:dLbl>
              <c:idx val="1"/>
              <c:layout>
                <c:manualLayout>
                  <c:x val="-7.1913666060409581E-2"/>
                  <c:y val="-8.778806216440170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BAA-48D4-ABD7-918122081604}"/>
                </c:ext>
              </c:extLst>
            </c:dLbl>
            <c:dLbl>
              <c:idx val="2"/>
              <c:layout>
                <c:manualLayout>
                  <c:x val="3.764515827705766E-2"/>
                  <c:y val="-0.11465482624668411"/>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BAA-48D4-ABD7-91812208160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Sheet1!$A$30:$A$37</c:f>
              <c:strCache>
                <c:ptCount val="8"/>
                <c:pt idx="0">
                  <c:v>Vital signs</c:v>
                </c:pt>
                <c:pt idx="1">
                  <c:v>Activity</c:v>
                </c:pt>
                <c:pt idx="2">
                  <c:v>Blood chemistry (cytokines)</c:v>
                </c:pt>
                <c:pt idx="3">
                  <c:v>Blood chemistry (small molecules)</c:v>
                </c:pt>
                <c:pt idx="4">
                  <c:v>Neurological</c:v>
                </c:pt>
                <c:pt idx="5">
                  <c:v>Blood cell count</c:v>
                </c:pt>
                <c:pt idx="6">
                  <c:v>Blood cell volume</c:v>
                </c:pt>
                <c:pt idx="7">
                  <c:v>Symptomology</c:v>
                </c:pt>
              </c:strCache>
            </c:strRef>
          </c:cat>
          <c:val>
            <c:numRef>
              <c:f>Sheet1!$B$30:$B$37</c:f>
              <c:numCache>
                <c:formatCode>General</c:formatCode>
                <c:ptCount val="8"/>
                <c:pt idx="0">
                  <c:v>5</c:v>
                </c:pt>
                <c:pt idx="1">
                  <c:v>4</c:v>
                </c:pt>
                <c:pt idx="2">
                  <c:v>4</c:v>
                </c:pt>
                <c:pt idx="3">
                  <c:v>1</c:v>
                </c:pt>
                <c:pt idx="4">
                  <c:v>2</c:v>
                </c:pt>
                <c:pt idx="5">
                  <c:v>1</c:v>
                </c:pt>
                <c:pt idx="6">
                  <c:v>1</c:v>
                </c:pt>
                <c:pt idx="7">
                  <c:v>2</c:v>
                </c:pt>
              </c:numCache>
            </c:numRef>
          </c:val>
          <c:extLst>
            <c:ext xmlns:c16="http://schemas.microsoft.com/office/drawing/2014/chart" uri="{C3380CC4-5D6E-409C-BE32-E72D297353CC}">
              <c16:uniqueId val="{00000010-8BAA-48D4-ABD7-918122081604}"/>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3103977669225411"/>
          <c:y val="0.30656373590937008"/>
          <c:w val="0.31683177102862142"/>
          <c:h val="0.5152026234417382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Total Investment</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FE9-4CF8-AF74-C31652E2CCE3}"/>
              </c:ext>
            </c:extLst>
          </c:dPt>
          <c:dPt>
            <c:idx val="1"/>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FE9-4CF8-AF74-C31652E2CCE3}"/>
              </c:ext>
            </c:extLst>
          </c:dPt>
          <c:dLbls>
            <c:dLbl>
              <c:idx val="0"/>
              <c:layout>
                <c:manualLayout>
                  <c:x val="-0.22055612381504663"/>
                  <c:y val="-9.7733643280631666E-2"/>
                </c:manualLayout>
              </c:layout>
              <c:tx>
                <c:rich>
                  <a:bodyPr rot="0" spcFirstLastPara="1" vertOverflow="ellipsis" vert="horz" wrap="square" lIns="38100" tIns="19050" rIns="38100" bIns="19050" anchor="ctr" anchorCtr="1">
                    <a:spAutoFit/>
                  </a:bodyPr>
                  <a:lstStyle/>
                  <a:p>
                    <a:pPr>
                      <a:defRPr sz="1197"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r>
                      <a:rPr lang="en-US" dirty="0">
                        <a:effectLst>
                          <a:outerShdw blurRad="38100" dist="38100" dir="2700000" algn="tl">
                            <a:srgbClr val="000000">
                              <a:alpha val="43137"/>
                            </a:srgbClr>
                          </a:outerShdw>
                        </a:effectLst>
                      </a:rPr>
                      <a:t>$20.1</a:t>
                    </a:r>
                    <a:r>
                      <a:rPr lang="en-US" baseline="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Million</a:t>
                    </a:r>
                  </a:p>
                </c:rich>
              </c:tx>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FE9-4CF8-AF74-C31652E2CCE3}"/>
                </c:ext>
              </c:extLst>
            </c:dLbl>
            <c:dLbl>
              <c:idx val="1"/>
              <c:layout>
                <c:manualLayout>
                  <c:x val="0.13804500147892843"/>
                  <c:y val="3.0220621013485136E-2"/>
                </c:manualLayout>
              </c:layout>
              <c:tx>
                <c:rich>
                  <a:bodyPr rot="0" spcFirstLastPara="1" vertOverflow="ellipsis" vert="horz" wrap="square" lIns="38100" tIns="19050" rIns="38100" bIns="19050" anchor="ctr" anchorCtr="1">
                    <a:spAutoFit/>
                  </a:bodyPr>
                  <a:lstStyle/>
                  <a:p>
                    <a:pPr>
                      <a:defRPr sz="1197"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r>
                      <a:rPr lang="en-US" dirty="0">
                        <a:effectLst>
                          <a:outerShdw blurRad="38100" dist="38100" dir="2700000" algn="tl">
                            <a:srgbClr val="000000">
                              <a:alpha val="43137"/>
                            </a:srgbClr>
                          </a:outerShdw>
                        </a:effectLst>
                      </a:rPr>
                      <a:t>$15.8</a:t>
                    </a:r>
                    <a:r>
                      <a:rPr lang="en-US" baseline="0" dirty="0">
                        <a:effectLst>
                          <a:outerShdw blurRad="38100" dist="38100" dir="2700000" algn="tl">
                            <a:srgbClr val="000000">
                              <a:alpha val="43137"/>
                            </a:srgbClr>
                          </a:outerShdw>
                        </a:effectLst>
                      </a:rPr>
                      <a:t> Million</a:t>
                    </a:r>
                    <a:endParaRPr lang="en-US" dirty="0">
                      <a:effectLst>
                        <a:outerShdw blurRad="38100" dist="38100" dir="2700000" algn="tl">
                          <a:srgbClr val="000000">
                            <a:alpha val="43137"/>
                          </a:srgbClr>
                        </a:outerShdw>
                      </a:effectLst>
                    </a:endParaRPr>
                  </a:p>
                </c:rich>
              </c:tx>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effectLst>
                        <a:outerShdw blurRad="38100" dist="38100" dir="2700000" algn="tl">
                          <a:srgbClr val="000000">
                            <a:alpha val="43137"/>
                          </a:srgbClr>
                        </a:outerShdw>
                      </a:effectLst>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FE9-4CF8-AF74-C31652E2CCE3}"/>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0"/>
            <c:extLst>
              <c:ext xmlns:c15="http://schemas.microsoft.com/office/drawing/2012/chart" uri="{CE6537A1-D6FC-4f65-9D91-7224C49458BB}"/>
            </c:extLst>
          </c:dLbls>
          <c:cat>
            <c:strRef>
              <c:f>Sheet1!$A$2:$A$3</c:f>
              <c:strCache>
                <c:ptCount val="2"/>
                <c:pt idx="0">
                  <c:v>BARDA / DRIVe Funding</c:v>
                </c:pt>
                <c:pt idx="1">
                  <c:v>Partner Funding Cost-Share</c:v>
                </c:pt>
              </c:strCache>
            </c:strRef>
          </c:cat>
          <c:val>
            <c:numRef>
              <c:f>Sheet1!$B$2:$B$3</c:f>
              <c:numCache>
                <c:formatCode>General</c:formatCode>
                <c:ptCount val="2"/>
                <c:pt idx="0">
                  <c:v>19</c:v>
                </c:pt>
                <c:pt idx="1">
                  <c:v>15</c:v>
                </c:pt>
              </c:numCache>
            </c:numRef>
          </c:val>
          <c:extLst>
            <c:ext xmlns:c16="http://schemas.microsoft.com/office/drawing/2014/chart" uri="{C3380CC4-5D6E-409C-BE32-E72D297353CC}">
              <c16:uniqueId val="{00000004-7FE9-4CF8-AF74-C31652E2CCE3}"/>
            </c:ext>
          </c:extLst>
        </c:ser>
        <c:dLbls>
          <c:dLblPos val="inEnd"/>
          <c:showLegendKey val="0"/>
          <c:showVal val="0"/>
          <c:showCatName val="0"/>
          <c:showSerName val="0"/>
          <c:showPercent val="1"/>
          <c:showBubbleSize val="0"/>
          <c:showLeaderLines val="0"/>
        </c:dLbls>
        <c:firstSliceAng val="0"/>
      </c:pieChart>
      <c:spPr>
        <a:noFill/>
        <a:ln>
          <a:noFill/>
        </a:ln>
        <a:effectLst/>
      </c:spPr>
    </c:plotArea>
    <c:legend>
      <c:legendPos val="r"/>
      <c:layout>
        <c:manualLayout>
          <c:xMode val="edge"/>
          <c:yMode val="edge"/>
          <c:x val="0.67209865575614181"/>
          <c:y val="0.34340472196254046"/>
          <c:w val="0.32790132813847067"/>
          <c:h val="0.31319055607491897"/>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9-17T11:39:49.023" idx="1">
    <p:pos x="10" y="10"/>
    <p:text>Might want to cross-check with DDDI, i think many of these are considered DDDI portfolio partners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7T12:06:24.914" idx="3">
    <p:pos x="3621" y="1651"/>
    <p:text>What about other interagency partners?  might want to include DoD, DHS, et al.  Or is this intended to just mean collaborations within our accelerator program?  maybe Kerrie's slides get around to the other interagency collabs., i haven't looked at hers yet.</p:text>
    <p:extLst>
      <p:ext uri="{C676402C-5697-4E1C-873F-D02D1690AC5C}">
        <p15:threadingInfo xmlns:p15="http://schemas.microsoft.com/office/powerpoint/2012/main" timeZoneBias="240"/>
      </p:ext>
    </p:extLst>
  </p:cm>
  <p:cm authorId="1" dt="2020-09-17T12:08:46.656" idx="4">
    <p:pos x="2499" y="1990"/>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7T12:05:11.901" idx="2">
    <p:pos x="10" y="10"/>
    <p:text>This slide is kind of redundant to slide #17</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9D8F377-1D4D-4E55-BA23-B4C88B08AE04}" type="datetimeFigureOut">
              <a:rPr lang="en-US" smtClean="0"/>
              <a:t>10/16/2020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85D02E8-D589-462B-8871-E4027AEEAA39}" type="slidenum">
              <a:rPr lang="en-US" smtClean="0"/>
              <a:t>‹#›</a:t>
            </a:fld>
            <a:endParaRPr lang="en-US"/>
          </a:p>
        </p:txBody>
      </p:sp>
    </p:spTree>
    <p:extLst>
      <p:ext uri="{BB962C8B-B14F-4D97-AF65-F5344CB8AC3E}">
        <p14:creationId xmlns:p14="http://schemas.microsoft.com/office/powerpoint/2010/main" val="84948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E81C232C-A669-41A2-B224-8DB9E51725EC}" type="datetimeFigureOut">
              <a:rPr lang="en-US" smtClean="0"/>
              <a:t>10/16/2020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7C72B32-1A00-43DB-BBB8-B81738A4878E}" type="slidenum">
              <a:rPr lang="en-US" smtClean="0"/>
              <a:t>‹#›</a:t>
            </a:fld>
            <a:endParaRPr lang="en-US"/>
          </a:p>
        </p:txBody>
      </p:sp>
    </p:spTree>
    <p:extLst>
      <p:ext uri="{BB962C8B-B14F-4D97-AF65-F5344CB8AC3E}">
        <p14:creationId xmlns:p14="http://schemas.microsoft.com/office/powerpoint/2010/main" val="346293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72B32-1A00-43DB-BBB8-B81738A4878E}" type="slidenum">
              <a:rPr lang="en-US" smtClean="0"/>
              <a:t>1</a:t>
            </a:fld>
            <a:endParaRPr lang="en-US"/>
          </a:p>
        </p:txBody>
      </p:sp>
    </p:spTree>
    <p:extLst>
      <p:ext uri="{BB962C8B-B14F-4D97-AF65-F5344CB8AC3E}">
        <p14:creationId xmlns:p14="http://schemas.microsoft.com/office/powerpoint/2010/main" val="1315152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t>
            </a:r>
            <a:r>
              <a:rPr lang="en-US" dirty="0" err="1"/>
              <a:t>relationshps</a:t>
            </a:r>
            <a:endParaRPr lang="en-US" dirty="0"/>
          </a:p>
          <a:p>
            <a:r>
              <a:rPr lang="en-US" dirty="0"/>
              <a:t>Community Engagement</a:t>
            </a:r>
          </a:p>
          <a:p>
            <a:r>
              <a:rPr lang="en-US" dirty="0"/>
              <a:t>+ third</a:t>
            </a:r>
            <a:r>
              <a:rPr lang="en-US" baseline="0" dirty="0"/>
              <a:t> category </a:t>
            </a:r>
            <a:endParaRPr lang="en-US" dirty="0"/>
          </a:p>
        </p:txBody>
      </p:sp>
      <p:sp>
        <p:nvSpPr>
          <p:cNvPr id="4" name="Slide Number Placeholder 3"/>
          <p:cNvSpPr>
            <a:spLocks noGrp="1"/>
          </p:cNvSpPr>
          <p:nvPr>
            <p:ph type="sldNum" sz="quarter" idx="10"/>
          </p:nvPr>
        </p:nvSpPr>
        <p:spPr/>
        <p:txBody>
          <a:bodyPr/>
          <a:lstStyle/>
          <a:p>
            <a:fld id="{47C72B32-1A00-43DB-BBB8-B81738A4878E}" type="slidenum">
              <a:rPr lang="en-US" smtClean="0"/>
              <a:t>23</a:t>
            </a:fld>
            <a:endParaRPr lang="en-US"/>
          </a:p>
        </p:txBody>
      </p:sp>
    </p:spTree>
    <p:extLst>
      <p:ext uri="{BB962C8B-B14F-4D97-AF65-F5344CB8AC3E}">
        <p14:creationId xmlns:p14="http://schemas.microsoft.com/office/powerpoint/2010/main" val="1276560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Question: Can we predict onset of infectious disease pre-symptomatically using minimally invasive methods?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Do “Health/Illness” signatures amenable to minimally invasive techniques exist?</a:t>
            </a:r>
          </a:p>
          <a:p>
            <a:pPr lvl="0"/>
            <a:r>
              <a:rPr lang="en-US" sz="1200" kern="1200" dirty="0">
                <a:solidFill>
                  <a:schemeClr val="tx1"/>
                </a:solidFill>
                <a:effectLst/>
                <a:latin typeface="+mn-lt"/>
                <a:ea typeface="+mn-ea"/>
                <a:cs typeface="+mn-cs"/>
              </a:rPr>
              <a:t>What is the predictive value of any signature that may be identified?</a:t>
            </a:r>
          </a:p>
          <a:p>
            <a:pPr lvl="1"/>
            <a:r>
              <a:rPr lang="en-US" sz="1200" kern="1200" dirty="0">
                <a:solidFill>
                  <a:schemeClr val="tx1"/>
                </a:solidFill>
                <a:effectLst/>
                <a:latin typeface="+mn-lt"/>
                <a:ea typeface="+mn-ea"/>
                <a:cs typeface="+mn-cs"/>
              </a:rPr>
              <a:t>Does it work across age/sex/other demographics?</a:t>
            </a:r>
          </a:p>
          <a:p>
            <a:pPr lvl="1"/>
            <a:r>
              <a:rPr lang="en-US" sz="1200" kern="1200" dirty="0">
                <a:solidFill>
                  <a:schemeClr val="tx1"/>
                </a:solidFill>
                <a:effectLst/>
                <a:latin typeface="+mn-lt"/>
                <a:ea typeface="+mn-ea"/>
                <a:cs typeface="+mn-cs"/>
              </a:rPr>
              <a:t>Does it provide signals hours or days prior to symptom onset?</a:t>
            </a:r>
          </a:p>
          <a:p>
            <a:endParaRPr lang="en-US" baseline="0" dirty="0"/>
          </a:p>
        </p:txBody>
      </p:sp>
      <p:sp>
        <p:nvSpPr>
          <p:cNvPr id="4" name="Slide Number Placeholder 3"/>
          <p:cNvSpPr>
            <a:spLocks noGrp="1"/>
          </p:cNvSpPr>
          <p:nvPr>
            <p:ph type="sldNum" sz="quarter" idx="10"/>
          </p:nvPr>
        </p:nvSpPr>
        <p:spPr/>
        <p:txBody>
          <a:bodyPr/>
          <a:lstStyle/>
          <a:p>
            <a:fld id="{47C72B32-1A00-43DB-BBB8-B81738A4878E}" type="slidenum">
              <a:rPr lang="en-US" smtClean="0"/>
              <a:t>30</a:t>
            </a:fld>
            <a:endParaRPr lang="en-US"/>
          </a:p>
        </p:txBody>
      </p:sp>
    </p:spTree>
    <p:extLst>
      <p:ext uri="{BB962C8B-B14F-4D97-AF65-F5344CB8AC3E}">
        <p14:creationId xmlns:p14="http://schemas.microsoft.com/office/powerpoint/2010/main" val="2484495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Question: Can we predict onset of infectious disease pre-symptomatically using minimally invasive methods?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Do “Health/Illness” signatures amenable to minimally invasive techniques exist?</a:t>
            </a:r>
          </a:p>
          <a:p>
            <a:pPr lvl="0"/>
            <a:r>
              <a:rPr lang="en-US" sz="1200" kern="1200" dirty="0">
                <a:solidFill>
                  <a:schemeClr val="tx1"/>
                </a:solidFill>
                <a:effectLst/>
                <a:latin typeface="+mn-lt"/>
                <a:ea typeface="+mn-ea"/>
                <a:cs typeface="+mn-cs"/>
              </a:rPr>
              <a:t>What is the predictive value of any signature that may be identified?</a:t>
            </a:r>
          </a:p>
          <a:p>
            <a:pPr lvl="1"/>
            <a:r>
              <a:rPr lang="en-US" sz="1200" kern="1200" dirty="0">
                <a:solidFill>
                  <a:schemeClr val="tx1"/>
                </a:solidFill>
                <a:effectLst/>
                <a:latin typeface="+mn-lt"/>
                <a:ea typeface="+mn-ea"/>
                <a:cs typeface="+mn-cs"/>
              </a:rPr>
              <a:t>Does it work across age/sex/other demographics?</a:t>
            </a:r>
          </a:p>
          <a:p>
            <a:pPr lvl="1"/>
            <a:r>
              <a:rPr lang="en-US" sz="1200" kern="1200" dirty="0">
                <a:solidFill>
                  <a:schemeClr val="tx1"/>
                </a:solidFill>
                <a:effectLst/>
                <a:latin typeface="+mn-lt"/>
                <a:ea typeface="+mn-ea"/>
                <a:cs typeface="+mn-cs"/>
              </a:rPr>
              <a:t>Does it provide signals hours or days prior to symptom onset?</a:t>
            </a:r>
          </a:p>
          <a:p>
            <a:endParaRPr lang="en-US" baseline="0" dirty="0"/>
          </a:p>
        </p:txBody>
      </p:sp>
      <p:sp>
        <p:nvSpPr>
          <p:cNvPr id="4" name="Slide Number Placeholder 3"/>
          <p:cNvSpPr>
            <a:spLocks noGrp="1"/>
          </p:cNvSpPr>
          <p:nvPr>
            <p:ph type="sldNum" sz="quarter" idx="10"/>
          </p:nvPr>
        </p:nvSpPr>
        <p:spPr/>
        <p:txBody>
          <a:bodyPr/>
          <a:lstStyle/>
          <a:p>
            <a:fld id="{47C72B32-1A00-43DB-BBB8-B81738A4878E}" type="slidenum">
              <a:rPr lang="en-US" smtClean="0"/>
              <a:t>31</a:t>
            </a:fld>
            <a:endParaRPr lang="en-US"/>
          </a:p>
        </p:txBody>
      </p:sp>
    </p:spTree>
    <p:extLst>
      <p:ext uri="{BB962C8B-B14F-4D97-AF65-F5344CB8AC3E}">
        <p14:creationId xmlns:p14="http://schemas.microsoft.com/office/powerpoint/2010/main" val="27071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Question: Can we predict onset of infectious disease pre-symptomatically using minimally invasive methods?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Do “Health/Illness” signatures amenable to minimally invasive techniques exist?</a:t>
            </a:r>
          </a:p>
          <a:p>
            <a:pPr lvl="0"/>
            <a:r>
              <a:rPr lang="en-US" sz="1200" kern="1200" dirty="0">
                <a:solidFill>
                  <a:schemeClr val="tx1"/>
                </a:solidFill>
                <a:effectLst/>
                <a:latin typeface="+mn-lt"/>
                <a:ea typeface="+mn-ea"/>
                <a:cs typeface="+mn-cs"/>
              </a:rPr>
              <a:t>What is the predictive value of any signature that may be identified?</a:t>
            </a:r>
          </a:p>
          <a:p>
            <a:pPr lvl="1"/>
            <a:r>
              <a:rPr lang="en-US" sz="1200" kern="1200" dirty="0">
                <a:solidFill>
                  <a:schemeClr val="tx1"/>
                </a:solidFill>
                <a:effectLst/>
                <a:latin typeface="+mn-lt"/>
                <a:ea typeface="+mn-ea"/>
                <a:cs typeface="+mn-cs"/>
              </a:rPr>
              <a:t>Does it work across age/sex/other demographics?</a:t>
            </a:r>
          </a:p>
          <a:p>
            <a:pPr lvl="1"/>
            <a:r>
              <a:rPr lang="en-US" sz="1200" kern="1200" dirty="0">
                <a:solidFill>
                  <a:schemeClr val="tx1"/>
                </a:solidFill>
                <a:effectLst/>
                <a:latin typeface="+mn-lt"/>
                <a:ea typeface="+mn-ea"/>
                <a:cs typeface="+mn-cs"/>
              </a:rPr>
              <a:t>Does it provide signals hours or days prior to symptom onset?</a:t>
            </a:r>
          </a:p>
          <a:p>
            <a:endParaRPr lang="en-US" baseline="0" dirty="0"/>
          </a:p>
        </p:txBody>
      </p:sp>
      <p:sp>
        <p:nvSpPr>
          <p:cNvPr id="4" name="Slide Number Placeholder 3"/>
          <p:cNvSpPr>
            <a:spLocks noGrp="1"/>
          </p:cNvSpPr>
          <p:nvPr>
            <p:ph type="sldNum" sz="quarter" idx="10"/>
          </p:nvPr>
        </p:nvSpPr>
        <p:spPr/>
        <p:txBody>
          <a:bodyPr/>
          <a:lstStyle/>
          <a:p>
            <a:fld id="{47C72B32-1A00-43DB-BBB8-B81738A4878E}" type="slidenum">
              <a:rPr lang="en-US" smtClean="0"/>
              <a:t>32</a:t>
            </a:fld>
            <a:endParaRPr lang="en-US"/>
          </a:p>
        </p:txBody>
      </p:sp>
    </p:spTree>
    <p:extLst>
      <p:ext uri="{BB962C8B-B14F-4D97-AF65-F5344CB8AC3E}">
        <p14:creationId xmlns:p14="http://schemas.microsoft.com/office/powerpoint/2010/main" val="112141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Technologies:</a:t>
            </a:r>
          </a:p>
          <a:p>
            <a:r>
              <a:rPr lang="en-US" sz="1000" dirty="0">
                <a:latin typeface="+mn-lt"/>
              </a:rPr>
              <a:t>1.) Non-invasive</a:t>
            </a:r>
            <a:r>
              <a:rPr lang="en-US" sz="1000" baseline="0" dirty="0">
                <a:latin typeface="+mn-lt"/>
              </a:rPr>
              <a:t> health monitoring: smart devices (Spire washable tag, </a:t>
            </a:r>
            <a:r>
              <a:rPr lang="en-US" sz="1000" baseline="0" dirty="0" err="1">
                <a:latin typeface="+mn-lt"/>
              </a:rPr>
              <a:t>Biobeat</a:t>
            </a:r>
            <a:r>
              <a:rPr lang="en-US" sz="1000" baseline="0" dirty="0">
                <a:latin typeface="+mn-lt"/>
              </a:rPr>
              <a:t> watch, </a:t>
            </a:r>
            <a:r>
              <a:rPr lang="en-US" sz="1000" baseline="0" dirty="0" err="1">
                <a:latin typeface="+mn-lt"/>
              </a:rPr>
              <a:t>Empatica</a:t>
            </a:r>
            <a:r>
              <a:rPr lang="en-US" sz="1000" baseline="0" dirty="0">
                <a:latin typeface="+mn-lt"/>
              </a:rPr>
              <a:t> wristband)</a:t>
            </a:r>
          </a:p>
          <a:p>
            <a:r>
              <a:rPr lang="en-US" sz="1000" baseline="0" dirty="0">
                <a:latin typeface="+mn-lt"/>
              </a:rPr>
              <a:t>2.) Non-invasive health monitoring: Smart app (</a:t>
            </a:r>
            <a:r>
              <a:rPr lang="en-US" sz="1000" baseline="0" dirty="0" err="1">
                <a:latin typeface="+mn-lt"/>
              </a:rPr>
              <a:t>Evidation</a:t>
            </a:r>
            <a:r>
              <a:rPr lang="en-US" sz="1000" baseline="0" dirty="0">
                <a:latin typeface="+mn-lt"/>
              </a:rPr>
              <a:t>)</a:t>
            </a:r>
          </a:p>
          <a:p>
            <a:r>
              <a:rPr lang="en-US" sz="1000" baseline="0" dirty="0">
                <a:latin typeface="+mn-lt"/>
              </a:rPr>
              <a:t>3.) On-body continuous monitoring devices (Sonica sticker, </a:t>
            </a:r>
            <a:r>
              <a:rPr lang="en-US" sz="1000" baseline="0" dirty="0" err="1">
                <a:latin typeface="+mn-lt"/>
              </a:rPr>
              <a:t>EnLiSense</a:t>
            </a:r>
            <a:r>
              <a:rPr lang="en-US" sz="1000" baseline="0" dirty="0">
                <a:latin typeface="+mn-lt"/>
              </a:rPr>
              <a:t> band, Stanford Medicine microneedle patch, UC San Diego wearable focused ultrasound system</a:t>
            </a:r>
          </a:p>
          <a:p>
            <a:r>
              <a:rPr lang="en-US" sz="1000" baseline="0" dirty="0">
                <a:latin typeface="+mn-lt"/>
              </a:rPr>
              <a:t>4.) In-home monitoring (Sound Life Sciences)</a:t>
            </a:r>
          </a:p>
          <a:p>
            <a:r>
              <a:rPr lang="en-US" sz="1000" baseline="0" dirty="0">
                <a:latin typeface="+mn-lt"/>
              </a:rPr>
              <a:t>5.) Telehealth (98point6)</a:t>
            </a:r>
          </a:p>
          <a:p>
            <a:r>
              <a:rPr lang="en-US" sz="1000" baseline="0" dirty="0">
                <a:latin typeface="+mn-lt"/>
              </a:rPr>
              <a:t>6.) Point-of-care / on-demand analysis (</a:t>
            </a:r>
            <a:r>
              <a:rPr lang="en-US" sz="1000" baseline="0" dirty="0" err="1">
                <a:latin typeface="+mn-lt"/>
              </a:rPr>
              <a:t>Rizlab</a:t>
            </a:r>
            <a:r>
              <a:rPr lang="en-US" sz="1000" baseline="0" dirty="0">
                <a:latin typeface="+mn-lt"/>
              </a:rPr>
              <a:t> Health </a:t>
            </a:r>
            <a:r>
              <a:rPr lang="en-US" sz="1000" baseline="0" dirty="0" err="1">
                <a:latin typeface="+mn-lt"/>
              </a:rPr>
              <a:t>cytotracker</a:t>
            </a:r>
            <a:r>
              <a:rPr lang="en-US" sz="1000" baseline="0" dirty="0">
                <a:latin typeface="+mn-lt"/>
              </a:rPr>
              <a:t>, Stanford Medicine Lab-on-a-Dust, GE Healthcare ultrasound detector)</a:t>
            </a:r>
            <a:endParaRPr lang="en-US" sz="1000" dirty="0">
              <a:latin typeface="+mn-lt"/>
            </a:endParaRPr>
          </a:p>
        </p:txBody>
      </p:sp>
      <p:sp>
        <p:nvSpPr>
          <p:cNvPr id="4" name="Slide Number Placeholder 3"/>
          <p:cNvSpPr>
            <a:spLocks noGrp="1"/>
          </p:cNvSpPr>
          <p:nvPr>
            <p:ph type="sldNum" sz="quarter" idx="10"/>
          </p:nvPr>
        </p:nvSpPr>
        <p:spPr/>
        <p:txBody>
          <a:bodyPr/>
          <a:lstStyle/>
          <a:p>
            <a:fld id="{47C72B32-1A00-43DB-BBB8-B81738A4878E}" type="slidenum">
              <a:rPr lang="en-US" smtClean="0"/>
              <a:t>33</a:t>
            </a:fld>
            <a:endParaRPr lang="en-US"/>
          </a:p>
        </p:txBody>
      </p:sp>
    </p:spTree>
    <p:extLst>
      <p:ext uri="{BB962C8B-B14F-4D97-AF65-F5344CB8AC3E}">
        <p14:creationId xmlns:p14="http://schemas.microsoft.com/office/powerpoint/2010/main" val="3998036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72B32-1A00-43DB-BBB8-B81738A4878E}" type="slidenum">
              <a:rPr lang="en-US" smtClean="0"/>
              <a:t>34</a:t>
            </a:fld>
            <a:endParaRPr lang="en-US"/>
          </a:p>
        </p:txBody>
      </p:sp>
    </p:spTree>
    <p:extLst>
      <p:ext uri="{BB962C8B-B14F-4D97-AF65-F5344CB8AC3E}">
        <p14:creationId xmlns:p14="http://schemas.microsoft.com/office/powerpoint/2010/main" val="3299723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would differentiate Slide 9 (Purely Biophysical continuous monitoring) from Slide 11 (Bio chemical continuous monitoring) and group Sonica and UCSD with Spire, </a:t>
            </a:r>
            <a:r>
              <a:rPr lang="en-US" sz="1200" kern="1200" dirty="0" err="1">
                <a:solidFill>
                  <a:schemeClr val="tx1"/>
                </a:solidFill>
                <a:effectLst/>
                <a:latin typeface="+mn-lt"/>
                <a:ea typeface="+mn-ea"/>
                <a:cs typeface="+mn-cs"/>
              </a:rPr>
              <a:t>BioBeat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Empatica</a:t>
            </a:r>
            <a:endParaRPr lang="en-US" sz="1200" kern="1200" dirty="0">
              <a:solidFill>
                <a:schemeClr val="tx1"/>
              </a:solidFill>
              <a:effectLst/>
              <a:latin typeface="+mn-lt"/>
              <a:ea typeface="+mn-ea"/>
              <a:cs typeface="+mn-cs"/>
            </a:endParaRPr>
          </a:p>
          <a:p>
            <a:pPr defTabSz="685800"/>
            <a:endParaRPr lang="en-US" dirty="0"/>
          </a:p>
          <a:p>
            <a:pPr defTabSz="685800"/>
            <a:endParaRPr lang="en-US" dirty="0"/>
          </a:p>
          <a:p>
            <a:pPr defTabSz="685800"/>
            <a:r>
              <a:rPr lang="en-US" dirty="0"/>
              <a:t>Sonica: </a:t>
            </a:r>
            <a:r>
              <a:rPr lang="en-US" sz="1200" dirty="0">
                <a:solidFill>
                  <a:srgbClr val="000000"/>
                </a:solidFill>
                <a:latin typeface="Arial"/>
              </a:rPr>
              <a:t>Advanced, </a:t>
            </a:r>
            <a:r>
              <a:rPr lang="en-US" sz="1200" dirty="0" err="1">
                <a:solidFill>
                  <a:srgbClr val="000000"/>
                </a:solidFill>
                <a:latin typeface="Arial"/>
              </a:rPr>
              <a:t>acoustomechanic</a:t>
            </a:r>
            <a:r>
              <a:rPr lang="en-US" sz="1200" dirty="0">
                <a:solidFill>
                  <a:srgbClr val="000000"/>
                </a:solidFill>
                <a:latin typeface="Arial"/>
              </a:rPr>
              <a:t> (ADAM) system provides comprehensive assessment of cardiopulmonary health employing low power, in-sensor analytics &amp; cloud integration. </a:t>
            </a:r>
          </a:p>
          <a:p>
            <a:pPr defTabSz="685800"/>
            <a:endParaRPr lang="en-US" sz="1200" dirty="0">
              <a:solidFill>
                <a:srgbClr val="000000"/>
              </a:solidFill>
              <a:latin typeface="Arial"/>
              <a:ea typeface="Times New Roman" panose="02020603050405020304" pitchFamily="18" charset="0"/>
              <a:cs typeface="Times New Roman" panose="02020603050405020304" pitchFamily="18" charset="0"/>
            </a:endParaRPr>
          </a:p>
          <a:p>
            <a:pPr defTabSz="685800"/>
            <a:r>
              <a:rPr lang="en-US" sz="1200" dirty="0">
                <a:solidFill>
                  <a:srgbClr val="000000"/>
                </a:solidFill>
                <a:latin typeface="Arial"/>
                <a:ea typeface="Times New Roman" panose="02020603050405020304" pitchFamily="18" charset="0"/>
                <a:cs typeface="Times New Roman" panose="02020603050405020304" pitchFamily="18" charset="0"/>
              </a:rPr>
              <a:t>ADAM’s full suite of digital biomarkers: </a:t>
            </a:r>
          </a:p>
          <a:p>
            <a:pPr defTabSz="685800"/>
            <a:r>
              <a:rPr lang="en-US" sz="1200" b="1" dirty="0">
                <a:solidFill>
                  <a:srgbClr val="000000"/>
                </a:solidFill>
                <a:latin typeface="Arial"/>
                <a:ea typeface="Times New Roman" panose="02020603050405020304" pitchFamily="18" charset="0"/>
                <a:cs typeface="Times New Roman" panose="02020603050405020304" pitchFamily="18" charset="0"/>
              </a:rPr>
              <a:t>1) Predict for impending respiratory infection</a:t>
            </a:r>
          </a:p>
          <a:p>
            <a:pPr defTabSz="685800"/>
            <a:r>
              <a:rPr lang="en-US" sz="1200" b="1" dirty="0">
                <a:solidFill>
                  <a:srgbClr val="000000"/>
                </a:solidFill>
                <a:latin typeface="Arial"/>
                <a:ea typeface="Times New Roman" panose="02020603050405020304" pitchFamily="18" charset="0"/>
                <a:cs typeface="Times New Roman" panose="02020603050405020304" pitchFamily="18" charset="0"/>
              </a:rPr>
              <a:t>2) Warn of continued infectiousness</a:t>
            </a:r>
          </a:p>
          <a:p>
            <a:pPr defTabSz="685800"/>
            <a:r>
              <a:rPr lang="en-US" sz="1200" b="1" dirty="0">
                <a:solidFill>
                  <a:srgbClr val="000000"/>
                </a:solidFill>
                <a:latin typeface="Arial"/>
                <a:ea typeface="Times New Roman" panose="02020603050405020304" pitchFamily="18" charset="0"/>
                <a:cs typeface="Times New Roman" panose="02020603050405020304" pitchFamily="18" charset="0"/>
              </a:rPr>
              <a:t>3) Identify treatment non-responders</a:t>
            </a:r>
          </a:p>
          <a:p>
            <a:pPr defTabSz="685800"/>
            <a:r>
              <a:rPr lang="en-US" sz="1200" b="1" dirty="0">
                <a:solidFill>
                  <a:srgbClr val="000000"/>
                </a:solidFill>
                <a:latin typeface="Arial"/>
                <a:cs typeface="Times New Roman" panose="02020603050405020304" pitchFamily="18" charset="0"/>
              </a:rPr>
              <a:t>4) First responders can apply patch for continuous vital sign monitoring</a:t>
            </a:r>
          </a:p>
          <a:p>
            <a:pPr defTabSz="685800"/>
            <a:endParaRPr lang="en-US" sz="1200" b="1" dirty="0">
              <a:solidFill>
                <a:srgbClr val="000000"/>
              </a:solidFill>
              <a:latin typeface="Arial"/>
              <a:cs typeface="Times New Roman" panose="02020603050405020304" pitchFamily="18" charset="0"/>
            </a:endParaRPr>
          </a:p>
          <a:p>
            <a:pPr marL="285743" indent="-285743" defTabSz="685800">
              <a:buFont typeface="Arial" panose="020B0604020202020204" pitchFamily="34" charset="0"/>
              <a:buChar char="•"/>
            </a:pPr>
            <a:r>
              <a:rPr lang="en-US" sz="1200" b="1" dirty="0">
                <a:solidFill>
                  <a:srgbClr val="000000"/>
                </a:solidFill>
                <a:latin typeface="Arial"/>
                <a:cs typeface="Times New Roman" panose="02020603050405020304" pitchFamily="18" charset="0"/>
              </a:rPr>
              <a:t>UC San Diego: </a:t>
            </a:r>
            <a:r>
              <a:rPr lang="en-US" sz="1200" dirty="0">
                <a:solidFill>
                  <a:srgbClr val="000000"/>
                </a:solidFill>
                <a:latin typeface="Arial"/>
              </a:rPr>
              <a:t>Low-profile wearable device that can be worn on demand</a:t>
            </a:r>
          </a:p>
          <a:p>
            <a:pPr marL="285743" indent="-285743" defTabSz="685800">
              <a:buFont typeface="Arial" panose="020B0604020202020204" pitchFamily="34" charset="0"/>
              <a:buChar char="•"/>
            </a:pPr>
            <a:r>
              <a:rPr lang="en-US" sz="1200" dirty="0">
                <a:solidFill>
                  <a:srgbClr val="000000"/>
                </a:solidFill>
                <a:latin typeface="Arial"/>
              </a:rPr>
              <a:t>Measuring changes in </a:t>
            </a:r>
            <a:r>
              <a:rPr lang="en-US" sz="1200" dirty="0" err="1">
                <a:solidFill>
                  <a:srgbClr val="000000"/>
                </a:solidFill>
                <a:latin typeface="Arial"/>
              </a:rPr>
              <a:t>vagus</a:t>
            </a:r>
            <a:r>
              <a:rPr lang="en-US" sz="1200" dirty="0">
                <a:solidFill>
                  <a:srgbClr val="000000"/>
                </a:solidFill>
                <a:latin typeface="Arial"/>
              </a:rPr>
              <a:t> nerve firing indicates immune system status and activation</a:t>
            </a:r>
          </a:p>
          <a:p>
            <a:pPr marL="285743" indent="-285743" defTabSz="685800">
              <a:buFont typeface="Arial" panose="020B0604020202020204" pitchFamily="34" charset="0"/>
              <a:buChar char="•"/>
            </a:pPr>
            <a:r>
              <a:rPr lang="en-US" sz="1200" dirty="0">
                <a:solidFill>
                  <a:srgbClr val="000000"/>
                </a:solidFill>
                <a:latin typeface="Arial"/>
              </a:rPr>
              <a:t>Device is envisioned to detect pre-symptomatic infections anywhere in the body</a:t>
            </a:r>
          </a:p>
          <a:p>
            <a:pPr marL="285743" indent="-285743" defTabSz="685800">
              <a:buFont typeface="Arial" panose="020B0604020202020204" pitchFamily="34" charset="0"/>
              <a:buChar char="•"/>
            </a:pPr>
            <a:r>
              <a:rPr lang="en-US" sz="1200" dirty="0">
                <a:solidFill>
                  <a:srgbClr val="000000"/>
                </a:solidFill>
                <a:latin typeface="Arial"/>
              </a:rPr>
              <a:t>Allow individuals to monitor themselves for signs of impending disease</a:t>
            </a:r>
          </a:p>
          <a:p>
            <a:pPr marL="285743" indent="-285743" defTabSz="685800">
              <a:buFont typeface="Arial" panose="020B0604020202020204" pitchFamily="34" charset="0"/>
              <a:buChar char="•"/>
            </a:pPr>
            <a:r>
              <a:rPr lang="en-US" sz="1200" dirty="0">
                <a:solidFill>
                  <a:srgbClr val="000000"/>
                </a:solidFill>
                <a:latin typeface="Arial"/>
              </a:rPr>
              <a:t>Allow clinicians to monitor patients after discharge for infection</a:t>
            </a:r>
          </a:p>
          <a:p>
            <a:pPr marL="285743" indent="-285743" defTabSz="685800">
              <a:buFont typeface="Arial" panose="020B0604020202020204" pitchFamily="34" charset="0"/>
              <a:buChar char="•"/>
            </a:pPr>
            <a:r>
              <a:rPr lang="en-US" sz="1200" dirty="0">
                <a:solidFill>
                  <a:srgbClr val="000000"/>
                </a:solidFill>
                <a:latin typeface="Arial"/>
              </a:rPr>
              <a:t>Enhance capabilities of first responders to monitor patients in transit</a:t>
            </a:r>
          </a:p>
          <a:p>
            <a:pPr marL="285743" indent="-285743" defTabSz="685800">
              <a:buFont typeface="Arial" panose="020B0604020202020204" pitchFamily="34" charset="0"/>
              <a:buChar char="•"/>
            </a:pPr>
            <a:endParaRPr lang="en-US" sz="1200" dirty="0">
              <a:solidFill>
                <a:srgbClr val="000000"/>
              </a:solidFill>
              <a:latin typeface="Arial"/>
            </a:endParaRPr>
          </a:p>
          <a:p>
            <a:pPr marL="285743" indent="-285743" defTabSz="685800">
              <a:buFont typeface="Arial" panose="020B0604020202020204" pitchFamily="34" charset="0"/>
              <a:buChar char="•"/>
            </a:pPr>
            <a:r>
              <a:rPr lang="en-US" sz="1200" dirty="0">
                <a:solidFill>
                  <a:srgbClr val="000000"/>
                </a:solidFill>
                <a:latin typeface="Arial"/>
              </a:rPr>
              <a:t>Ge: </a:t>
            </a:r>
            <a:r>
              <a:rPr lang="en-US" sz="1200" dirty="0" err="1">
                <a:solidFill>
                  <a:schemeClr val="tx1">
                    <a:lumMod val="50000"/>
                  </a:schemeClr>
                </a:solidFill>
                <a:ea typeface="Times New Roman" panose="02020603050405020304" pitchFamily="18" charset="0"/>
                <a:cs typeface="Times New Roman" panose="02020603050405020304" pitchFamily="18" charset="0"/>
              </a:rPr>
              <a:t>StimResponse</a:t>
            </a:r>
            <a:r>
              <a:rPr lang="en-US" sz="1200" dirty="0">
                <a:solidFill>
                  <a:schemeClr val="tx1">
                    <a:lumMod val="50000"/>
                  </a:schemeClr>
                </a:solidFill>
                <a:ea typeface="Times New Roman" panose="02020603050405020304" pitchFamily="18" charset="0"/>
                <a:cs typeface="Times New Roman" panose="02020603050405020304" pitchFamily="18" charset="0"/>
              </a:rPr>
              <a:t>: Novel Ultrasound Immune Response </a:t>
            </a:r>
            <a:r>
              <a:rPr lang="en-US" sz="1400" dirty="0">
                <a:solidFill>
                  <a:schemeClr val="tx1">
                    <a:lumMod val="50000"/>
                  </a:schemeClr>
                </a:solidFill>
                <a:ea typeface="Times New Roman" panose="02020603050405020304" pitchFamily="18" charset="0"/>
                <a:cs typeface="Times New Roman" panose="02020603050405020304" pitchFamily="18" charset="0"/>
              </a:rPr>
              <a:t>Profiling Tool</a:t>
            </a:r>
            <a:r>
              <a:rPr lang="en-US" sz="1200" dirty="0">
                <a:solidFill>
                  <a:schemeClr val="tx1">
                    <a:lumMod val="50000"/>
                  </a:schemeClr>
                </a:solidFill>
                <a:ea typeface="Times New Roman" panose="02020603050405020304" pitchFamily="18" charset="0"/>
                <a:cs typeface="Times New Roman" panose="02020603050405020304" pitchFamily="18" charset="0"/>
              </a:rPr>
              <a:t> for Pre- symptomatic Pathogen Exposure Detection</a:t>
            </a:r>
          </a:p>
          <a:p>
            <a:pPr marL="257175" indent="-257175" defTabSz="685800">
              <a:spcAft>
                <a:spcPts val="600"/>
              </a:spcAft>
              <a:buFont typeface="Arial" panose="020B0604020202020204" pitchFamily="34" charset="0"/>
              <a:buChar char="•"/>
            </a:pPr>
            <a:r>
              <a:rPr lang="en-US" sz="1200" dirty="0">
                <a:solidFill>
                  <a:srgbClr val="102B62">
                    <a:lumMod val="50000"/>
                  </a:srgbClr>
                </a:solidFill>
                <a:latin typeface="Arial"/>
                <a:ea typeface="Times New Roman" panose="02020603050405020304" pitchFamily="18" charset="0"/>
                <a:cs typeface="Times New Roman" panose="02020603050405020304" pitchFamily="18" charset="0"/>
              </a:rPr>
              <a:t>Concept: Non-invasive ultrasound test will detect pre-symptomatic exposure to pathogens via development of stress model involving biomarker signatures and stimulation inputs.  </a:t>
            </a:r>
          </a:p>
          <a:p>
            <a:pPr marL="257175" indent="-257175" defTabSz="685800">
              <a:spcAft>
                <a:spcPts val="600"/>
              </a:spcAft>
              <a:buFont typeface="Arial" panose="020B0604020202020204" pitchFamily="34" charset="0"/>
              <a:buChar char="•"/>
            </a:pPr>
            <a:r>
              <a:rPr lang="en-US" sz="1200" dirty="0">
                <a:solidFill>
                  <a:srgbClr val="102B62">
                    <a:lumMod val="50000"/>
                  </a:srgbClr>
                </a:solidFill>
                <a:latin typeface="Arial"/>
                <a:ea typeface="Times New Roman" panose="02020603050405020304" pitchFamily="18" charset="0"/>
                <a:cs typeface="Times New Roman" panose="02020603050405020304" pitchFamily="18" charset="0"/>
              </a:rPr>
              <a:t>No biological sample required.</a:t>
            </a:r>
          </a:p>
          <a:p>
            <a:pPr marL="257175" indent="-257175" defTabSz="685800">
              <a:spcAft>
                <a:spcPts val="600"/>
              </a:spcAft>
              <a:buFont typeface="Arial" panose="020B0604020202020204" pitchFamily="34" charset="0"/>
              <a:buChar char="•"/>
            </a:pPr>
            <a:r>
              <a:rPr lang="en-US" sz="1200" dirty="0">
                <a:solidFill>
                  <a:srgbClr val="102B62">
                    <a:lumMod val="50000"/>
                  </a:srgbClr>
                </a:solidFill>
                <a:latin typeface="Arial"/>
                <a:ea typeface="Times New Roman" panose="02020603050405020304" pitchFamily="18" charset="0"/>
                <a:cs typeface="Times New Roman" panose="02020603050405020304" pitchFamily="18" charset="0"/>
              </a:rPr>
              <a:t>Ultrasound to different body locations drives different immune cell response profiles</a:t>
            </a:r>
          </a:p>
          <a:p>
            <a:pPr marL="257175" indent="-257175" defTabSz="685800">
              <a:spcAft>
                <a:spcPts val="600"/>
              </a:spcAft>
              <a:buFont typeface="Arial" panose="020B0604020202020204" pitchFamily="34" charset="0"/>
              <a:buChar char="•"/>
            </a:pPr>
            <a:r>
              <a:rPr lang="en-US" sz="1200" dirty="0">
                <a:solidFill>
                  <a:srgbClr val="102B62">
                    <a:lumMod val="50000"/>
                  </a:srgbClr>
                </a:solidFill>
                <a:latin typeface="Arial"/>
                <a:ea typeface="Times New Roman" panose="02020603050405020304" pitchFamily="18" charset="0"/>
                <a:cs typeface="Times New Roman" panose="02020603050405020304" pitchFamily="18" charset="0"/>
              </a:rPr>
              <a:t>Expanding use of technology from therapeutic (DARPA) to diagnostic (BARDA)</a:t>
            </a:r>
          </a:p>
          <a:p>
            <a:pPr marL="257175" marR="0" lvl="0" indent="-257175" algn="l" defTabSz="6858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latin typeface="Arial"/>
                <a:ea typeface="Times New Roman" panose="02020603050405020304" pitchFamily="18" charset="0"/>
                <a:cs typeface="Times New Roman" panose="02020603050405020304" pitchFamily="18" charset="0"/>
              </a:rPr>
              <a:t>Biomarkers measured before and after ultrasound on subjects exposed to LPS, flu and pneumonia </a:t>
            </a:r>
            <a:r>
              <a:rPr lang="en-US" sz="1100" dirty="0">
                <a:latin typeface="Arial"/>
                <a:ea typeface="Times New Roman" panose="02020603050405020304" pitchFamily="18" charset="0"/>
                <a:cs typeface="Times New Roman" panose="02020603050405020304" pitchFamily="18" charset="0"/>
              </a:rPr>
              <a:t>(multiple time points; non-exposed control subjects)  </a:t>
            </a:r>
          </a:p>
          <a:p>
            <a:pPr marL="257175" indent="-257175" defTabSz="685800">
              <a:spcAft>
                <a:spcPts val="600"/>
              </a:spcAft>
              <a:buFont typeface="Arial" panose="020B0604020202020204" pitchFamily="34" charset="0"/>
              <a:buChar char="•"/>
            </a:pPr>
            <a:endParaRPr lang="en-US" sz="1200" dirty="0">
              <a:solidFill>
                <a:srgbClr val="102B62">
                  <a:lumMod val="50000"/>
                </a:srgbClr>
              </a:solidFill>
              <a:latin typeface="Arial"/>
              <a:ea typeface="Times New Roman" panose="02020603050405020304" pitchFamily="18" charset="0"/>
              <a:cs typeface="Times New Roman" panose="02020603050405020304" pitchFamily="18" charset="0"/>
            </a:endParaRPr>
          </a:p>
          <a:p>
            <a:pPr marL="285743" indent="-285743" defTabSz="685800">
              <a:buFont typeface="Arial" panose="020B0604020202020204" pitchFamily="34" charset="0"/>
              <a:buChar char="•"/>
            </a:pPr>
            <a:endParaRPr lang="en-US" sz="1200" dirty="0">
              <a:solidFill>
                <a:srgbClr val="000000"/>
              </a:solidFill>
              <a:latin typeface="Arial"/>
            </a:endParaRPr>
          </a:p>
          <a:p>
            <a:r>
              <a:rPr lang="en-US" sz="1200" dirty="0">
                <a:solidFill>
                  <a:srgbClr val="102B62">
                    <a:lumMod val="50000"/>
                  </a:srgbClr>
                </a:solidFill>
                <a:latin typeface="Arial"/>
              </a:rPr>
              <a:t>Stanford</a:t>
            </a:r>
            <a:r>
              <a:rPr lang="en-US" sz="1200" baseline="0" dirty="0">
                <a:solidFill>
                  <a:srgbClr val="102B62">
                    <a:lumMod val="50000"/>
                  </a:srgbClr>
                </a:solidFill>
                <a:latin typeface="Arial"/>
              </a:rPr>
              <a:t> (middle):</a:t>
            </a:r>
          </a:p>
          <a:p>
            <a:pPr defTabSz="685800">
              <a:spcAft>
                <a:spcPts val="600"/>
              </a:spcAft>
            </a:pPr>
            <a:r>
              <a:rPr lang="en-US" sz="1200" b="1" dirty="0">
                <a:solidFill>
                  <a:srgbClr val="102B62">
                    <a:lumMod val="50000"/>
                  </a:srgbClr>
                </a:solidFill>
                <a:latin typeface="Arial"/>
                <a:ea typeface="Times New Roman" panose="02020603050405020304" pitchFamily="18" charset="0"/>
                <a:cs typeface="Times New Roman" panose="02020603050405020304" pitchFamily="18" charset="0"/>
              </a:rPr>
              <a:t>Microneedle patch coupling electrodes to structure-switching aptamers. </a:t>
            </a:r>
          </a:p>
          <a:p>
            <a:pPr defTabSz="685800">
              <a:spcAft>
                <a:spcPts val="600"/>
              </a:spcAft>
            </a:pPr>
            <a:r>
              <a:rPr lang="en-US" sz="1200" b="1" dirty="0">
                <a:solidFill>
                  <a:srgbClr val="102B62">
                    <a:lumMod val="50000"/>
                  </a:srgbClr>
                </a:solidFill>
                <a:latin typeface="Arial"/>
                <a:ea typeface="Times New Roman" panose="02020603050405020304" pitchFamily="18" charset="0"/>
                <a:cs typeface="Times New Roman" panose="02020603050405020304" pitchFamily="18" charset="0"/>
              </a:rPr>
              <a:t>Continuously monitors CRP, Glucose, IP10, TRAIL in the interstitial fluid</a:t>
            </a:r>
          </a:p>
          <a:p>
            <a:pPr defTabSz="685800">
              <a:spcAft>
                <a:spcPts val="600"/>
              </a:spcAft>
            </a:pPr>
            <a:r>
              <a:rPr lang="en-US" sz="1200" b="1" dirty="0">
                <a:solidFill>
                  <a:srgbClr val="102B62">
                    <a:lumMod val="50000"/>
                  </a:srgbClr>
                </a:solidFill>
                <a:latin typeface="Arial"/>
                <a:ea typeface="Times New Roman" panose="02020603050405020304" pitchFamily="18" charset="0"/>
                <a:cs typeface="Times New Roman" panose="02020603050405020304" pitchFamily="18" charset="0"/>
              </a:rPr>
              <a:t>Can monitor multiple biomarkers once every 5 min. for up to 2 weeks</a:t>
            </a:r>
          </a:p>
          <a:p>
            <a:pPr defTabSz="685800">
              <a:spcAft>
                <a:spcPts val="600"/>
              </a:spcAft>
            </a:pPr>
            <a:r>
              <a:rPr lang="en-US" sz="1200" b="1" dirty="0">
                <a:solidFill>
                  <a:srgbClr val="102B62">
                    <a:lumMod val="50000"/>
                  </a:srgbClr>
                </a:solidFill>
                <a:latin typeface="Arial"/>
                <a:ea typeface="Times New Roman" panose="02020603050405020304" pitchFamily="18" charset="0"/>
                <a:cs typeface="Times New Roman" panose="02020603050405020304" pitchFamily="18" charset="0"/>
              </a:rPr>
              <a:t>Enables pre-symptomatic monitoring and drug dose management in clinical trials or patient treatment/Emergency responders</a:t>
            </a:r>
          </a:p>
          <a:p>
            <a:endParaRPr lang="en-US" dirty="0"/>
          </a:p>
          <a:p>
            <a:endParaRPr lang="en-US" dirty="0"/>
          </a:p>
          <a:p>
            <a:endParaRPr lang="en-US" dirty="0"/>
          </a:p>
          <a:p>
            <a:pPr defTabSz="685800"/>
            <a:endParaRPr lang="en-US" sz="1200" dirty="0">
              <a:solidFill>
                <a:srgbClr val="102B62"/>
              </a:solidFill>
              <a:latin typeface="Arial"/>
            </a:endParaRPr>
          </a:p>
          <a:p>
            <a:endParaRPr lang="en-US" dirty="0"/>
          </a:p>
        </p:txBody>
      </p:sp>
      <p:sp>
        <p:nvSpPr>
          <p:cNvPr id="4" name="Slide Number Placeholder 3"/>
          <p:cNvSpPr>
            <a:spLocks noGrp="1"/>
          </p:cNvSpPr>
          <p:nvPr>
            <p:ph type="sldNum" sz="quarter" idx="10"/>
          </p:nvPr>
        </p:nvSpPr>
        <p:spPr/>
        <p:txBody>
          <a:bodyPr/>
          <a:lstStyle/>
          <a:p>
            <a:fld id="{47C72B32-1A00-43DB-BBB8-B81738A4878E}" type="slidenum">
              <a:rPr lang="en-US" smtClean="0"/>
              <a:t>36</a:t>
            </a:fld>
            <a:endParaRPr lang="en-US"/>
          </a:p>
        </p:txBody>
      </p:sp>
    </p:spTree>
    <p:extLst>
      <p:ext uri="{BB962C8B-B14F-4D97-AF65-F5344CB8AC3E}">
        <p14:creationId xmlns:p14="http://schemas.microsoft.com/office/powerpoint/2010/main" val="927193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02B62"/>
                </a:solidFill>
              </a:rPr>
              <a:t>Track individual health signatures from wellness to illness through n</a:t>
            </a:r>
            <a:r>
              <a:rPr lang="en-US" dirty="0">
                <a:solidFill>
                  <a:srgbClr val="102B62"/>
                </a:solidFill>
                <a:latin typeface="Arial"/>
              </a:rPr>
              <a:t>on-invasive health monitoring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latin typeface="Arial"/>
              </a:rPr>
              <a:t>Partnering with DARPA on clinical studies during Flu season collecting health signature data coupled to pathogen identification and biomarker discovery to identify signs of impending disease </a:t>
            </a:r>
          </a:p>
          <a:p>
            <a:endParaRPr lang="en-US" dirty="0"/>
          </a:p>
        </p:txBody>
      </p:sp>
      <p:sp>
        <p:nvSpPr>
          <p:cNvPr id="4" name="Slide Number Placeholder 3"/>
          <p:cNvSpPr>
            <a:spLocks noGrp="1"/>
          </p:cNvSpPr>
          <p:nvPr>
            <p:ph type="sldNum" sz="quarter" idx="10"/>
          </p:nvPr>
        </p:nvSpPr>
        <p:spPr/>
        <p:txBody>
          <a:bodyPr/>
          <a:lstStyle/>
          <a:p>
            <a:fld id="{47C72B32-1A00-43DB-BBB8-B81738A4878E}" type="slidenum">
              <a:rPr lang="en-US" smtClean="0"/>
              <a:t>38</a:t>
            </a:fld>
            <a:endParaRPr lang="en-US"/>
          </a:p>
        </p:txBody>
      </p:sp>
    </p:spTree>
    <p:extLst>
      <p:ext uri="{BB962C8B-B14F-4D97-AF65-F5344CB8AC3E}">
        <p14:creationId xmlns:p14="http://schemas.microsoft.com/office/powerpoint/2010/main" val="933301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685800"/>
            <a:r>
              <a:rPr lang="en-US" sz="1200" dirty="0">
                <a:solidFill>
                  <a:srgbClr val="000000"/>
                </a:solidFill>
              </a:rPr>
              <a:t>Partnering with Gates and Seattle Flu Study on clinical studies during Flu season collecting health signature data coupled to pathogen identification to identify signs of impending disease</a:t>
            </a:r>
          </a:p>
          <a:p>
            <a:pPr algn="l" defTabSz="685800"/>
            <a:r>
              <a:rPr lang="en-US" sz="1200" dirty="0">
                <a:solidFill>
                  <a:srgbClr val="000000"/>
                </a:solidFill>
              </a:rPr>
              <a:t>Can greatly enhance public health monitoring for infectious disease </a:t>
            </a:r>
          </a:p>
          <a:p>
            <a:pPr algn="l" defTabSz="914378">
              <a:defRPr/>
            </a:pPr>
            <a:r>
              <a:rPr lang="en-US" sz="1200" dirty="0">
                <a:solidFill>
                  <a:schemeClr val="tx1"/>
                </a:solidFill>
              </a:rPr>
              <a:t>Clinical Study Active now-5250 Patient Cohort monitored daily via Fitbit &amp; </a:t>
            </a:r>
          </a:p>
          <a:p>
            <a:pPr algn="l" defTabSz="914378">
              <a:defRPr/>
            </a:pPr>
            <a:r>
              <a:rPr lang="en-US" sz="1200" dirty="0">
                <a:solidFill>
                  <a:schemeClr val="tx1"/>
                </a:solidFill>
                <a:latin typeface="Arial"/>
              </a:rPr>
              <a:t>Influenza-like illness (ILI) symptom reports</a:t>
            </a:r>
          </a:p>
          <a:p>
            <a:pPr algn="l" defTabSz="914378">
              <a:defRPr/>
            </a:pPr>
            <a:r>
              <a:rPr lang="en-US" sz="1200" dirty="0">
                <a:solidFill>
                  <a:schemeClr val="tx1"/>
                </a:solidFill>
                <a:latin typeface="Arial"/>
              </a:rPr>
              <a:t>Once symptomatic, immediate swab at home for rapid Flu testing plus molecular test for 8 viruses that can cause ILI</a:t>
            </a:r>
          </a:p>
          <a:p>
            <a:pPr defTabSz="685800"/>
            <a:endParaRPr lang="en-US" sz="1200"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47C72B32-1A00-43DB-BBB8-B81738A4878E}" type="slidenum">
              <a:rPr lang="en-US" smtClean="0"/>
              <a:t>39</a:t>
            </a:fld>
            <a:endParaRPr lang="en-US"/>
          </a:p>
        </p:txBody>
      </p:sp>
    </p:spTree>
    <p:extLst>
      <p:ext uri="{BB962C8B-B14F-4D97-AF65-F5344CB8AC3E}">
        <p14:creationId xmlns:p14="http://schemas.microsoft.com/office/powerpoint/2010/main" val="4292187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dirty="0"/>
              <a:t>Sound: </a:t>
            </a:r>
            <a:r>
              <a:rPr lang="en-US" sz="1200" dirty="0">
                <a:solidFill>
                  <a:srgbClr val="000000"/>
                </a:solidFill>
              </a:rPr>
              <a:t>Can a home speaker device monitoring breathing predict impending disease?</a:t>
            </a:r>
          </a:p>
          <a:p>
            <a:pPr defTabSz="685800"/>
            <a:r>
              <a:rPr lang="en-US" sz="1200" dirty="0">
                <a:solidFill>
                  <a:srgbClr val="000000"/>
                </a:solidFill>
              </a:rPr>
              <a:t>Software can be readily also applied to Opioid overdose warning (addiction &amp; pain management); aid search &amp; rescue; enhance treatment of chronic ailments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Arial"/>
              </a:rPr>
              <a:t>Software transforms commodity smart devices into active sonar system, capable of contactless respiratory monitoring to identify early ARI illness onset.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98.5: </a:t>
            </a:r>
            <a:r>
              <a:rPr lang="en-US" sz="1200" dirty="0">
                <a:solidFill>
                  <a:srgbClr val="000000"/>
                </a:solidFill>
              </a:rPr>
              <a:t>Can we use primary care contact cases to enhance the timeliness and efficacy of disease monitoring strategies?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EEECE1">
                    <a:lumMod val="10000"/>
                  </a:srgbClr>
                </a:solidFill>
                <a:latin typeface="Arial"/>
              </a:rPr>
              <a:t>A new approach to primary care, using technology to bring affordable, on-demand access to everyone</a:t>
            </a:r>
          </a:p>
          <a:p>
            <a:pPr marL="285743" indent="-285743" defTabSz="685800">
              <a:spcAft>
                <a:spcPts val="600"/>
              </a:spcAft>
              <a:buFont typeface="Arial" panose="020B0604020202020204" pitchFamily="34" charset="0"/>
              <a:buChar char="•"/>
            </a:pPr>
            <a:r>
              <a:rPr lang="en-US" b="1" dirty="0">
                <a:solidFill>
                  <a:srgbClr val="102B62">
                    <a:lumMod val="50000"/>
                  </a:srgbClr>
                </a:solidFill>
                <a:latin typeface="Arial"/>
              </a:rPr>
              <a:t>Telemedicine provider using smartphone interface to connect patients nationwide to board-certified primary care providers</a:t>
            </a:r>
          </a:p>
          <a:p>
            <a:pPr marL="285743" indent="-285743" defTabSz="685800">
              <a:spcAft>
                <a:spcPts val="600"/>
              </a:spcAft>
              <a:buFont typeface="Arial" panose="020B0604020202020204" pitchFamily="34" charset="0"/>
              <a:buChar char="•"/>
            </a:pPr>
            <a:r>
              <a:rPr lang="en-US" b="1" dirty="0">
                <a:solidFill>
                  <a:srgbClr val="102B62">
                    <a:lumMod val="50000"/>
                  </a:srgbClr>
                </a:solidFill>
                <a:latin typeface="Arial"/>
              </a:rPr>
              <a:t>Potential to provide real time epidemic information and outbreak monitoring of new biological threats to health authorities</a:t>
            </a:r>
          </a:p>
          <a:p>
            <a:pPr marL="285743" indent="-285743" defTabSz="685800">
              <a:spcAft>
                <a:spcPts val="600"/>
              </a:spcAft>
              <a:buFont typeface="Arial" panose="020B0604020202020204" pitchFamily="34" charset="0"/>
              <a:buChar char="•"/>
            </a:pPr>
            <a:r>
              <a:rPr lang="en-US" b="1" dirty="0">
                <a:solidFill>
                  <a:srgbClr val="102B62">
                    <a:lumMod val="50000"/>
                  </a:srgbClr>
                </a:solidFill>
                <a:latin typeface="Arial"/>
              </a:rPr>
              <a:t>Over 500K daily users in all 50 states</a:t>
            </a:r>
          </a:p>
          <a:p>
            <a:endParaRPr lang="en-US" dirty="0"/>
          </a:p>
        </p:txBody>
      </p:sp>
      <p:sp>
        <p:nvSpPr>
          <p:cNvPr id="4" name="Slide Number Placeholder 3"/>
          <p:cNvSpPr>
            <a:spLocks noGrp="1"/>
          </p:cNvSpPr>
          <p:nvPr>
            <p:ph type="sldNum" sz="quarter" idx="10"/>
          </p:nvPr>
        </p:nvSpPr>
        <p:spPr/>
        <p:txBody>
          <a:bodyPr/>
          <a:lstStyle/>
          <a:p>
            <a:fld id="{47C72B32-1A00-43DB-BBB8-B81738A4878E}" type="slidenum">
              <a:rPr lang="en-US" smtClean="0"/>
              <a:t>40</a:t>
            </a:fld>
            <a:endParaRPr lang="en-US"/>
          </a:p>
        </p:txBody>
      </p:sp>
    </p:spTree>
    <p:extLst>
      <p:ext uri="{BB962C8B-B14F-4D97-AF65-F5344CB8AC3E}">
        <p14:creationId xmlns:p14="http://schemas.microsoft.com/office/powerpoint/2010/main" val="34860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72B32-1A00-43DB-BBB8-B81738A487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2732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Rizlab</a:t>
            </a:r>
            <a:r>
              <a:rPr lang="en-US" baseline="0" dirty="0"/>
              <a:t> Health: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102B62">
                    <a:lumMod val="50000"/>
                  </a:srgbClr>
                </a:solidFill>
                <a:latin typeface="Arial"/>
              </a:rPr>
              <a:t>Data-Driven Home Monitoring System for Classifying Viral/Bacterial Infections</a:t>
            </a:r>
            <a:endParaRPr lang="en-US" dirty="0">
              <a:solidFill>
                <a:srgbClr val="102B62">
                  <a:lumMod val="50000"/>
                </a:srgbClr>
              </a:solidFill>
              <a:latin typeface="Arial"/>
            </a:endParaRPr>
          </a:p>
          <a:p>
            <a:pPr marL="168271" indent="-168271" defTabSz="685800">
              <a:buFont typeface="Arial" panose="020B0604020202020204" pitchFamily="34" charset="0"/>
              <a:buChar char="•"/>
            </a:pPr>
            <a:r>
              <a:rPr lang="en-US" sz="1200" dirty="0">
                <a:solidFill>
                  <a:srgbClr val="102B62">
                    <a:lumMod val="50000"/>
                  </a:srgbClr>
                </a:solidFill>
                <a:latin typeface="Arial"/>
              </a:rPr>
              <a:t>Pocket-sized blood analyzer provides CBC at the ER/Physicians’ Office/In The Home</a:t>
            </a:r>
            <a:br>
              <a:rPr lang="en-US" sz="1200" dirty="0">
                <a:solidFill>
                  <a:srgbClr val="102B62">
                    <a:lumMod val="50000"/>
                  </a:srgbClr>
                </a:solidFill>
                <a:latin typeface="Arial"/>
              </a:rPr>
            </a:br>
            <a:r>
              <a:rPr lang="en-US" sz="1200" dirty="0">
                <a:solidFill>
                  <a:srgbClr val="102B62">
                    <a:lumMod val="50000"/>
                  </a:srgbClr>
                </a:solidFill>
                <a:latin typeface="Arial"/>
              </a:rPr>
              <a:t>Utilizes impedance cytometry to count white blood cells and determine immune activation via morphological changes to those cells</a:t>
            </a:r>
          </a:p>
          <a:p>
            <a:pPr marL="168271" indent="-168271" defTabSz="685800">
              <a:buFont typeface="Arial" panose="020B0604020202020204" pitchFamily="34" charset="0"/>
              <a:buChar char="•"/>
            </a:pPr>
            <a:r>
              <a:rPr lang="en-US" sz="1200" dirty="0">
                <a:solidFill>
                  <a:srgbClr val="102B62">
                    <a:lumMod val="50000"/>
                  </a:srgbClr>
                </a:solidFill>
                <a:latin typeface="Arial"/>
              </a:rPr>
              <a:t>Enables patients to perform a rapid virus/bacteria test to send to their clinician to enhance antibiotic stewardship</a:t>
            </a:r>
          </a:p>
          <a:p>
            <a:pPr marL="168271" indent="-168271" defTabSz="685800">
              <a:buFont typeface="Arial" panose="020B0604020202020204" pitchFamily="34" charset="0"/>
              <a:buChar char="•"/>
            </a:pPr>
            <a:r>
              <a:rPr lang="en-US" sz="1200" dirty="0">
                <a:solidFill>
                  <a:srgbClr val="102B62">
                    <a:lumMod val="50000"/>
                  </a:srgbClr>
                </a:solidFill>
                <a:latin typeface="Arial"/>
              </a:rPr>
              <a:t>Enables first responders to get rapid CBC to enhance potential for life-saving treatments not now available before arrival at hospital</a:t>
            </a:r>
          </a:p>
          <a:p>
            <a:pPr marL="168271" indent="-168271" defTabSz="685800">
              <a:buFont typeface="Arial" panose="020B0604020202020204" pitchFamily="34" charset="0"/>
              <a:buChar char="•"/>
            </a:pPr>
            <a:endParaRPr lang="en-US" sz="1200" dirty="0">
              <a:solidFill>
                <a:srgbClr val="102B62">
                  <a:lumMod val="50000"/>
                </a:srgbClr>
              </a:solidFill>
              <a:latin typeface="Arial"/>
            </a:endParaRPr>
          </a:p>
          <a:p>
            <a:pPr marL="168271" indent="-168271" defTabSz="685800">
              <a:buFont typeface="Arial" panose="020B0604020202020204" pitchFamily="34" charset="0"/>
              <a:buChar char="•"/>
            </a:pPr>
            <a:r>
              <a:rPr lang="en-US" sz="1200" dirty="0">
                <a:solidFill>
                  <a:srgbClr val="102B62">
                    <a:lumMod val="50000"/>
                  </a:srgbClr>
                </a:solidFill>
                <a:latin typeface="Arial"/>
              </a:rPr>
              <a:t>Stanford:</a:t>
            </a:r>
          </a:p>
          <a:p>
            <a:pPr algn="just" defTabSz="685800"/>
            <a:r>
              <a:rPr lang="en-US" sz="1200" b="1" dirty="0">
                <a:solidFill>
                  <a:srgbClr val="000000"/>
                </a:solidFill>
                <a:latin typeface="Arial"/>
              </a:rPr>
              <a:t>A fully integrated, RF powered, multiplexed, 1mm</a:t>
            </a:r>
            <a:r>
              <a:rPr lang="en-US" sz="1200" b="1" baseline="30000" dirty="0">
                <a:solidFill>
                  <a:srgbClr val="000000"/>
                </a:solidFill>
                <a:latin typeface="Arial"/>
              </a:rPr>
              <a:t>2</a:t>
            </a:r>
            <a:r>
              <a:rPr lang="en-US" sz="1200" b="1" dirty="0">
                <a:solidFill>
                  <a:srgbClr val="000000"/>
                </a:solidFill>
                <a:latin typeface="Arial"/>
              </a:rPr>
              <a:t> </a:t>
            </a:r>
            <a:r>
              <a:rPr lang="en-US" sz="1200" b="1" dirty="0" err="1">
                <a:solidFill>
                  <a:srgbClr val="000000"/>
                </a:solidFill>
                <a:latin typeface="Arial"/>
              </a:rPr>
              <a:t>MDx</a:t>
            </a:r>
            <a:r>
              <a:rPr lang="en-US" sz="1200" b="1" dirty="0">
                <a:solidFill>
                  <a:srgbClr val="000000"/>
                </a:solidFill>
                <a:latin typeface="Arial"/>
              </a:rPr>
              <a:t> system on a disposable CMOS chip immersed in clinical sample and wirelessly transmits results to phone</a:t>
            </a:r>
          </a:p>
          <a:p>
            <a:pPr marL="171450" indent="-171450" algn="just" defTabSz="685800">
              <a:buFont typeface="Arial" panose="020B0604020202020204" pitchFamily="34" charset="0"/>
              <a:buChar char="•"/>
            </a:pPr>
            <a:r>
              <a:rPr lang="en-US" sz="1200" b="1" dirty="0">
                <a:solidFill>
                  <a:srgbClr val="000000"/>
                </a:solidFill>
                <a:latin typeface="Arial"/>
              </a:rPr>
              <a:t>no sample prep, instrumentation reagents required</a:t>
            </a:r>
          </a:p>
          <a:p>
            <a:pPr marL="171450" indent="-171450" algn="just" defTabSz="685800">
              <a:buFont typeface="Arial" panose="020B0604020202020204" pitchFamily="34" charset="0"/>
              <a:buChar char="•"/>
            </a:pPr>
            <a:r>
              <a:rPr lang="en-US" sz="1200" b="1" dirty="0">
                <a:solidFill>
                  <a:srgbClr val="000000"/>
                </a:solidFill>
                <a:latin typeface="Arial"/>
              </a:rPr>
              <a:t>Sample to answer: 15 min</a:t>
            </a:r>
          </a:p>
          <a:p>
            <a:pPr marL="171450" indent="-171450" algn="just" defTabSz="685800">
              <a:buFont typeface="Arial" panose="020B0604020202020204" pitchFamily="34" charset="0"/>
              <a:buChar char="•"/>
            </a:pPr>
            <a:r>
              <a:rPr lang="en-US" sz="1200" b="1" dirty="0">
                <a:solidFill>
                  <a:srgbClr val="000000"/>
                </a:solidFill>
              </a:rPr>
              <a:t>Can be used for home-based diagnosis of disease, clinical trial monitoring, rapid triage by emergency responders</a:t>
            </a:r>
          </a:p>
          <a:p>
            <a:pPr marL="171450" indent="-171450" algn="just" defTabSz="685800">
              <a:buFont typeface="Arial" panose="020B0604020202020204" pitchFamily="34" charset="0"/>
              <a:buChar char="•"/>
            </a:pPr>
            <a:r>
              <a:rPr lang="en-US" sz="1200" dirty="0">
                <a:solidFill>
                  <a:srgbClr val="000000"/>
                </a:solidFill>
              </a:rPr>
              <a:t>Prototype will detect CRP, TNF-a and IL-1RA at [</a:t>
            </a:r>
            <a:r>
              <a:rPr lang="en-US" sz="1200" dirty="0" err="1">
                <a:solidFill>
                  <a:srgbClr val="000000"/>
                </a:solidFill>
              </a:rPr>
              <a:t>pM</a:t>
            </a:r>
            <a:r>
              <a:rPr lang="en-US" sz="1200" dirty="0">
                <a:solidFill>
                  <a:srgbClr val="000000"/>
                </a:solidFill>
              </a:rPr>
              <a:t>] from a </a:t>
            </a:r>
            <a:r>
              <a:rPr lang="en-US" sz="1200" b="1" dirty="0">
                <a:solidFill>
                  <a:srgbClr val="000000"/>
                </a:solidFill>
              </a:rPr>
              <a:t>finger prick </a:t>
            </a:r>
          </a:p>
          <a:p>
            <a:pPr marL="168271" indent="-168271" defTabSz="685800">
              <a:buFont typeface="Arial" panose="020B0604020202020204" pitchFamily="34" charset="0"/>
              <a:buChar char="•"/>
            </a:pPr>
            <a:endParaRPr lang="en-US" sz="1200" dirty="0">
              <a:solidFill>
                <a:srgbClr val="102B62">
                  <a:lumMod val="50000"/>
                </a:srgbClr>
              </a:solidFill>
              <a:latin typeface="Arial"/>
            </a:endParaRPr>
          </a:p>
          <a:p>
            <a:endParaRPr lang="en-US" sz="1200" dirty="0">
              <a:solidFill>
                <a:srgbClr val="102B62">
                  <a:lumMod val="50000"/>
                </a:srgbClr>
              </a:solidFill>
              <a:latin typeface="Arial"/>
            </a:endParaRPr>
          </a:p>
        </p:txBody>
      </p:sp>
      <p:sp>
        <p:nvSpPr>
          <p:cNvPr id="4" name="Slide Number Placeholder 3"/>
          <p:cNvSpPr>
            <a:spLocks noGrp="1"/>
          </p:cNvSpPr>
          <p:nvPr>
            <p:ph type="sldNum" sz="quarter" idx="10"/>
          </p:nvPr>
        </p:nvSpPr>
        <p:spPr/>
        <p:txBody>
          <a:bodyPr/>
          <a:lstStyle/>
          <a:p>
            <a:fld id="{47C72B32-1A00-43DB-BBB8-B81738A4878E}" type="slidenum">
              <a:rPr lang="en-US" smtClean="0"/>
              <a:t>41</a:t>
            </a:fld>
            <a:endParaRPr lang="en-US"/>
          </a:p>
        </p:txBody>
      </p:sp>
    </p:spTree>
    <p:extLst>
      <p:ext uri="{BB962C8B-B14F-4D97-AF65-F5344CB8AC3E}">
        <p14:creationId xmlns:p14="http://schemas.microsoft.com/office/powerpoint/2010/main" val="116100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Stats</a:t>
            </a:r>
            <a:r>
              <a:rPr lang="en-US" baseline="0" dirty="0" smtClean="0"/>
              <a:t> have likely increased due to COVID-19</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72B32-1A00-43DB-BBB8-B81738A487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8695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72B32-1A00-43DB-BBB8-B81738A4878E}" type="slidenum">
              <a:rPr lang="en-US" smtClean="0"/>
              <a:t>44</a:t>
            </a:fld>
            <a:endParaRPr lang="en-US"/>
          </a:p>
        </p:txBody>
      </p:sp>
    </p:spTree>
    <p:extLst>
      <p:ext uri="{BB962C8B-B14F-4D97-AF65-F5344CB8AC3E}">
        <p14:creationId xmlns:p14="http://schemas.microsoft.com/office/powerpoint/2010/main" val="2821689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72B32-1A00-43DB-BBB8-B81738A4878E}" type="slidenum">
              <a:rPr lang="en-US" smtClean="0"/>
              <a:t>45</a:t>
            </a:fld>
            <a:endParaRPr lang="en-US"/>
          </a:p>
        </p:txBody>
      </p:sp>
    </p:spTree>
    <p:extLst>
      <p:ext uri="{BB962C8B-B14F-4D97-AF65-F5344CB8AC3E}">
        <p14:creationId xmlns:p14="http://schemas.microsoft.com/office/powerpoint/2010/main" val="383274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72B32-1A00-43DB-BBB8-B81738A487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4976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populations are important – adults, pediatrics, neonates</a:t>
            </a:r>
          </a:p>
          <a:p>
            <a:r>
              <a:rPr lang="en-US" dirty="0"/>
              <a:t>1.7 million Americans</a:t>
            </a:r>
            <a:r>
              <a:rPr lang="en-US" baseline="0" dirty="0"/>
              <a:t> Develop sepsis and 270,000 adults</a:t>
            </a:r>
            <a:endParaRPr lang="en-US" dirty="0"/>
          </a:p>
          <a:p>
            <a:r>
              <a:rPr lang="en-US" dirty="0"/>
              <a:t>I</a:t>
            </a:r>
            <a:r>
              <a:rPr lang="en-US" baseline="0" dirty="0"/>
              <a:t> wanted to present to you a </a:t>
            </a:r>
            <a:r>
              <a:rPr lang="en-US" dirty="0"/>
              <a:t>perspective</a:t>
            </a:r>
            <a:r>
              <a:rPr lang="en-US" baseline="0" dirty="0"/>
              <a:t> on how we are currently thinking of Sepsis and potential intervention points.</a:t>
            </a:r>
          </a:p>
          <a:p>
            <a:r>
              <a:rPr lang="en-US" baseline="0" dirty="0"/>
              <a:t>Each red node a point along the patient continuum, represents a point of intervention</a:t>
            </a:r>
          </a:p>
          <a:p>
            <a:r>
              <a:rPr lang="en-US" baseline="0" dirty="0"/>
              <a:t>Blue bar represents when a patient may present with Sepsis</a:t>
            </a:r>
          </a:p>
          <a:p>
            <a:endParaRPr lang="en-US" baseline="0" dirty="0"/>
          </a:p>
          <a:p>
            <a:r>
              <a:rPr lang="en-US" baseline="0" dirty="0"/>
              <a:t>Framework for meeting</a:t>
            </a:r>
          </a:p>
          <a:p>
            <a:endParaRPr lang="en-US" baseline="0" dirty="0"/>
          </a:p>
          <a:p>
            <a:r>
              <a:rPr lang="en-US" baseline="0" dirty="0"/>
              <a:t>T=0, unknown today</a:t>
            </a:r>
          </a:p>
          <a:p>
            <a:endParaRPr lang="en-US" baseline="0" dirty="0"/>
          </a:p>
          <a:p>
            <a:r>
              <a:rPr lang="en-US" baseline="0" dirty="0"/>
              <a:t>Note, no temporal capture</a:t>
            </a:r>
          </a:p>
          <a:p>
            <a:endParaRPr lang="en-US" baseline="0" dirty="0"/>
          </a:p>
          <a:p>
            <a:r>
              <a:rPr lang="en-US" baseline="0" dirty="0"/>
              <a:t>You will see this same slide repeated in the presentations today as we think this is a good map as to how </a:t>
            </a:r>
          </a:p>
          <a:p>
            <a:endParaRPr lang="en-US" baseline="0" dirty="0"/>
          </a:p>
          <a:p>
            <a:r>
              <a:rPr lang="en-US" baseline="0" dirty="0"/>
              <a:t>If you have any comments on this vision </a:t>
            </a:r>
            <a:r>
              <a:rPr lang="en-US" baseline="0" dirty="0" err="1"/>
              <a:t>pelase</a:t>
            </a:r>
            <a:r>
              <a:rPr lang="en-US" baseline="0" dirty="0"/>
              <a:t> capture on post-it and place on patient continuum – working model</a:t>
            </a:r>
          </a:p>
          <a:p>
            <a:endParaRPr lang="en-US" dirty="0"/>
          </a:p>
          <a:p>
            <a:endParaRPr lang="en-US" dirty="0"/>
          </a:p>
        </p:txBody>
      </p:sp>
      <p:sp>
        <p:nvSpPr>
          <p:cNvPr id="4" name="Slide Number Placeholder 3"/>
          <p:cNvSpPr>
            <a:spLocks noGrp="1"/>
          </p:cNvSpPr>
          <p:nvPr>
            <p:ph type="sldNum" sz="quarter" idx="5"/>
          </p:nvPr>
        </p:nvSpPr>
        <p:spPr/>
        <p:txBody>
          <a:bodyPr/>
          <a:lstStyle/>
          <a:p>
            <a:fld id="{F21D010F-A086-424A-8BF6-DD0976AEB511}" type="slidenum">
              <a:rPr lang="en-US" smtClean="0"/>
              <a:t>47</a:t>
            </a:fld>
            <a:endParaRPr lang="en-US"/>
          </a:p>
        </p:txBody>
      </p:sp>
    </p:spTree>
    <p:extLst>
      <p:ext uri="{BB962C8B-B14F-4D97-AF65-F5344CB8AC3E}">
        <p14:creationId xmlns:p14="http://schemas.microsoft.com/office/powerpoint/2010/main" val="670573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Talking points to add:</a:t>
            </a:r>
          </a:p>
          <a:p>
            <a:r>
              <a:rPr lang="en-US" dirty="0"/>
              <a:t>Translational</a:t>
            </a:r>
            <a:r>
              <a:rPr lang="en-US" baseline="0" dirty="0"/>
              <a:t> Science</a:t>
            </a:r>
          </a:p>
          <a:p>
            <a:r>
              <a:rPr lang="en-US" baseline="0" dirty="0"/>
              <a:t>FDA pathway</a:t>
            </a:r>
          </a:p>
          <a:p>
            <a:r>
              <a:rPr lang="en-US" baseline="0" dirty="0"/>
              <a:t>Commercialization</a:t>
            </a:r>
          </a:p>
          <a:p>
            <a:endParaRPr lang="en-US" dirty="0"/>
          </a:p>
        </p:txBody>
      </p:sp>
      <p:sp>
        <p:nvSpPr>
          <p:cNvPr id="4" name="Slide Number Placeholder 3"/>
          <p:cNvSpPr>
            <a:spLocks noGrp="1"/>
          </p:cNvSpPr>
          <p:nvPr>
            <p:ph type="sldNum" sz="quarter" idx="10"/>
          </p:nvPr>
        </p:nvSpPr>
        <p:spPr/>
        <p:txBody>
          <a:bodyPr/>
          <a:lstStyle/>
          <a:p>
            <a:fld id="{47C72B32-1A00-43DB-BBB8-B81738A4878E}" type="slidenum">
              <a:rPr lang="en-US" smtClean="0"/>
              <a:t>51</a:t>
            </a:fld>
            <a:endParaRPr lang="en-US"/>
          </a:p>
        </p:txBody>
      </p:sp>
    </p:spTree>
    <p:extLst>
      <p:ext uri="{BB962C8B-B14F-4D97-AF65-F5344CB8AC3E}">
        <p14:creationId xmlns:p14="http://schemas.microsoft.com/office/powerpoint/2010/main" val="751850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aim to make needles </a:t>
            </a:r>
            <a:r>
              <a:rPr lang="en-US" i="1" dirty="0"/>
              <a:t>needless</a:t>
            </a:r>
            <a:r>
              <a:rPr lang="en-US" dirty="0"/>
              <a:t>!</a:t>
            </a:r>
          </a:p>
        </p:txBody>
      </p:sp>
      <p:sp>
        <p:nvSpPr>
          <p:cNvPr id="4" name="Slide Number Placeholder 3"/>
          <p:cNvSpPr>
            <a:spLocks noGrp="1"/>
          </p:cNvSpPr>
          <p:nvPr>
            <p:ph type="sldNum" sz="quarter" idx="10"/>
          </p:nvPr>
        </p:nvSpPr>
        <p:spPr/>
        <p:txBody>
          <a:bodyPr/>
          <a:lstStyle/>
          <a:p>
            <a:fld id="{5112111A-0403-45F5-A1EB-E2E230DA0826}" type="slidenum">
              <a:rPr lang="en-US" smtClean="0"/>
              <a:t>55</a:t>
            </a:fld>
            <a:endParaRPr lang="en-US"/>
          </a:p>
        </p:txBody>
      </p:sp>
    </p:spTree>
    <p:extLst>
      <p:ext uri="{BB962C8B-B14F-4D97-AF65-F5344CB8AC3E}">
        <p14:creationId xmlns:p14="http://schemas.microsoft.com/office/powerpoint/2010/main" val="4272266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C72B32-1A00-43DB-BBB8-B81738A4878E}" type="slidenum">
              <a:rPr lang="en-US" smtClean="0"/>
              <a:t>56</a:t>
            </a:fld>
            <a:endParaRPr lang="en-US"/>
          </a:p>
        </p:txBody>
      </p:sp>
    </p:spTree>
    <p:extLst>
      <p:ext uri="{BB962C8B-B14F-4D97-AF65-F5344CB8AC3E}">
        <p14:creationId xmlns:p14="http://schemas.microsoft.com/office/powerpoint/2010/main" val="3882825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say</a:t>
            </a:r>
            <a:r>
              <a:rPr lang="en-US" baseline="0" dirty="0"/>
              <a:t> “hopefully” this will make it easier. It WILL make it easier. </a:t>
            </a:r>
          </a:p>
          <a:p>
            <a:endParaRPr lang="en-US" dirty="0"/>
          </a:p>
        </p:txBody>
      </p:sp>
      <p:sp>
        <p:nvSpPr>
          <p:cNvPr id="4" name="Slide Number Placeholder 3"/>
          <p:cNvSpPr>
            <a:spLocks noGrp="1"/>
          </p:cNvSpPr>
          <p:nvPr>
            <p:ph type="sldNum" sz="quarter" idx="5"/>
          </p:nvPr>
        </p:nvSpPr>
        <p:spPr/>
        <p:txBody>
          <a:bodyPr/>
          <a:lstStyle/>
          <a:p>
            <a:fld id="{47C72B32-1A00-43DB-BBB8-B81738A4878E}" type="slidenum">
              <a:rPr lang="en-US" smtClean="0"/>
              <a:t>59</a:t>
            </a:fld>
            <a:endParaRPr lang="en-US"/>
          </a:p>
        </p:txBody>
      </p:sp>
    </p:spTree>
    <p:extLst>
      <p:ext uri="{BB962C8B-B14F-4D97-AF65-F5344CB8AC3E}">
        <p14:creationId xmlns:p14="http://schemas.microsoft.com/office/powerpoint/2010/main" val="3713348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Many diseases share similar symptomatology</a:t>
            </a:r>
          </a:p>
          <a:p>
            <a:endParaRPr lang="en-US" sz="1200" b="1" kern="1200">
              <a:solidFill>
                <a:schemeClr val="tx1"/>
              </a:solidFill>
              <a:effectLst/>
              <a:latin typeface="+mn-lt"/>
              <a:ea typeface="+mn-ea"/>
              <a:cs typeface="+mn-cs"/>
            </a:endParaRPr>
          </a:p>
          <a:p>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Prodromal</a:t>
            </a:r>
            <a:r>
              <a:rPr lang="en-US" sz="1200" b="0" kern="1200">
                <a:solidFill>
                  <a:schemeClr val="tx1"/>
                </a:solidFill>
                <a:effectLst/>
                <a:latin typeface="+mn-lt"/>
                <a:ea typeface="+mn-ea"/>
                <a:cs typeface="+mn-cs"/>
              </a:rPr>
              <a:t> period is one of the four major </a:t>
            </a:r>
            <a:r>
              <a:rPr lang="en-US" sz="1200" b="1" kern="1200">
                <a:solidFill>
                  <a:schemeClr val="tx1"/>
                </a:solidFill>
                <a:effectLst/>
                <a:latin typeface="+mn-lt"/>
                <a:ea typeface="+mn-ea"/>
                <a:cs typeface="+mn-cs"/>
              </a:rPr>
              <a:t>stages</a:t>
            </a:r>
            <a:r>
              <a:rPr lang="en-US" sz="1200" b="0" kern="1200">
                <a:solidFill>
                  <a:schemeClr val="tx1"/>
                </a:solidFill>
                <a:effectLst/>
                <a:latin typeface="+mn-lt"/>
                <a:ea typeface="+mn-ea"/>
                <a:cs typeface="+mn-cs"/>
              </a:rPr>
              <a:t> of a disease. The first </a:t>
            </a:r>
            <a:r>
              <a:rPr lang="en-US" sz="1200" b="1" kern="1200">
                <a:solidFill>
                  <a:schemeClr val="tx1"/>
                </a:solidFill>
                <a:effectLst/>
                <a:latin typeface="+mn-lt"/>
                <a:ea typeface="+mn-ea"/>
                <a:cs typeface="+mn-cs"/>
              </a:rPr>
              <a:t>stage</a:t>
            </a:r>
            <a:r>
              <a:rPr lang="en-US" sz="1200" b="0" kern="1200">
                <a:solidFill>
                  <a:schemeClr val="tx1"/>
                </a:solidFill>
                <a:effectLst/>
                <a:latin typeface="+mn-lt"/>
                <a:ea typeface="+mn-ea"/>
                <a:cs typeface="+mn-cs"/>
              </a:rPr>
              <a:t> is referred to as the incubation period followed by a </a:t>
            </a:r>
            <a:r>
              <a:rPr lang="en-US" sz="1200" b="1" kern="1200">
                <a:solidFill>
                  <a:schemeClr val="tx1"/>
                </a:solidFill>
                <a:effectLst/>
                <a:latin typeface="+mn-lt"/>
                <a:ea typeface="+mn-ea"/>
                <a:cs typeface="+mn-cs"/>
              </a:rPr>
              <a:t>prodromal</a:t>
            </a:r>
            <a:r>
              <a:rPr lang="en-US" sz="1200" b="0" kern="1200">
                <a:solidFill>
                  <a:schemeClr val="tx1"/>
                </a:solidFill>
                <a:effectLst/>
                <a:latin typeface="+mn-lt"/>
                <a:ea typeface="+mn-ea"/>
                <a:cs typeface="+mn-cs"/>
              </a:rPr>
              <a:t> period. At </a:t>
            </a:r>
            <a:r>
              <a:rPr lang="en-US" sz="1200" b="1" kern="1200">
                <a:solidFill>
                  <a:schemeClr val="tx1"/>
                </a:solidFill>
                <a:effectLst/>
                <a:latin typeface="+mn-lt"/>
                <a:ea typeface="+mn-ea"/>
                <a:cs typeface="+mn-cs"/>
              </a:rPr>
              <a:t>prodromal</a:t>
            </a:r>
            <a:r>
              <a:rPr lang="en-US" sz="1200" b="0" kern="1200">
                <a:solidFill>
                  <a:schemeClr val="tx1"/>
                </a:solidFill>
                <a:effectLst/>
                <a:latin typeface="+mn-lt"/>
                <a:ea typeface="+mn-ea"/>
                <a:cs typeface="+mn-cs"/>
              </a:rPr>
              <a:t> period, the symptoms may not be very specific or severe. The affected person can still perform usual functions although distress or discomfort may be felt.</a:t>
            </a:r>
            <a:endParaRPr lang="en-US"/>
          </a:p>
        </p:txBody>
      </p:sp>
      <p:sp>
        <p:nvSpPr>
          <p:cNvPr id="4" name="Slide Number Placeholder 3"/>
          <p:cNvSpPr>
            <a:spLocks noGrp="1"/>
          </p:cNvSpPr>
          <p:nvPr>
            <p:ph type="sldNum" sz="quarter" idx="10"/>
          </p:nvPr>
        </p:nvSpPr>
        <p:spPr/>
        <p:txBody>
          <a:bodyPr/>
          <a:lstStyle/>
          <a:p>
            <a:fld id="{EF3384AB-E559-4CED-ACC7-B59CDE81BC96}" type="slidenum">
              <a:rPr lang="en-US" smtClean="0"/>
              <a:t>6</a:t>
            </a:fld>
            <a:endParaRPr lang="en-US"/>
          </a:p>
        </p:txBody>
      </p:sp>
    </p:spTree>
    <p:extLst>
      <p:ext uri="{BB962C8B-B14F-4D97-AF65-F5344CB8AC3E}">
        <p14:creationId xmlns:p14="http://schemas.microsoft.com/office/powerpoint/2010/main" val="1394372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3384AB-E559-4CED-ACC7-B59CDE81BC96}" type="slidenum">
              <a:rPr lang="en-US" smtClean="0"/>
              <a:t>62</a:t>
            </a:fld>
            <a:endParaRPr lang="en-US"/>
          </a:p>
        </p:txBody>
      </p:sp>
    </p:spTree>
    <p:extLst>
      <p:ext uri="{BB962C8B-B14F-4D97-AF65-F5344CB8AC3E}">
        <p14:creationId xmlns:p14="http://schemas.microsoft.com/office/powerpoint/2010/main" val="1861642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“Enable triggers for home testing that is being supported by diagnostics division”</a:t>
            </a:r>
          </a:p>
          <a:p>
            <a:pPr lvl="0"/>
            <a:r>
              <a:rPr lang="en-US" sz="1200" kern="1200">
                <a:solidFill>
                  <a:schemeClr val="tx1"/>
                </a:solidFill>
                <a:effectLst/>
                <a:latin typeface="+mn-lt"/>
                <a:ea typeface="+mn-ea"/>
                <a:cs typeface="+mn-cs"/>
              </a:rPr>
              <a:t>“Enhance the efficacy of clinical trials by enabling passive monitoring of health status of participants”</a:t>
            </a:r>
          </a:p>
          <a:p>
            <a:endParaRPr lang="en-US"/>
          </a:p>
        </p:txBody>
      </p:sp>
      <p:sp>
        <p:nvSpPr>
          <p:cNvPr id="4" name="Slide Number Placeholder 3"/>
          <p:cNvSpPr>
            <a:spLocks noGrp="1"/>
          </p:cNvSpPr>
          <p:nvPr>
            <p:ph type="sldNum" sz="quarter" idx="10"/>
          </p:nvPr>
        </p:nvSpPr>
        <p:spPr/>
        <p:txBody>
          <a:bodyPr/>
          <a:lstStyle/>
          <a:p>
            <a:fld id="{47C72B32-1A00-43DB-BBB8-B81738A4878E}" type="slidenum">
              <a:rPr lang="en-US" smtClean="0"/>
              <a:t>7</a:t>
            </a:fld>
            <a:endParaRPr lang="en-US"/>
          </a:p>
        </p:txBody>
      </p:sp>
    </p:spTree>
    <p:extLst>
      <p:ext uri="{BB962C8B-B14F-4D97-AF65-F5344CB8AC3E}">
        <p14:creationId xmlns:p14="http://schemas.microsoft.com/office/powerpoint/2010/main" val="3819439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funding does not include the $7.3M</a:t>
            </a:r>
            <a:r>
              <a:rPr lang="en-US" baseline="0" dirty="0"/>
              <a:t> awarded to </a:t>
            </a:r>
            <a:r>
              <a:rPr lang="en-US" baseline="0" dirty="0" err="1"/>
              <a:t>Cytovale</a:t>
            </a:r>
            <a:r>
              <a:rPr lang="en-US" baseline="0" dirty="0"/>
              <a:t>, Beckman Coulter, Sonica, and Sepsis Alliance that have partial COVID-19 Scope in the contract but exact dollar amount is hard to state</a:t>
            </a:r>
            <a:endParaRPr lang="en-US" dirty="0"/>
          </a:p>
        </p:txBody>
      </p:sp>
      <p:sp>
        <p:nvSpPr>
          <p:cNvPr id="4" name="Slide Number Placeholder 3"/>
          <p:cNvSpPr>
            <a:spLocks noGrp="1"/>
          </p:cNvSpPr>
          <p:nvPr>
            <p:ph type="sldNum" sz="quarter" idx="10"/>
          </p:nvPr>
        </p:nvSpPr>
        <p:spPr/>
        <p:txBody>
          <a:bodyPr/>
          <a:lstStyle/>
          <a:p>
            <a:fld id="{5112111A-0403-45F5-A1EB-E2E230DA0826}" type="slidenum">
              <a:rPr lang="en-US" smtClean="0"/>
              <a:t>10</a:t>
            </a:fld>
            <a:endParaRPr lang="en-US"/>
          </a:p>
        </p:txBody>
      </p:sp>
    </p:spTree>
    <p:extLst>
      <p:ext uri="{BB962C8B-B14F-4D97-AF65-F5344CB8AC3E}">
        <p14:creationId xmlns:p14="http://schemas.microsoft.com/office/powerpoint/2010/main" val="33637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5763" indent="-385763">
              <a:buFont typeface="+mj-lt"/>
              <a:buAutoNum type="arabicPeriod"/>
            </a:pPr>
            <a:r>
              <a:rPr lang="en-US" dirty="0">
                <a:solidFill>
                  <a:schemeClr val="tx1"/>
                </a:solidFill>
              </a:rPr>
              <a:t>Leveraged accelerators’ insight to surface market innovation trends:</a:t>
            </a:r>
          </a:p>
          <a:p>
            <a:pPr lvl="1"/>
            <a:r>
              <a:rPr lang="en-US" dirty="0">
                <a:solidFill>
                  <a:schemeClr val="tx1"/>
                </a:solidFill>
              </a:rPr>
              <a:t>Landscape reviews to assist market research, in support of BARDA MCM divisions </a:t>
            </a:r>
          </a:p>
          <a:p>
            <a:pPr lvl="1"/>
            <a:r>
              <a:rPr lang="en-US" dirty="0">
                <a:solidFill>
                  <a:schemeClr val="tx1"/>
                </a:solidFill>
              </a:rPr>
              <a:t>Ventures market survey responses</a:t>
            </a:r>
          </a:p>
          <a:p>
            <a:pPr marL="385763" indent="-385763">
              <a:buFont typeface="+mj-lt"/>
              <a:buAutoNum type="arabicPeriod"/>
            </a:pPr>
            <a:r>
              <a:rPr lang="en-US" dirty="0">
                <a:solidFill>
                  <a:schemeClr val="tx1"/>
                </a:solidFill>
              </a:rPr>
              <a:t>BARDA Reverse pitch series at monthly Accelerator All Hands</a:t>
            </a:r>
          </a:p>
          <a:p>
            <a:pPr marL="385763" indent="-385763">
              <a:buFont typeface="+mj-lt"/>
              <a:buAutoNum type="arabicPeriod"/>
            </a:pPr>
            <a:r>
              <a:rPr lang="en-US" dirty="0">
                <a:solidFill>
                  <a:schemeClr val="tx1"/>
                </a:solidFill>
              </a:rPr>
              <a:t>COVID-19 specific webinars – held by all 13 accelerators</a:t>
            </a:r>
          </a:p>
          <a:p>
            <a:pPr marL="385763" indent="-385763">
              <a:buFont typeface="+mj-lt"/>
              <a:buAutoNum type="arabicPeriod"/>
            </a:pPr>
            <a:r>
              <a:rPr lang="en-US" dirty="0">
                <a:solidFill>
                  <a:schemeClr val="tx1"/>
                </a:solidFill>
              </a:rPr>
              <a:t>Deal flows, programs and startup 1x1’s specific to DRIVe and/or COVID-19</a:t>
            </a:r>
          </a:p>
          <a:p>
            <a:pPr marL="385763" indent="-385763">
              <a:buFont typeface="+mj-lt"/>
              <a:buAutoNum type="arabicPeriod"/>
            </a:pPr>
            <a:r>
              <a:rPr lang="en-US" dirty="0">
                <a:solidFill>
                  <a:schemeClr val="tx1"/>
                </a:solidFill>
              </a:rPr>
              <a:t>Accessed untapped applicant pools for BARDA solicitations (BARDA, DRIVe, COVID-19 IMT)</a:t>
            </a:r>
            <a:endParaRPr lang="en-US" strike="sngStrike" dirty="0">
              <a:solidFill>
                <a:schemeClr val="tx1"/>
              </a:solidFill>
            </a:endParaRPr>
          </a:p>
          <a:p>
            <a:pPr marL="385763" indent="-385763">
              <a:buFont typeface="+mj-lt"/>
              <a:buAutoNum type="arabicPeriod"/>
            </a:pPr>
            <a:r>
              <a:rPr lang="en-US" dirty="0">
                <a:solidFill>
                  <a:schemeClr val="tx1"/>
                </a:solidFill>
              </a:rPr>
              <a:t>Added strategic partners:</a:t>
            </a:r>
          </a:p>
          <a:p>
            <a:pPr lvl="1"/>
            <a:r>
              <a:rPr lang="en-US" dirty="0">
                <a:solidFill>
                  <a:schemeClr val="tx1"/>
                </a:solidFill>
              </a:rPr>
              <a:t>Industry: accelerators/incubators outside our formal network now working with DRIVe</a:t>
            </a:r>
          </a:p>
          <a:p>
            <a:pPr lvl="2"/>
            <a:r>
              <a:rPr lang="en-US" dirty="0">
                <a:solidFill>
                  <a:schemeClr val="tx1"/>
                </a:solidFill>
              </a:rPr>
              <a:t>DREAMIT Ventures, MATTER, </a:t>
            </a:r>
            <a:r>
              <a:rPr lang="en-US" dirty="0" err="1">
                <a:solidFill>
                  <a:schemeClr val="tx1"/>
                </a:solidFill>
              </a:rPr>
              <a:t>MassBio</a:t>
            </a:r>
            <a:r>
              <a:rPr lang="en-US" dirty="0">
                <a:solidFill>
                  <a:schemeClr val="tx1"/>
                </a:solidFill>
              </a:rPr>
              <a:t>, </a:t>
            </a:r>
            <a:r>
              <a:rPr lang="en-US" dirty="0" err="1">
                <a:solidFill>
                  <a:schemeClr val="tx1"/>
                </a:solidFill>
              </a:rPr>
              <a:t>MassChallenge</a:t>
            </a:r>
            <a:r>
              <a:rPr lang="en-US" dirty="0">
                <a:solidFill>
                  <a:schemeClr val="tx1"/>
                </a:solidFill>
              </a:rPr>
              <a:t>, </a:t>
            </a:r>
            <a:r>
              <a:rPr lang="en-US" dirty="0" err="1">
                <a:solidFill>
                  <a:schemeClr val="tx1"/>
                </a:solidFill>
              </a:rPr>
              <a:t>BioHealth</a:t>
            </a:r>
            <a:r>
              <a:rPr lang="en-US" dirty="0">
                <a:solidFill>
                  <a:schemeClr val="tx1"/>
                </a:solidFill>
              </a:rPr>
              <a:t> Innovation, Capital Factory, Y-Combinator, Brigham and </a:t>
            </a:r>
            <a:r>
              <a:rPr lang="en-US" dirty="0" err="1">
                <a:solidFill>
                  <a:schemeClr val="tx1"/>
                </a:solidFill>
              </a:rPr>
              <a:t>Womens</a:t>
            </a:r>
            <a:r>
              <a:rPr lang="en-US" dirty="0">
                <a:solidFill>
                  <a:schemeClr val="tx1"/>
                </a:solidFill>
              </a:rPr>
              <a:t> </a:t>
            </a:r>
            <a:r>
              <a:rPr lang="en-US" dirty="0" err="1">
                <a:solidFill>
                  <a:schemeClr val="tx1"/>
                </a:solidFill>
              </a:rPr>
              <a:t>iHUB</a:t>
            </a:r>
            <a:r>
              <a:rPr lang="en-US" dirty="0">
                <a:solidFill>
                  <a:schemeClr val="tx1"/>
                </a:solidFill>
              </a:rPr>
              <a:t>, Stanford Innovation Lab, Mayo Clinic Ventures </a:t>
            </a:r>
          </a:p>
          <a:p>
            <a:pPr lvl="1"/>
            <a:r>
              <a:rPr lang="en-US" dirty="0">
                <a:solidFill>
                  <a:schemeClr val="tx1"/>
                </a:solidFill>
              </a:rPr>
              <a:t>Government: EDA, VHA and SBA innovations groups</a:t>
            </a:r>
          </a:p>
        </p:txBody>
      </p:sp>
      <p:sp>
        <p:nvSpPr>
          <p:cNvPr id="4" name="Slide Number Placeholder 3"/>
          <p:cNvSpPr>
            <a:spLocks noGrp="1"/>
          </p:cNvSpPr>
          <p:nvPr>
            <p:ph type="sldNum" sz="quarter" idx="5"/>
          </p:nvPr>
        </p:nvSpPr>
        <p:spPr/>
        <p:txBody>
          <a:bodyPr/>
          <a:lstStyle/>
          <a:p>
            <a:fld id="{47C72B32-1A00-43DB-BBB8-B81738A4878E}" type="slidenum">
              <a:rPr lang="en-US" smtClean="0"/>
              <a:t>18</a:t>
            </a:fld>
            <a:endParaRPr lang="en-US"/>
          </a:p>
        </p:txBody>
      </p:sp>
    </p:spTree>
    <p:extLst>
      <p:ext uri="{BB962C8B-B14F-4D97-AF65-F5344CB8AC3E}">
        <p14:creationId xmlns:p14="http://schemas.microsoft.com/office/powerpoint/2010/main" val="308779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E.g. Connect to potential investors </a:t>
            </a:r>
            <a:r>
              <a:rPr lang="en-US">
                <a:solidFill>
                  <a:srgbClr val="FF0000"/>
                </a:solidFill>
              </a:rPr>
              <a:t>and/or strategic partners (i.e. health systems for pilots, industry for strategic partnerships, clinical community for product/UX feedback)</a:t>
            </a:r>
          </a:p>
          <a:p>
            <a:endParaRPr lang="en-US"/>
          </a:p>
        </p:txBody>
      </p:sp>
      <p:sp>
        <p:nvSpPr>
          <p:cNvPr id="4" name="Slide Number Placeholder 3"/>
          <p:cNvSpPr>
            <a:spLocks noGrp="1"/>
          </p:cNvSpPr>
          <p:nvPr>
            <p:ph type="sldNum" sz="quarter" idx="10"/>
          </p:nvPr>
        </p:nvSpPr>
        <p:spPr/>
        <p:txBody>
          <a:bodyPr/>
          <a:lstStyle/>
          <a:p>
            <a:fld id="{1AC3F30D-ADFC-4225-A12E-09D0E8C9994E}" type="slidenum">
              <a:rPr lang="en-US" smtClean="0"/>
              <a:t>19</a:t>
            </a:fld>
            <a:endParaRPr lang="en-US"/>
          </a:p>
        </p:txBody>
      </p:sp>
    </p:spTree>
    <p:extLst>
      <p:ext uri="{BB962C8B-B14F-4D97-AF65-F5344CB8AC3E}">
        <p14:creationId xmlns:p14="http://schemas.microsoft.com/office/powerpoint/2010/main" val="4223649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72B32-1A00-43DB-BBB8-B81738A4878E}" type="slidenum">
              <a:rPr lang="en-US" smtClean="0"/>
              <a:t>20</a:t>
            </a:fld>
            <a:endParaRPr lang="en-US"/>
          </a:p>
        </p:txBody>
      </p:sp>
    </p:spTree>
    <p:extLst>
      <p:ext uri="{BB962C8B-B14F-4D97-AF65-F5344CB8AC3E}">
        <p14:creationId xmlns:p14="http://schemas.microsoft.com/office/powerpoint/2010/main" val="2437032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fld id="{47C72B32-1A00-43DB-BBB8-B81738A4878E}" type="slidenum">
              <a:rPr lang="en-US" smtClean="0"/>
              <a:t>21</a:t>
            </a:fld>
            <a:endParaRPr lang="en-US"/>
          </a:p>
        </p:txBody>
      </p:sp>
    </p:spTree>
    <p:extLst>
      <p:ext uri="{BB962C8B-B14F-4D97-AF65-F5344CB8AC3E}">
        <p14:creationId xmlns:p14="http://schemas.microsoft.com/office/powerpoint/2010/main" val="564663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99E5FF-B24F-44C3-A6F4-6D51ECCACD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1473438"/>
          </a:xfrm>
          <a:prstGeom prst="rect">
            <a:avLst/>
          </a:prstGeom>
        </p:spPr>
      </p:pic>
      <p:grpSp>
        <p:nvGrpSpPr>
          <p:cNvPr id="25" name="Group 24">
            <a:extLst>
              <a:ext uri="{FF2B5EF4-FFF2-40B4-BE49-F238E27FC236}">
                <a16:creationId xmlns:a16="http://schemas.microsoft.com/office/drawing/2014/main" id="{2E9EC62C-440F-48D7-8382-396D9ACD54D1}"/>
              </a:ext>
            </a:extLst>
          </p:cNvPr>
          <p:cNvGrpSpPr/>
          <p:nvPr userDrawn="1"/>
        </p:nvGrpSpPr>
        <p:grpSpPr>
          <a:xfrm>
            <a:off x="7726680" y="4608430"/>
            <a:ext cx="1246168" cy="475764"/>
            <a:chOff x="5766312" y="6298703"/>
            <a:chExt cx="1246168" cy="475764"/>
          </a:xfrm>
        </p:grpSpPr>
        <p:pic>
          <p:nvPicPr>
            <p:cNvPr id="26" name="Picture 25">
              <a:extLst>
                <a:ext uri="{FF2B5EF4-FFF2-40B4-BE49-F238E27FC236}">
                  <a16:creationId xmlns:a16="http://schemas.microsoft.com/office/drawing/2014/main" id="{0B940C39-8E04-4EFF-BF2E-B621609EEFC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41030" y="6365478"/>
              <a:ext cx="771450" cy="342213"/>
            </a:xfrm>
            <a:prstGeom prst="rect">
              <a:avLst/>
            </a:prstGeom>
          </p:spPr>
        </p:pic>
        <p:pic>
          <p:nvPicPr>
            <p:cNvPr id="27" name="Picture 26">
              <a:extLst>
                <a:ext uri="{FF2B5EF4-FFF2-40B4-BE49-F238E27FC236}">
                  <a16:creationId xmlns:a16="http://schemas.microsoft.com/office/drawing/2014/main" id="{6AACBFA1-69C3-486D-A4EB-50F33C7AB59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766312" y="6298703"/>
              <a:ext cx="475764" cy="475764"/>
            </a:xfrm>
            <a:prstGeom prst="rect">
              <a:avLst/>
            </a:prstGeom>
          </p:spPr>
        </p:pic>
      </p:grpSp>
      <p:sp>
        <p:nvSpPr>
          <p:cNvPr id="2" name="Title 1"/>
          <p:cNvSpPr>
            <a:spLocks noGrp="1"/>
          </p:cNvSpPr>
          <p:nvPr>
            <p:ph type="ctrTitle" hasCustomPrompt="1"/>
          </p:nvPr>
        </p:nvSpPr>
        <p:spPr>
          <a:xfrm>
            <a:off x="685800" y="1706534"/>
            <a:ext cx="7772400" cy="1102519"/>
          </a:xfrm>
        </p:spPr>
        <p:txBody>
          <a:bodyPr>
            <a:normAutofit/>
          </a:bodyPr>
          <a:lstStyle>
            <a:lvl1pPr>
              <a:defRPr sz="3200" b="1">
                <a:solidFill>
                  <a:srgbClr val="000000"/>
                </a:solidFill>
              </a:defRPr>
            </a:lvl1pPr>
          </a:lstStyle>
          <a:p>
            <a:r>
              <a:rPr lang="en-US" dirty="0"/>
              <a:t>Title, Arial Bold, 32 </a:t>
            </a:r>
            <a:r>
              <a:rPr lang="en-US" dirty="0" err="1"/>
              <a:t>pt</a:t>
            </a:r>
            <a:endParaRPr lang="en-US" dirty="0"/>
          </a:p>
        </p:txBody>
      </p:sp>
      <p:sp>
        <p:nvSpPr>
          <p:cNvPr id="3" name="Subtitle 2"/>
          <p:cNvSpPr>
            <a:spLocks noGrp="1"/>
          </p:cNvSpPr>
          <p:nvPr>
            <p:ph type="subTitle" idx="1" hasCustomPrompt="1"/>
          </p:nvPr>
        </p:nvSpPr>
        <p:spPr>
          <a:xfrm>
            <a:off x="1371600" y="2952739"/>
            <a:ext cx="6400800" cy="1314450"/>
          </a:xfrm>
        </p:spPr>
        <p:txBody>
          <a:bodyPr>
            <a:normAutofit/>
          </a:bodyPr>
          <a:lstStyle>
            <a:lvl1pPr marL="0" indent="0" algn="ctr">
              <a:buNone/>
              <a:defRPr sz="2200" b="0" i="1" baseline="0">
                <a:solidFill>
                  <a:srgbClr val="C7720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a:p>
            <a:r>
              <a:rPr lang="en-US" dirty="0"/>
              <a:t>Title</a:t>
            </a:r>
          </a:p>
        </p:txBody>
      </p:sp>
      <p:sp>
        <p:nvSpPr>
          <p:cNvPr id="13" name="Rectangle 12">
            <a:extLst>
              <a:ext uri="{FF2B5EF4-FFF2-40B4-BE49-F238E27FC236}">
                <a16:creationId xmlns:a16="http://schemas.microsoft.com/office/drawing/2014/main" id="{002C9770-2834-4EE7-B690-F4FCC6042E3A}"/>
              </a:ext>
            </a:extLst>
          </p:cNvPr>
          <p:cNvSpPr/>
          <p:nvPr userDrawn="1"/>
        </p:nvSpPr>
        <p:spPr>
          <a:xfrm>
            <a:off x="-1" y="4480869"/>
            <a:ext cx="9143999" cy="60959"/>
          </a:xfrm>
          <a:prstGeom prst="rect">
            <a:avLst/>
          </a:prstGeom>
          <a:solidFill>
            <a:srgbClr val="C772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A44C9A7-92DA-4CB5-B2F6-48D7417045CA}"/>
              </a:ext>
            </a:extLst>
          </p:cNvPr>
          <p:cNvSpPr/>
          <p:nvPr userDrawn="1"/>
        </p:nvSpPr>
        <p:spPr>
          <a:xfrm>
            <a:off x="-1" y="1444729"/>
            <a:ext cx="9143999" cy="60959"/>
          </a:xfrm>
          <a:prstGeom prst="rect">
            <a:avLst/>
          </a:prstGeom>
          <a:solidFill>
            <a:srgbClr val="C772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3707ED4-22A9-4B12-B64F-C7B38740BA71}"/>
              </a:ext>
            </a:extLst>
          </p:cNvPr>
          <p:cNvSpPr txBox="1"/>
          <p:nvPr userDrawn="1"/>
        </p:nvSpPr>
        <p:spPr>
          <a:xfrm>
            <a:off x="3920219" y="4787607"/>
            <a:ext cx="1303562" cy="276999"/>
          </a:xfrm>
          <a:prstGeom prst="rect">
            <a:avLst/>
          </a:prstGeom>
          <a:solidFill>
            <a:schemeClr val="bg1"/>
          </a:solidFill>
        </p:spPr>
        <p:txBody>
          <a:bodyPr wrap="none" rtlCol="0">
            <a:spAutoFit/>
          </a:bodyPr>
          <a:lstStyle/>
          <a:p>
            <a:r>
              <a:rPr lang="en-US" sz="1200" dirty="0">
                <a:solidFill>
                  <a:srgbClr val="C77204"/>
                </a:solidFill>
              </a:rPr>
              <a:t>UNCLASSIFIED</a:t>
            </a:r>
          </a:p>
        </p:txBody>
      </p:sp>
      <p:sp>
        <p:nvSpPr>
          <p:cNvPr id="6" name="Rectangle 5">
            <a:extLst>
              <a:ext uri="{FF2B5EF4-FFF2-40B4-BE49-F238E27FC236}">
                <a16:creationId xmlns:a16="http://schemas.microsoft.com/office/drawing/2014/main" id="{459E295D-8F86-454E-9940-E759373ACA64}"/>
              </a:ext>
            </a:extLst>
          </p:cNvPr>
          <p:cNvSpPr/>
          <p:nvPr userDrawn="1"/>
        </p:nvSpPr>
        <p:spPr>
          <a:xfrm>
            <a:off x="0" y="4592128"/>
            <a:ext cx="2952603" cy="461665"/>
          </a:xfrm>
          <a:prstGeom prst="rect">
            <a:avLst/>
          </a:prstGeom>
        </p:spPr>
        <p:txBody>
          <a:bodyPr wrap="none">
            <a:spAutoFit/>
          </a:bodyPr>
          <a:lstStyle/>
          <a:p>
            <a:pPr algn="l"/>
            <a:r>
              <a:rPr lang="en-US" sz="1200" b="1" dirty="0">
                <a:solidFill>
                  <a:srgbClr val="223C84"/>
                </a:solidFill>
              </a:rPr>
              <a:t>OCTOBER 27, 2020</a:t>
            </a:r>
          </a:p>
          <a:p>
            <a:pPr algn="l"/>
            <a:r>
              <a:rPr lang="en-US" sz="1200" dirty="0">
                <a:solidFill>
                  <a:srgbClr val="C77204"/>
                </a:solidFill>
              </a:rPr>
              <a:t>VIRTUAL EVENT | WASHINGTON, D.C.</a:t>
            </a:r>
          </a:p>
        </p:txBody>
      </p:sp>
      <p:sp>
        <p:nvSpPr>
          <p:cNvPr id="24" name="TextBox 23">
            <a:extLst>
              <a:ext uri="{FF2B5EF4-FFF2-40B4-BE49-F238E27FC236}">
                <a16:creationId xmlns:a16="http://schemas.microsoft.com/office/drawing/2014/main" id="{97DD46BE-517B-4F09-8EC9-311512FA7009}"/>
              </a:ext>
            </a:extLst>
          </p:cNvPr>
          <p:cNvSpPr txBox="1"/>
          <p:nvPr userDrawn="1"/>
        </p:nvSpPr>
        <p:spPr>
          <a:xfrm>
            <a:off x="3174713" y="4709187"/>
            <a:ext cx="2794569" cy="176163"/>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1" u="none" strike="noStrike" kern="1200" baseline="30000" dirty="0">
                <a:solidFill>
                  <a:srgbClr val="000000"/>
                </a:solidFill>
                <a:effectLst/>
                <a:latin typeface="+mn-lt"/>
                <a:ea typeface="+mn-ea"/>
                <a:cs typeface="+mn-cs"/>
              </a:rPr>
              <a:t>Saving Lives. Protecting Americans.</a:t>
            </a:r>
            <a:endParaRPr lang="en-US" b="1" dirty="0">
              <a:solidFill>
                <a:srgbClr val="000000"/>
              </a:solidFill>
              <a:effectLst/>
            </a:endParaRPr>
          </a:p>
        </p:txBody>
      </p:sp>
    </p:spTree>
    <p:extLst>
      <p:ext uri="{BB962C8B-B14F-4D97-AF65-F5344CB8AC3E}">
        <p14:creationId xmlns:p14="http://schemas.microsoft.com/office/powerpoint/2010/main" val="81153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603F80F-BC6A-47D5-8B9D-242292B2D83E}"/>
              </a:ext>
            </a:extLst>
          </p:cNvPr>
          <p:cNvSpPr/>
          <p:nvPr userDrawn="1"/>
        </p:nvSpPr>
        <p:spPr>
          <a:xfrm>
            <a:off x="-1" y="4480869"/>
            <a:ext cx="9143999" cy="60959"/>
          </a:xfrm>
          <a:prstGeom prst="rect">
            <a:avLst/>
          </a:prstGeom>
          <a:solidFill>
            <a:srgbClr val="D56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457200" y="1123950"/>
            <a:ext cx="8229600" cy="3276599"/>
          </a:xfrm>
        </p:spPr>
        <p:txBody>
          <a:bodyPr/>
          <a:lstStyle>
            <a:lvl1pPr marL="342900" indent="-342900">
              <a:buSzPct val="125000"/>
              <a:buFont typeface="Arial" panose="020B0604020202020204" pitchFamily="34" charset="0"/>
              <a:buChar char="•"/>
              <a:defRPr sz="2200">
                <a:solidFill>
                  <a:srgbClr val="000000"/>
                </a:solidFill>
              </a:defRPr>
            </a:lvl1pPr>
            <a:lvl2pPr marL="742950" indent="-285750">
              <a:buFont typeface="Wingdings" panose="05000000000000000000" pitchFamily="2" charset="2"/>
              <a:buChar char="§"/>
              <a:defRPr sz="2000">
                <a:solidFill>
                  <a:srgbClr val="000000"/>
                </a:solidFill>
              </a:defRPr>
            </a:lvl2pPr>
            <a:lvl3pPr marL="1143000" indent="-228600">
              <a:buFont typeface="Wingdings" panose="05000000000000000000" pitchFamily="2" charset="2"/>
              <a:buChar char="ü"/>
              <a:defRPr sz="1800">
                <a:solidFill>
                  <a:srgbClr val="000000"/>
                </a:solidFill>
              </a:defRPr>
            </a:lvl3pPr>
          </a:lstStyle>
          <a:p>
            <a:pPr lvl="0"/>
            <a:r>
              <a:rPr lang="en-US" dirty="0"/>
              <a:t>Click to edit Master text styles</a:t>
            </a:r>
          </a:p>
          <a:p>
            <a:pPr lvl="1"/>
            <a:r>
              <a:rPr lang="en-US" dirty="0"/>
              <a:t>Second level</a:t>
            </a:r>
          </a:p>
          <a:p>
            <a:pPr lvl="2"/>
            <a:r>
              <a:rPr lang="en-US" dirty="0"/>
              <a:t>Third level</a:t>
            </a:r>
          </a:p>
          <a:p>
            <a:pPr lvl="0"/>
            <a:endParaRPr lang="en-US" dirty="0"/>
          </a:p>
          <a:p>
            <a:pPr lvl="2"/>
            <a:endParaRPr lang="en-US" dirty="0"/>
          </a:p>
          <a:p>
            <a:pPr lvl="2"/>
            <a:endParaRPr lang="en-US" dirty="0"/>
          </a:p>
        </p:txBody>
      </p:sp>
      <p:sp>
        <p:nvSpPr>
          <p:cNvPr id="14" name="Slide Number Placeholder 5">
            <a:extLst>
              <a:ext uri="{FF2B5EF4-FFF2-40B4-BE49-F238E27FC236}">
                <a16:creationId xmlns:a16="http://schemas.microsoft.com/office/drawing/2014/main" id="{3E1DECB2-54C4-452E-94F6-C298AEAF0ABC}"/>
              </a:ext>
            </a:extLst>
          </p:cNvPr>
          <p:cNvSpPr txBox="1">
            <a:spLocks/>
          </p:cNvSpPr>
          <p:nvPr userDrawn="1"/>
        </p:nvSpPr>
        <p:spPr>
          <a:xfrm>
            <a:off x="8311524" y="4726245"/>
            <a:ext cx="533400" cy="1944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2887B0-FCD4-4866-A7DB-E793BE0C00E7}" type="slidenum">
              <a:rPr lang="en-US" sz="1000" b="1" smtClean="0">
                <a:solidFill>
                  <a:srgbClr val="203346"/>
                </a:solidFill>
              </a:rPr>
              <a:t>‹#›</a:t>
            </a:fld>
            <a:endParaRPr lang="en-US" sz="1000" b="1" dirty="0">
              <a:solidFill>
                <a:srgbClr val="203346"/>
              </a:solidFill>
            </a:endParaRPr>
          </a:p>
        </p:txBody>
      </p:sp>
      <p:sp>
        <p:nvSpPr>
          <p:cNvPr id="18" name="TextBox 17">
            <a:extLst>
              <a:ext uri="{FF2B5EF4-FFF2-40B4-BE49-F238E27FC236}">
                <a16:creationId xmlns:a16="http://schemas.microsoft.com/office/drawing/2014/main" id="{A1EF417C-9FBC-412C-948B-7151EC5DE951}"/>
              </a:ext>
            </a:extLst>
          </p:cNvPr>
          <p:cNvSpPr txBox="1"/>
          <p:nvPr userDrawn="1"/>
        </p:nvSpPr>
        <p:spPr>
          <a:xfrm>
            <a:off x="3133618" y="4754784"/>
            <a:ext cx="2654791" cy="9566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1" u="none" strike="noStrike" kern="1200" baseline="30000" dirty="0">
                <a:solidFill>
                  <a:srgbClr val="000000"/>
                </a:solidFill>
                <a:effectLst/>
                <a:latin typeface="+mn-lt"/>
                <a:ea typeface="+mn-ea"/>
                <a:cs typeface="+mn-cs"/>
              </a:rPr>
              <a:t>Saving Lives. Protecting Americans.</a:t>
            </a:r>
            <a:endParaRPr lang="en-US" b="1" dirty="0">
              <a:solidFill>
                <a:srgbClr val="000000"/>
              </a:solidFill>
              <a:effectLst/>
            </a:endParaRPr>
          </a:p>
        </p:txBody>
      </p:sp>
      <p:sp>
        <p:nvSpPr>
          <p:cNvPr id="28" name="TextBox 27">
            <a:extLst>
              <a:ext uri="{FF2B5EF4-FFF2-40B4-BE49-F238E27FC236}">
                <a16:creationId xmlns:a16="http://schemas.microsoft.com/office/drawing/2014/main" id="{F826E1E7-EF93-4F2B-B45E-5CF2E54FA693}"/>
              </a:ext>
            </a:extLst>
          </p:cNvPr>
          <p:cNvSpPr txBox="1"/>
          <p:nvPr userDrawn="1"/>
        </p:nvSpPr>
        <p:spPr>
          <a:xfrm>
            <a:off x="3363727" y="4850443"/>
            <a:ext cx="2205800" cy="276999"/>
          </a:xfrm>
          <a:prstGeom prst="rect">
            <a:avLst/>
          </a:prstGeom>
          <a:solidFill>
            <a:schemeClr val="bg1"/>
          </a:solidFill>
        </p:spPr>
        <p:txBody>
          <a:bodyPr wrap="square" rtlCol="0">
            <a:spAutoFit/>
          </a:bodyPr>
          <a:lstStyle/>
          <a:p>
            <a:pPr algn="ctr"/>
            <a:r>
              <a:rPr lang="en-US" sz="1200" dirty="0">
                <a:solidFill>
                  <a:srgbClr val="D56C2B"/>
                </a:solidFill>
              </a:rPr>
              <a:t>UNCLASSIFIED</a:t>
            </a:r>
          </a:p>
        </p:txBody>
      </p:sp>
      <p:grpSp>
        <p:nvGrpSpPr>
          <p:cNvPr id="29" name="Group 28">
            <a:extLst>
              <a:ext uri="{FF2B5EF4-FFF2-40B4-BE49-F238E27FC236}">
                <a16:creationId xmlns:a16="http://schemas.microsoft.com/office/drawing/2014/main" id="{A21171A1-C724-4F4C-B296-80EC2CDAADEC}"/>
              </a:ext>
            </a:extLst>
          </p:cNvPr>
          <p:cNvGrpSpPr/>
          <p:nvPr userDrawn="1"/>
        </p:nvGrpSpPr>
        <p:grpSpPr>
          <a:xfrm>
            <a:off x="128713" y="4608430"/>
            <a:ext cx="1743347" cy="475764"/>
            <a:chOff x="5766312" y="6298703"/>
            <a:chExt cx="1743347" cy="475764"/>
          </a:xfrm>
        </p:grpSpPr>
        <p:pic>
          <p:nvPicPr>
            <p:cNvPr id="30" name="Picture 29">
              <a:extLst>
                <a:ext uri="{FF2B5EF4-FFF2-40B4-BE49-F238E27FC236}">
                  <a16:creationId xmlns:a16="http://schemas.microsoft.com/office/drawing/2014/main" id="{EF89412B-CF30-4823-89D4-5E8415795D61}"/>
                </a:ext>
              </a:extLst>
            </p:cNvPr>
            <p:cNvPicPr>
              <a:picLocks noChangeAspect="1"/>
            </p:cNvPicPr>
            <p:nvPr userDrawn="1"/>
          </p:nvPicPr>
          <p:blipFill>
            <a:blip r:embed="rId2"/>
            <a:srcRect/>
            <a:stretch/>
          </p:blipFill>
          <p:spPr>
            <a:xfrm>
              <a:off x="6241030" y="6365478"/>
              <a:ext cx="771450" cy="342213"/>
            </a:xfrm>
            <a:prstGeom prst="rect">
              <a:avLst/>
            </a:prstGeom>
          </p:spPr>
        </p:pic>
        <p:pic>
          <p:nvPicPr>
            <p:cNvPr id="31" name="Picture 30">
              <a:extLst>
                <a:ext uri="{FF2B5EF4-FFF2-40B4-BE49-F238E27FC236}">
                  <a16:creationId xmlns:a16="http://schemas.microsoft.com/office/drawing/2014/main" id="{D4BEAF6B-BF90-48B8-8D17-C310A62C9BA9}"/>
                </a:ext>
              </a:extLst>
            </p:cNvPr>
            <p:cNvPicPr>
              <a:picLocks noChangeAspect="1"/>
            </p:cNvPicPr>
            <p:nvPr userDrawn="1"/>
          </p:nvPicPr>
          <p:blipFill>
            <a:blip r:embed="rId3"/>
            <a:srcRect/>
            <a:stretch/>
          </p:blipFill>
          <p:spPr>
            <a:xfrm>
              <a:off x="5766312" y="6298703"/>
              <a:ext cx="475764" cy="475764"/>
            </a:xfrm>
            <a:prstGeom prst="rect">
              <a:avLst/>
            </a:prstGeom>
          </p:spPr>
        </p:pic>
        <p:pic>
          <p:nvPicPr>
            <p:cNvPr id="32" name="Picture 31">
              <a:extLst>
                <a:ext uri="{FF2B5EF4-FFF2-40B4-BE49-F238E27FC236}">
                  <a16:creationId xmlns:a16="http://schemas.microsoft.com/office/drawing/2014/main" id="{D064BA7E-C393-4085-80B4-E36154706C28}"/>
                </a:ext>
              </a:extLst>
            </p:cNvPr>
            <p:cNvPicPr>
              <a:picLocks noChangeAspect="1"/>
            </p:cNvPicPr>
            <p:nvPr userDrawn="1"/>
          </p:nvPicPr>
          <p:blipFill>
            <a:blip r:embed="rId4"/>
            <a:srcRect/>
            <a:stretch/>
          </p:blipFill>
          <p:spPr>
            <a:xfrm>
              <a:off x="7033974" y="6298836"/>
              <a:ext cx="475685" cy="475498"/>
            </a:xfrm>
            <a:prstGeom prst="rect">
              <a:avLst/>
            </a:prstGeom>
          </p:spPr>
        </p:pic>
      </p:grpSp>
      <p:sp>
        <p:nvSpPr>
          <p:cNvPr id="2" name="Rectangle 1">
            <a:extLst>
              <a:ext uri="{FF2B5EF4-FFF2-40B4-BE49-F238E27FC236}">
                <a16:creationId xmlns:a16="http://schemas.microsoft.com/office/drawing/2014/main" id="{0951E5C9-6F2C-4E74-A267-84B5ADEB2096}"/>
              </a:ext>
            </a:extLst>
          </p:cNvPr>
          <p:cNvSpPr/>
          <p:nvPr userDrawn="1"/>
        </p:nvSpPr>
        <p:spPr>
          <a:xfrm>
            <a:off x="3682538" y="0"/>
            <a:ext cx="1783080" cy="24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10CAACD-5B28-4D91-8FF1-780FA4D7A3B2}"/>
              </a:ext>
            </a:extLst>
          </p:cNvPr>
          <p:cNvSpPr>
            <a:spLocks noGrp="1"/>
          </p:cNvSpPr>
          <p:nvPr>
            <p:ph type="title"/>
          </p:nvPr>
        </p:nvSpPr>
        <p:spPr/>
        <p:txBody>
          <a:bodyPr/>
          <a:lstStyle>
            <a:lvl1pPr>
              <a:defRPr>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219607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23950"/>
            <a:ext cx="4038600" cy="3276600"/>
          </a:xfrm>
        </p:spPr>
        <p:txBody>
          <a:bodyPr/>
          <a:lstStyle>
            <a:lvl1pPr marL="342900" indent="-342900">
              <a:buFont typeface="Arial" panose="020B0604020202020204" pitchFamily="34" charset="0"/>
              <a:buChar char="•"/>
              <a:defRPr sz="2200">
                <a:solidFill>
                  <a:srgbClr val="000000"/>
                </a:solidFill>
              </a:defRPr>
            </a:lvl1pPr>
            <a:lvl2pPr marL="742950" indent="-285750">
              <a:buFont typeface="Wingdings" panose="05000000000000000000" pitchFamily="2" charset="2"/>
              <a:buChar char="§"/>
              <a:defRPr sz="2000">
                <a:solidFill>
                  <a:srgbClr val="000000"/>
                </a:solidFill>
              </a:defRPr>
            </a:lvl2pPr>
            <a:lvl3pPr marL="1143000" indent="-228600">
              <a:buFont typeface="Wingdings" panose="05000000000000000000" pitchFamily="2" charset="2"/>
              <a:buChar char="ü"/>
              <a:defRPr sz="1800">
                <a:solidFill>
                  <a:srgbClr val="000000"/>
                </a:solidFill>
              </a:defRPr>
            </a:lvl3pPr>
            <a:lvl4pPr>
              <a:defRPr sz="1800">
                <a:solidFill>
                  <a:srgbClr val="002060"/>
                </a:solidFill>
              </a:defRPr>
            </a:lvl4pPr>
            <a:lvl5pPr>
              <a:defRPr sz="1800">
                <a:solidFill>
                  <a:srgbClr val="002060"/>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648200" y="1123950"/>
            <a:ext cx="4038600" cy="3276600"/>
          </a:xfrm>
        </p:spPr>
        <p:txBody>
          <a:bodyPr>
            <a:normAutofit/>
          </a:bodyPr>
          <a:lstStyle>
            <a:lvl1pPr marL="342900" indent="-342900" algn="l" defTabSz="914400" rtl="0" eaLnBrk="1" latinLnBrk="0" hangingPunct="1">
              <a:spcBef>
                <a:spcPct val="20000"/>
              </a:spcBef>
              <a:buFont typeface="Arial" panose="020B0604020202020204" pitchFamily="34" charset="0"/>
              <a:buChar char="•"/>
              <a:defRPr lang="en-US" sz="2200" kern="1200" dirty="0" smtClean="0">
                <a:solidFill>
                  <a:srgbClr val="000000"/>
                </a:solidFill>
                <a:latin typeface="+mn-lt"/>
                <a:ea typeface="+mn-ea"/>
                <a:cs typeface="+mn-cs"/>
              </a:defRPr>
            </a:lvl1pPr>
            <a:lvl2pPr marL="800100" indent="-342900" algn="l" defTabSz="914400" rtl="0" eaLnBrk="1" latinLnBrk="0" hangingPunct="1">
              <a:spcBef>
                <a:spcPct val="20000"/>
              </a:spcBef>
              <a:buFont typeface="Wingdings" panose="05000000000000000000" pitchFamily="2" charset="2"/>
              <a:buChar char="§"/>
              <a:defRPr lang="en-US" sz="2000" kern="1200" dirty="0" smtClean="0">
                <a:solidFill>
                  <a:srgbClr val="000000"/>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ü"/>
              <a:defRPr lang="en-US" sz="1800" kern="1200" dirty="0" smtClean="0">
                <a:solidFill>
                  <a:srgbClr val="000000"/>
                </a:solidFill>
                <a:latin typeface="+mn-lt"/>
                <a:ea typeface="+mn-ea"/>
                <a:cs typeface="+mn-cs"/>
              </a:defRPr>
            </a:lvl3pPr>
            <a:lvl4pPr>
              <a:defRPr sz="1800">
                <a:solidFill>
                  <a:srgbClr val="002060"/>
                </a:solidFill>
              </a:defRPr>
            </a:lvl4pPr>
            <a:lvl5pPr>
              <a:defRPr sz="1800">
                <a:solidFill>
                  <a:srgbClr val="002060"/>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15" name="Slide Number Placeholder 5">
            <a:extLst>
              <a:ext uri="{FF2B5EF4-FFF2-40B4-BE49-F238E27FC236}">
                <a16:creationId xmlns:a16="http://schemas.microsoft.com/office/drawing/2014/main" id="{6F9674AF-2281-4FB3-A786-DE003AF5E850}"/>
              </a:ext>
            </a:extLst>
          </p:cNvPr>
          <p:cNvSpPr txBox="1">
            <a:spLocks/>
          </p:cNvSpPr>
          <p:nvPr userDrawn="1"/>
        </p:nvSpPr>
        <p:spPr>
          <a:xfrm>
            <a:off x="8311524" y="4726245"/>
            <a:ext cx="533400" cy="1944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2887B0-FCD4-4866-A7DB-E793BE0C00E7}" type="slidenum">
              <a:rPr lang="en-US" sz="1000" b="1" smtClean="0">
                <a:solidFill>
                  <a:srgbClr val="203346"/>
                </a:solidFill>
              </a:rPr>
              <a:t>‹#›</a:t>
            </a:fld>
            <a:endParaRPr lang="en-US" sz="1000" b="1" dirty="0">
              <a:solidFill>
                <a:srgbClr val="203346"/>
              </a:solidFill>
            </a:endParaRPr>
          </a:p>
        </p:txBody>
      </p:sp>
      <p:sp>
        <p:nvSpPr>
          <p:cNvPr id="14" name="Rectangle 13">
            <a:extLst>
              <a:ext uri="{FF2B5EF4-FFF2-40B4-BE49-F238E27FC236}">
                <a16:creationId xmlns:a16="http://schemas.microsoft.com/office/drawing/2014/main" id="{D62EA4B8-B06E-452E-9C97-CBA9BF8B5BAB}"/>
              </a:ext>
            </a:extLst>
          </p:cNvPr>
          <p:cNvSpPr/>
          <p:nvPr userDrawn="1"/>
        </p:nvSpPr>
        <p:spPr>
          <a:xfrm>
            <a:off x="-1" y="4480869"/>
            <a:ext cx="9143999" cy="60959"/>
          </a:xfrm>
          <a:prstGeom prst="rect">
            <a:avLst/>
          </a:prstGeom>
          <a:solidFill>
            <a:srgbClr val="D56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091FEA2-4E07-49BC-8976-37F244B3EDA7}"/>
              </a:ext>
            </a:extLst>
          </p:cNvPr>
          <p:cNvSpPr txBox="1"/>
          <p:nvPr userDrawn="1"/>
        </p:nvSpPr>
        <p:spPr>
          <a:xfrm>
            <a:off x="3133618" y="4754784"/>
            <a:ext cx="2654791" cy="9566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1" u="none" strike="noStrike" kern="1200" baseline="30000" dirty="0">
                <a:solidFill>
                  <a:srgbClr val="000000"/>
                </a:solidFill>
                <a:effectLst/>
                <a:latin typeface="+mn-lt"/>
                <a:ea typeface="+mn-ea"/>
                <a:cs typeface="+mn-cs"/>
              </a:rPr>
              <a:t>Saving Lives. Protecting Americans.</a:t>
            </a:r>
            <a:endParaRPr lang="en-US" b="1" dirty="0">
              <a:solidFill>
                <a:srgbClr val="000000"/>
              </a:solidFill>
              <a:effectLst/>
            </a:endParaRPr>
          </a:p>
        </p:txBody>
      </p:sp>
      <p:sp>
        <p:nvSpPr>
          <p:cNvPr id="17" name="TextBox 16">
            <a:extLst>
              <a:ext uri="{FF2B5EF4-FFF2-40B4-BE49-F238E27FC236}">
                <a16:creationId xmlns:a16="http://schemas.microsoft.com/office/drawing/2014/main" id="{D5DDEF59-43F6-4300-BC12-B33084734AE8}"/>
              </a:ext>
            </a:extLst>
          </p:cNvPr>
          <p:cNvSpPr txBox="1"/>
          <p:nvPr userDrawn="1"/>
        </p:nvSpPr>
        <p:spPr>
          <a:xfrm>
            <a:off x="3363727" y="4850443"/>
            <a:ext cx="2205800" cy="276999"/>
          </a:xfrm>
          <a:prstGeom prst="rect">
            <a:avLst/>
          </a:prstGeom>
          <a:solidFill>
            <a:schemeClr val="bg1"/>
          </a:solidFill>
        </p:spPr>
        <p:txBody>
          <a:bodyPr wrap="square" rtlCol="0">
            <a:spAutoFit/>
          </a:bodyPr>
          <a:lstStyle/>
          <a:p>
            <a:pPr algn="ctr"/>
            <a:r>
              <a:rPr lang="en-US" sz="1200" dirty="0">
                <a:solidFill>
                  <a:srgbClr val="D56C2B"/>
                </a:solidFill>
              </a:rPr>
              <a:t>UNCLASSIFIED</a:t>
            </a:r>
          </a:p>
        </p:txBody>
      </p:sp>
      <p:sp>
        <p:nvSpPr>
          <p:cNvPr id="5" name="Rectangle 4">
            <a:extLst>
              <a:ext uri="{FF2B5EF4-FFF2-40B4-BE49-F238E27FC236}">
                <a16:creationId xmlns:a16="http://schemas.microsoft.com/office/drawing/2014/main" id="{C269D751-44A4-424D-8680-AB15FFB411F6}"/>
              </a:ext>
            </a:extLst>
          </p:cNvPr>
          <p:cNvSpPr/>
          <p:nvPr userDrawn="1"/>
        </p:nvSpPr>
        <p:spPr>
          <a:xfrm>
            <a:off x="3682538" y="0"/>
            <a:ext cx="1783080" cy="24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p:txBody>
          <a:bodyPr>
            <a:normAutofit/>
          </a:bodyPr>
          <a:lstStyle>
            <a:lvl1pPr>
              <a:defRPr sz="2800" b="1">
                <a:solidFill>
                  <a:srgbClr val="000000"/>
                </a:solidFill>
              </a:defRPr>
            </a:lvl1pPr>
          </a:lstStyle>
          <a:p>
            <a:r>
              <a:rPr lang="en-US" dirty="0"/>
              <a:t>Different title per slide, Arial 28 </a:t>
            </a:r>
            <a:r>
              <a:rPr lang="en-US" dirty="0" err="1"/>
              <a:t>pt</a:t>
            </a:r>
            <a:endParaRPr lang="en-US" dirty="0"/>
          </a:p>
        </p:txBody>
      </p:sp>
      <p:grpSp>
        <p:nvGrpSpPr>
          <p:cNvPr id="22" name="Group 21">
            <a:extLst>
              <a:ext uri="{FF2B5EF4-FFF2-40B4-BE49-F238E27FC236}">
                <a16:creationId xmlns:a16="http://schemas.microsoft.com/office/drawing/2014/main" id="{34546CC5-FA3A-44FF-8563-B8693DAF3E6C}"/>
              </a:ext>
            </a:extLst>
          </p:cNvPr>
          <p:cNvGrpSpPr/>
          <p:nvPr userDrawn="1"/>
        </p:nvGrpSpPr>
        <p:grpSpPr>
          <a:xfrm>
            <a:off x="128713" y="4608430"/>
            <a:ext cx="1743347" cy="475764"/>
            <a:chOff x="5766312" y="6298703"/>
            <a:chExt cx="1743347" cy="475764"/>
          </a:xfrm>
        </p:grpSpPr>
        <p:pic>
          <p:nvPicPr>
            <p:cNvPr id="23" name="Picture 22">
              <a:extLst>
                <a:ext uri="{FF2B5EF4-FFF2-40B4-BE49-F238E27FC236}">
                  <a16:creationId xmlns:a16="http://schemas.microsoft.com/office/drawing/2014/main" id="{11B62FA5-6FD0-4995-807D-22BDABD7DD16}"/>
                </a:ext>
              </a:extLst>
            </p:cNvPr>
            <p:cNvPicPr>
              <a:picLocks noChangeAspect="1"/>
            </p:cNvPicPr>
            <p:nvPr userDrawn="1"/>
          </p:nvPicPr>
          <p:blipFill>
            <a:blip r:embed="rId2"/>
            <a:srcRect/>
            <a:stretch/>
          </p:blipFill>
          <p:spPr>
            <a:xfrm>
              <a:off x="6241030" y="6365478"/>
              <a:ext cx="771450" cy="342213"/>
            </a:xfrm>
            <a:prstGeom prst="rect">
              <a:avLst/>
            </a:prstGeom>
          </p:spPr>
        </p:pic>
        <p:pic>
          <p:nvPicPr>
            <p:cNvPr id="24" name="Picture 23">
              <a:extLst>
                <a:ext uri="{FF2B5EF4-FFF2-40B4-BE49-F238E27FC236}">
                  <a16:creationId xmlns:a16="http://schemas.microsoft.com/office/drawing/2014/main" id="{152FA101-0606-4481-BF38-56B427F80CC0}"/>
                </a:ext>
              </a:extLst>
            </p:cNvPr>
            <p:cNvPicPr>
              <a:picLocks noChangeAspect="1"/>
            </p:cNvPicPr>
            <p:nvPr userDrawn="1"/>
          </p:nvPicPr>
          <p:blipFill>
            <a:blip r:embed="rId3"/>
            <a:srcRect/>
            <a:stretch/>
          </p:blipFill>
          <p:spPr>
            <a:xfrm>
              <a:off x="5766312" y="6298703"/>
              <a:ext cx="475764" cy="475764"/>
            </a:xfrm>
            <a:prstGeom prst="rect">
              <a:avLst/>
            </a:prstGeom>
          </p:spPr>
        </p:pic>
        <p:pic>
          <p:nvPicPr>
            <p:cNvPr id="25" name="Picture 24">
              <a:extLst>
                <a:ext uri="{FF2B5EF4-FFF2-40B4-BE49-F238E27FC236}">
                  <a16:creationId xmlns:a16="http://schemas.microsoft.com/office/drawing/2014/main" id="{DFD5FD7E-B0F2-4350-B1F4-CCA558576F28}"/>
                </a:ext>
              </a:extLst>
            </p:cNvPr>
            <p:cNvPicPr>
              <a:picLocks noChangeAspect="1"/>
            </p:cNvPicPr>
            <p:nvPr userDrawn="1"/>
          </p:nvPicPr>
          <p:blipFill>
            <a:blip r:embed="rId4"/>
            <a:srcRect/>
            <a:stretch/>
          </p:blipFill>
          <p:spPr>
            <a:xfrm>
              <a:off x="7033974" y="6298836"/>
              <a:ext cx="475685" cy="475498"/>
            </a:xfrm>
            <a:prstGeom prst="rect">
              <a:avLst/>
            </a:prstGeom>
          </p:spPr>
        </p:pic>
      </p:grpSp>
    </p:spTree>
    <p:extLst>
      <p:ext uri="{BB962C8B-B14F-4D97-AF65-F5344CB8AC3E}">
        <p14:creationId xmlns:p14="http://schemas.microsoft.com/office/powerpoint/2010/main" val="4063733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 name="Slide Number Placeholder 5">
            <a:extLst>
              <a:ext uri="{FF2B5EF4-FFF2-40B4-BE49-F238E27FC236}">
                <a16:creationId xmlns:a16="http://schemas.microsoft.com/office/drawing/2014/main" id="{8231C180-F6B9-45DE-8C86-431CD74EA166}"/>
              </a:ext>
            </a:extLst>
          </p:cNvPr>
          <p:cNvSpPr txBox="1">
            <a:spLocks/>
          </p:cNvSpPr>
          <p:nvPr userDrawn="1"/>
        </p:nvSpPr>
        <p:spPr>
          <a:xfrm>
            <a:off x="8311524" y="4726245"/>
            <a:ext cx="533400" cy="1944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2887B0-FCD4-4866-A7DB-E793BE0C00E7}" type="slidenum">
              <a:rPr lang="en-US" sz="1000" b="1" smtClean="0">
                <a:solidFill>
                  <a:srgbClr val="203346"/>
                </a:solidFill>
              </a:rPr>
              <a:t>‹#›</a:t>
            </a:fld>
            <a:endParaRPr lang="en-US" sz="1000" b="1" dirty="0">
              <a:solidFill>
                <a:srgbClr val="203346"/>
              </a:solidFill>
            </a:endParaRPr>
          </a:p>
        </p:txBody>
      </p:sp>
      <p:sp>
        <p:nvSpPr>
          <p:cNvPr id="3" name="Rectangle 2">
            <a:extLst>
              <a:ext uri="{FF2B5EF4-FFF2-40B4-BE49-F238E27FC236}">
                <a16:creationId xmlns:a16="http://schemas.microsoft.com/office/drawing/2014/main" id="{77761545-781D-4174-B5FF-68EAB2E6A283}"/>
              </a:ext>
            </a:extLst>
          </p:cNvPr>
          <p:cNvSpPr/>
          <p:nvPr userDrawn="1"/>
        </p:nvSpPr>
        <p:spPr>
          <a:xfrm>
            <a:off x="3682538" y="0"/>
            <a:ext cx="1783080" cy="24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p:txBody>
          <a:bodyPr>
            <a:normAutofit/>
          </a:bodyPr>
          <a:lstStyle>
            <a:lvl1pPr>
              <a:defRPr sz="2800" b="1">
                <a:solidFill>
                  <a:srgbClr val="000000"/>
                </a:solidFill>
              </a:defRPr>
            </a:lvl1pPr>
          </a:lstStyle>
          <a:p>
            <a:r>
              <a:rPr lang="en-US" dirty="0"/>
              <a:t>Different title per slide, Arial 28 </a:t>
            </a:r>
            <a:r>
              <a:rPr lang="en-US" dirty="0" err="1"/>
              <a:t>pt</a:t>
            </a:r>
            <a:endParaRPr lang="en-US" dirty="0"/>
          </a:p>
        </p:txBody>
      </p:sp>
      <p:sp>
        <p:nvSpPr>
          <p:cNvPr id="20" name="Rectangle 19">
            <a:extLst>
              <a:ext uri="{FF2B5EF4-FFF2-40B4-BE49-F238E27FC236}">
                <a16:creationId xmlns:a16="http://schemas.microsoft.com/office/drawing/2014/main" id="{E50D8E3E-C1AC-4E9B-88E8-030FC873B08B}"/>
              </a:ext>
            </a:extLst>
          </p:cNvPr>
          <p:cNvSpPr/>
          <p:nvPr userDrawn="1"/>
        </p:nvSpPr>
        <p:spPr>
          <a:xfrm>
            <a:off x="-1" y="4480869"/>
            <a:ext cx="9143999" cy="60959"/>
          </a:xfrm>
          <a:prstGeom prst="rect">
            <a:avLst/>
          </a:prstGeom>
          <a:solidFill>
            <a:srgbClr val="D56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639B30E-DE51-408B-B198-DBD632E4D3BA}"/>
              </a:ext>
            </a:extLst>
          </p:cNvPr>
          <p:cNvSpPr txBox="1"/>
          <p:nvPr userDrawn="1"/>
        </p:nvSpPr>
        <p:spPr>
          <a:xfrm>
            <a:off x="3133618" y="4754784"/>
            <a:ext cx="2654791" cy="9566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1" u="none" strike="noStrike" kern="1200" baseline="30000" dirty="0">
                <a:solidFill>
                  <a:srgbClr val="000000"/>
                </a:solidFill>
                <a:effectLst/>
                <a:latin typeface="+mn-lt"/>
                <a:ea typeface="+mn-ea"/>
                <a:cs typeface="+mn-cs"/>
              </a:rPr>
              <a:t>Saving Lives. Protecting Americans.</a:t>
            </a:r>
            <a:endParaRPr lang="en-US" b="1" dirty="0">
              <a:solidFill>
                <a:srgbClr val="000000"/>
              </a:solidFill>
              <a:effectLst/>
            </a:endParaRPr>
          </a:p>
        </p:txBody>
      </p:sp>
      <p:sp>
        <p:nvSpPr>
          <p:cNvPr id="23" name="TextBox 22">
            <a:extLst>
              <a:ext uri="{FF2B5EF4-FFF2-40B4-BE49-F238E27FC236}">
                <a16:creationId xmlns:a16="http://schemas.microsoft.com/office/drawing/2014/main" id="{F1C316E2-EBC3-42B8-9D50-1127F8606827}"/>
              </a:ext>
            </a:extLst>
          </p:cNvPr>
          <p:cNvSpPr txBox="1"/>
          <p:nvPr userDrawn="1"/>
        </p:nvSpPr>
        <p:spPr>
          <a:xfrm>
            <a:off x="3363727" y="4850443"/>
            <a:ext cx="2205800" cy="276999"/>
          </a:xfrm>
          <a:prstGeom prst="rect">
            <a:avLst/>
          </a:prstGeom>
          <a:solidFill>
            <a:schemeClr val="bg1"/>
          </a:solidFill>
        </p:spPr>
        <p:txBody>
          <a:bodyPr wrap="square" rtlCol="0">
            <a:spAutoFit/>
          </a:bodyPr>
          <a:lstStyle/>
          <a:p>
            <a:pPr algn="ctr"/>
            <a:r>
              <a:rPr lang="en-US" sz="1200" dirty="0">
                <a:solidFill>
                  <a:srgbClr val="D56C2B"/>
                </a:solidFill>
              </a:rPr>
              <a:t>UNCLASSIFIED</a:t>
            </a:r>
          </a:p>
        </p:txBody>
      </p:sp>
      <p:grpSp>
        <p:nvGrpSpPr>
          <p:cNvPr id="12" name="Group 11">
            <a:extLst>
              <a:ext uri="{FF2B5EF4-FFF2-40B4-BE49-F238E27FC236}">
                <a16:creationId xmlns:a16="http://schemas.microsoft.com/office/drawing/2014/main" id="{0BE8073D-D060-4CBA-A178-04935147AF7D}"/>
              </a:ext>
            </a:extLst>
          </p:cNvPr>
          <p:cNvGrpSpPr/>
          <p:nvPr userDrawn="1"/>
        </p:nvGrpSpPr>
        <p:grpSpPr>
          <a:xfrm>
            <a:off x="128713" y="4608430"/>
            <a:ext cx="1743347" cy="475764"/>
            <a:chOff x="5766312" y="6298703"/>
            <a:chExt cx="1743347" cy="475764"/>
          </a:xfrm>
        </p:grpSpPr>
        <p:pic>
          <p:nvPicPr>
            <p:cNvPr id="13" name="Picture 12">
              <a:extLst>
                <a:ext uri="{FF2B5EF4-FFF2-40B4-BE49-F238E27FC236}">
                  <a16:creationId xmlns:a16="http://schemas.microsoft.com/office/drawing/2014/main" id="{6C782DB8-B3A1-43B8-95C8-30004C7AB884}"/>
                </a:ext>
              </a:extLst>
            </p:cNvPr>
            <p:cNvPicPr>
              <a:picLocks noChangeAspect="1"/>
            </p:cNvPicPr>
            <p:nvPr userDrawn="1"/>
          </p:nvPicPr>
          <p:blipFill>
            <a:blip r:embed="rId2"/>
            <a:srcRect/>
            <a:stretch/>
          </p:blipFill>
          <p:spPr>
            <a:xfrm>
              <a:off x="6241030" y="6365478"/>
              <a:ext cx="771450" cy="342213"/>
            </a:xfrm>
            <a:prstGeom prst="rect">
              <a:avLst/>
            </a:prstGeom>
          </p:spPr>
        </p:pic>
        <p:pic>
          <p:nvPicPr>
            <p:cNvPr id="14" name="Picture 13">
              <a:extLst>
                <a:ext uri="{FF2B5EF4-FFF2-40B4-BE49-F238E27FC236}">
                  <a16:creationId xmlns:a16="http://schemas.microsoft.com/office/drawing/2014/main" id="{DA39A469-E3D8-470B-958D-9B1E0D58FE6D}"/>
                </a:ext>
              </a:extLst>
            </p:cNvPr>
            <p:cNvPicPr>
              <a:picLocks noChangeAspect="1"/>
            </p:cNvPicPr>
            <p:nvPr userDrawn="1"/>
          </p:nvPicPr>
          <p:blipFill>
            <a:blip r:embed="rId3"/>
            <a:srcRect/>
            <a:stretch/>
          </p:blipFill>
          <p:spPr>
            <a:xfrm>
              <a:off x="5766312" y="6298703"/>
              <a:ext cx="475764" cy="475764"/>
            </a:xfrm>
            <a:prstGeom prst="rect">
              <a:avLst/>
            </a:prstGeom>
          </p:spPr>
        </p:pic>
        <p:pic>
          <p:nvPicPr>
            <p:cNvPr id="15" name="Picture 14">
              <a:extLst>
                <a:ext uri="{FF2B5EF4-FFF2-40B4-BE49-F238E27FC236}">
                  <a16:creationId xmlns:a16="http://schemas.microsoft.com/office/drawing/2014/main" id="{154A8086-2659-4E59-95A2-F4E2B4FD5FAC}"/>
                </a:ext>
              </a:extLst>
            </p:cNvPr>
            <p:cNvPicPr>
              <a:picLocks noChangeAspect="1"/>
            </p:cNvPicPr>
            <p:nvPr userDrawn="1"/>
          </p:nvPicPr>
          <p:blipFill>
            <a:blip r:embed="rId4"/>
            <a:srcRect/>
            <a:stretch/>
          </p:blipFill>
          <p:spPr>
            <a:xfrm>
              <a:off x="7033974" y="6298836"/>
              <a:ext cx="475685" cy="475498"/>
            </a:xfrm>
            <a:prstGeom prst="rect">
              <a:avLst/>
            </a:prstGeom>
          </p:spPr>
        </p:pic>
      </p:grpSp>
    </p:spTree>
    <p:extLst>
      <p:ext uri="{BB962C8B-B14F-4D97-AF65-F5344CB8AC3E}">
        <p14:creationId xmlns:p14="http://schemas.microsoft.com/office/powerpoint/2010/main" val="163052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8" name="Slide Number Placeholder 5">
            <a:extLst>
              <a:ext uri="{FF2B5EF4-FFF2-40B4-BE49-F238E27FC236}">
                <a16:creationId xmlns:a16="http://schemas.microsoft.com/office/drawing/2014/main" id="{898945EA-EE33-4CC5-9FA4-8A38A6B4DCC9}"/>
              </a:ext>
            </a:extLst>
          </p:cNvPr>
          <p:cNvSpPr txBox="1">
            <a:spLocks/>
          </p:cNvSpPr>
          <p:nvPr userDrawn="1"/>
        </p:nvSpPr>
        <p:spPr>
          <a:xfrm>
            <a:off x="8311524" y="4726245"/>
            <a:ext cx="533400" cy="1944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2887B0-FCD4-4866-A7DB-E793BE0C00E7}" type="slidenum">
              <a:rPr lang="en-US" sz="1000" b="1" smtClean="0">
                <a:solidFill>
                  <a:srgbClr val="203346"/>
                </a:solidFill>
              </a:rPr>
              <a:t>‹#›</a:t>
            </a:fld>
            <a:endParaRPr lang="en-US" sz="1000" b="1" dirty="0">
              <a:solidFill>
                <a:srgbClr val="203346"/>
              </a:solidFill>
            </a:endParaRPr>
          </a:p>
        </p:txBody>
      </p:sp>
      <p:sp>
        <p:nvSpPr>
          <p:cNvPr id="12" name="Rectangle 11">
            <a:extLst>
              <a:ext uri="{FF2B5EF4-FFF2-40B4-BE49-F238E27FC236}">
                <a16:creationId xmlns:a16="http://schemas.microsoft.com/office/drawing/2014/main" id="{042710C9-C420-47C0-9678-5FA874106C4F}"/>
              </a:ext>
            </a:extLst>
          </p:cNvPr>
          <p:cNvSpPr/>
          <p:nvPr userDrawn="1"/>
        </p:nvSpPr>
        <p:spPr>
          <a:xfrm>
            <a:off x="-1" y="4480869"/>
            <a:ext cx="9143999" cy="60959"/>
          </a:xfrm>
          <a:prstGeom prst="rect">
            <a:avLst/>
          </a:prstGeom>
          <a:solidFill>
            <a:srgbClr val="D56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C48C9458-CFCB-4176-87D2-9FC115EF1023}"/>
              </a:ext>
            </a:extLst>
          </p:cNvPr>
          <p:cNvSpPr txBox="1"/>
          <p:nvPr userDrawn="1"/>
        </p:nvSpPr>
        <p:spPr>
          <a:xfrm>
            <a:off x="3133618" y="4754784"/>
            <a:ext cx="2654791" cy="9566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1" u="none" strike="noStrike" kern="1200" baseline="30000" dirty="0">
                <a:solidFill>
                  <a:srgbClr val="203346"/>
                </a:solidFill>
                <a:effectLst/>
                <a:latin typeface="+mn-lt"/>
                <a:ea typeface="+mn-ea"/>
                <a:cs typeface="+mn-cs"/>
              </a:rPr>
              <a:t>Saving Lives. Protecting Americans.</a:t>
            </a:r>
            <a:endParaRPr lang="en-US" b="1" dirty="0">
              <a:solidFill>
                <a:srgbClr val="203346"/>
              </a:solidFill>
              <a:effectLst/>
            </a:endParaRPr>
          </a:p>
        </p:txBody>
      </p:sp>
      <p:sp>
        <p:nvSpPr>
          <p:cNvPr id="20" name="TextBox 19">
            <a:extLst>
              <a:ext uri="{FF2B5EF4-FFF2-40B4-BE49-F238E27FC236}">
                <a16:creationId xmlns:a16="http://schemas.microsoft.com/office/drawing/2014/main" id="{C4FB66FB-4FC7-47C1-87FF-E82B66430669}"/>
              </a:ext>
            </a:extLst>
          </p:cNvPr>
          <p:cNvSpPr txBox="1"/>
          <p:nvPr userDrawn="1"/>
        </p:nvSpPr>
        <p:spPr>
          <a:xfrm>
            <a:off x="3363727" y="4850443"/>
            <a:ext cx="2205800" cy="276999"/>
          </a:xfrm>
          <a:prstGeom prst="rect">
            <a:avLst/>
          </a:prstGeom>
          <a:solidFill>
            <a:schemeClr val="bg1"/>
          </a:solidFill>
        </p:spPr>
        <p:txBody>
          <a:bodyPr wrap="square" rtlCol="0">
            <a:spAutoFit/>
          </a:bodyPr>
          <a:lstStyle/>
          <a:p>
            <a:pPr algn="ctr"/>
            <a:r>
              <a:rPr lang="en-US" sz="1200" dirty="0">
                <a:solidFill>
                  <a:srgbClr val="D56C2B"/>
                </a:solidFill>
              </a:rPr>
              <a:t>UNCLASSIFIED</a:t>
            </a:r>
          </a:p>
        </p:txBody>
      </p:sp>
      <p:sp>
        <p:nvSpPr>
          <p:cNvPr id="2" name="Rectangle 1">
            <a:extLst>
              <a:ext uri="{FF2B5EF4-FFF2-40B4-BE49-F238E27FC236}">
                <a16:creationId xmlns:a16="http://schemas.microsoft.com/office/drawing/2014/main" id="{D6DF8C10-5F12-41BF-B215-5D4DCBBE55A4}"/>
              </a:ext>
            </a:extLst>
          </p:cNvPr>
          <p:cNvSpPr/>
          <p:nvPr userDrawn="1"/>
        </p:nvSpPr>
        <p:spPr>
          <a:xfrm>
            <a:off x="3678382" y="0"/>
            <a:ext cx="1729047" cy="211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E3D576BA-6571-4F8B-A2D7-E5DA04D5B2D2}"/>
              </a:ext>
            </a:extLst>
          </p:cNvPr>
          <p:cNvGrpSpPr/>
          <p:nvPr userDrawn="1"/>
        </p:nvGrpSpPr>
        <p:grpSpPr>
          <a:xfrm>
            <a:off x="128713" y="4608430"/>
            <a:ext cx="1743347" cy="475764"/>
            <a:chOff x="5766312" y="6298703"/>
            <a:chExt cx="1743347" cy="475764"/>
          </a:xfrm>
        </p:grpSpPr>
        <p:pic>
          <p:nvPicPr>
            <p:cNvPr id="13" name="Picture 12">
              <a:extLst>
                <a:ext uri="{FF2B5EF4-FFF2-40B4-BE49-F238E27FC236}">
                  <a16:creationId xmlns:a16="http://schemas.microsoft.com/office/drawing/2014/main" id="{25854D5B-53F3-4E72-8F40-7F79E743D224}"/>
                </a:ext>
              </a:extLst>
            </p:cNvPr>
            <p:cNvPicPr>
              <a:picLocks noChangeAspect="1"/>
            </p:cNvPicPr>
            <p:nvPr userDrawn="1"/>
          </p:nvPicPr>
          <p:blipFill>
            <a:blip r:embed="rId2"/>
            <a:srcRect/>
            <a:stretch/>
          </p:blipFill>
          <p:spPr>
            <a:xfrm>
              <a:off x="6241030" y="6365478"/>
              <a:ext cx="771450" cy="342213"/>
            </a:xfrm>
            <a:prstGeom prst="rect">
              <a:avLst/>
            </a:prstGeom>
          </p:spPr>
        </p:pic>
        <p:pic>
          <p:nvPicPr>
            <p:cNvPr id="14" name="Picture 13">
              <a:extLst>
                <a:ext uri="{FF2B5EF4-FFF2-40B4-BE49-F238E27FC236}">
                  <a16:creationId xmlns:a16="http://schemas.microsoft.com/office/drawing/2014/main" id="{A308E3D4-3D23-411D-A778-349A0862883C}"/>
                </a:ext>
              </a:extLst>
            </p:cNvPr>
            <p:cNvPicPr>
              <a:picLocks noChangeAspect="1"/>
            </p:cNvPicPr>
            <p:nvPr userDrawn="1"/>
          </p:nvPicPr>
          <p:blipFill>
            <a:blip r:embed="rId3"/>
            <a:srcRect/>
            <a:stretch/>
          </p:blipFill>
          <p:spPr>
            <a:xfrm>
              <a:off x="5766312" y="6298703"/>
              <a:ext cx="475764" cy="475764"/>
            </a:xfrm>
            <a:prstGeom prst="rect">
              <a:avLst/>
            </a:prstGeom>
          </p:spPr>
        </p:pic>
        <p:pic>
          <p:nvPicPr>
            <p:cNvPr id="15" name="Picture 14">
              <a:extLst>
                <a:ext uri="{FF2B5EF4-FFF2-40B4-BE49-F238E27FC236}">
                  <a16:creationId xmlns:a16="http://schemas.microsoft.com/office/drawing/2014/main" id="{1E275B28-183B-4B1E-B03C-B72DAE2BEC8C}"/>
                </a:ext>
              </a:extLst>
            </p:cNvPr>
            <p:cNvPicPr>
              <a:picLocks noChangeAspect="1"/>
            </p:cNvPicPr>
            <p:nvPr userDrawn="1"/>
          </p:nvPicPr>
          <p:blipFill>
            <a:blip r:embed="rId4"/>
            <a:srcRect/>
            <a:stretch/>
          </p:blipFill>
          <p:spPr>
            <a:xfrm>
              <a:off x="7033974" y="6298836"/>
              <a:ext cx="475685" cy="475498"/>
            </a:xfrm>
            <a:prstGeom prst="rect">
              <a:avLst/>
            </a:prstGeom>
          </p:spPr>
        </p:pic>
      </p:grpSp>
    </p:spTree>
    <p:extLst>
      <p:ext uri="{BB962C8B-B14F-4D97-AF65-F5344CB8AC3E}">
        <p14:creationId xmlns:p14="http://schemas.microsoft.com/office/powerpoint/2010/main" val="62099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mper Slid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EC0C2-BD5F-442D-B607-CDFD01C182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0" name="Content Placeholder 9">
            <a:extLst>
              <a:ext uri="{FF2B5EF4-FFF2-40B4-BE49-F238E27FC236}">
                <a16:creationId xmlns:a16="http://schemas.microsoft.com/office/drawing/2014/main" id="{BC4AD9A9-A430-4796-8D3B-E0572D3D4F61}"/>
              </a:ext>
            </a:extLst>
          </p:cNvPr>
          <p:cNvSpPr>
            <a:spLocks noGrp="1"/>
          </p:cNvSpPr>
          <p:nvPr>
            <p:ph sz="quarter" idx="10" hasCustomPrompt="1"/>
          </p:nvPr>
        </p:nvSpPr>
        <p:spPr>
          <a:xfrm>
            <a:off x="552450" y="290513"/>
            <a:ext cx="3649663" cy="3970337"/>
          </a:xfrm>
        </p:spPr>
        <p:txBody>
          <a:bodyPr anchor="ctr">
            <a:normAutofit/>
          </a:bodyPr>
          <a:lstStyle>
            <a:lvl1pPr marL="0" indent="0" algn="ctr">
              <a:buNone/>
              <a:defRPr sz="2800">
                <a:solidFill>
                  <a:srgbClr val="000000"/>
                </a:solidFill>
              </a:defRPr>
            </a:lvl1pPr>
          </a:lstStyle>
          <a:p>
            <a:pPr lvl="0"/>
            <a:r>
              <a:rPr lang="en-US" dirty="0"/>
              <a:t>Text here</a:t>
            </a:r>
          </a:p>
        </p:txBody>
      </p:sp>
    </p:spTree>
    <p:extLst>
      <p:ext uri="{BB962C8B-B14F-4D97-AF65-F5344CB8AC3E}">
        <p14:creationId xmlns:p14="http://schemas.microsoft.com/office/powerpoint/2010/main" val="2883487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13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100" b="1" baseline="0">
                <a:solidFill>
                  <a:srgbClr val="102B62"/>
                </a:solidFill>
              </a:defRPr>
            </a:lvl1pPr>
          </a:lstStyle>
          <a:p>
            <a:r>
              <a:rPr lang="en-US" dirty="0"/>
              <a:t>Different title per slide, Arial 28 </a:t>
            </a:r>
            <a:r>
              <a:rPr lang="en-US" dirty="0" err="1"/>
              <a:t>pt</a:t>
            </a:r>
            <a:endParaRPr lang="en-US"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52950"/>
            <a:ext cx="9144000" cy="609600"/>
          </a:xfrm>
          <a:prstGeom prst="rect">
            <a:avLst/>
          </a:prstGeom>
        </p:spPr>
      </p:pic>
      <p:sp>
        <p:nvSpPr>
          <p:cNvPr id="8" name="Slide Number Placeholder 5"/>
          <p:cNvSpPr txBox="1">
            <a:spLocks/>
          </p:cNvSpPr>
          <p:nvPr userDrawn="1"/>
        </p:nvSpPr>
        <p:spPr>
          <a:xfrm>
            <a:off x="8229600" y="4781552"/>
            <a:ext cx="533400" cy="1944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5E4B45-3C0D-4DB7-A4A8-89FEB5CAB5B2}" type="slidenum">
              <a:rPr lang="en-US" sz="1000" smtClean="0">
                <a:solidFill>
                  <a:schemeClr val="bg1"/>
                </a:solidFill>
              </a:rPr>
              <a:pPr/>
              <a:t>‹#›</a:t>
            </a:fld>
            <a:endParaRPr lang="en-US" sz="1000" dirty="0">
              <a:solidFill>
                <a:schemeClr val="bg1"/>
              </a:solidFill>
            </a:endParaRPr>
          </a:p>
        </p:txBody>
      </p:sp>
      <p:pic>
        <p:nvPicPr>
          <p:cNvPr id="10" name="Picture 9" descr="Assistant Secretary for Preparedness and Response logo"/>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4800" y="4705350"/>
            <a:ext cx="1220532" cy="304800"/>
          </a:xfrm>
          <a:prstGeom prst="rect">
            <a:avLst/>
          </a:prstGeom>
        </p:spPr>
      </p:pic>
      <p:sp>
        <p:nvSpPr>
          <p:cNvPr id="4" name="TextBox 3"/>
          <p:cNvSpPr txBox="1"/>
          <p:nvPr userDrawn="1"/>
        </p:nvSpPr>
        <p:spPr>
          <a:xfrm>
            <a:off x="1219200" y="4781553"/>
            <a:ext cx="6779136" cy="533479"/>
          </a:xfrm>
          <a:prstGeom prst="rect">
            <a:avLst/>
          </a:prstGeom>
          <a:noFill/>
        </p:spPr>
        <p:txBody>
          <a:bodyPr wrap="square" rtlCol="0">
            <a:spAutoFit/>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en-US" sz="1600" b="0" i="1" u="none" strike="noStrike" kern="1200" baseline="30000" dirty="0">
                <a:solidFill>
                  <a:schemeClr val="bg1"/>
                </a:solidFill>
                <a:latin typeface="+mn-lt"/>
                <a:ea typeface="+mn-ea"/>
                <a:cs typeface="+mn-cs"/>
              </a:rPr>
              <a:t>Saving Lives. Protecting Americans.</a:t>
            </a:r>
          </a:p>
          <a:p>
            <a:pPr algn="ctr"/>
            <a:endParaRPr lang="en-US" sz="1800" dirty="0">
              <a:solidFill>
                <a:schemeClr val="bg1"/>
              </a:solidFill>
            </a:endParaRPr>
          </a:p>
        </p:txBody>
      </p:sp>
    </p:spTree>
    <p:extLst>
      <p:ext uri="{BB962C8B-B14F-4D97-AF65-F5344CB8AC3E}">
        <p14:creationId xmlns:p14="http://schemas.microsoft.com/office/powerpoint/2010/main" val="3912132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100" b="1" baseline="0">
                <a:solidFill>
                  <a:srgbClr val="102B62"/>
                </a:solidFill>
              </a:defRPr>
            </a:lvl1pPr>
          </a:lstStyle>
          <a:p>
            <a:r>
              <a:rPr lang="en-US" dirty="0"/>
              <a:t>Different title per slide, Arial 28 </a:t>
            </a:r>
            <a:r>
              <a:rPr lang="en-US" dirty="0" err="1"/>
              <a:t>pt</a:t>
            </a:r>
            <a:endParaRPr lang="en-US"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52950"/>
            <a:ext cx="9144000" cy="609600"/>
          </a:xfrm>
          <a:prstGeom prst="rect">
            <a:avLst/>
          </a:prstGeom>
        </p:spPr>
      </p:pic>
      <p:sp>
        <p:nvSpPr>
          <p:cNvPr id="8" name="Slide Number Placeholder 5"/>
          <p:cNvSpPr txBox="1">
            <a:spLocks/>
          </p:cNvSpPr>
          <p:nvPr userDrawn="1"/>
        </p:nvSpPr>
        <p:spPr>
          <a:xfrm>
            <a:off x="8229600" y="4781552"/>
            <a:ext cx="533400" cy="1944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5E4B45-3C0D-4DB7-A4A8-89FEB5CAB5B2}" type="slidenum">
              <a:rPr lang="en-US" sz="1000" smtClean="0">
                <a:solidFill>
                  <a:schemeClr val="bg1"/>
                </a:solidFill>
              </a:rPr>
              <a:pPr/>
              <a:t>‹#›</a:t>
            </a:fld>
            <a:endParaRPr lang="en-US" sz="1000" dirty="0">
              <a:solidFill>
                <a:schemeClr val="bg1"/>
              </a:solidFill>
            </a:endParaRPr>
          </a:p>
        </p:txBody>
      </p:sp>
      <p:pic>
        <p:nvPicPr>
          <p:cNvPr id="10" name="Picture 9" descr="Assistant Secretary for Preparedness and Response logo"/>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4800" y="4705350"/>
            <a:ext cx="1220532" cy="304800"/>
          </a:xfrm>
          <a:prstGeom prst="rect">
            <a:avLst/>
          </a:prstGeom>
        </p:spPr>
      </p:pic>
      <p:sp>
        <p:nvSpPr>
          <p:cNvPr id="4" name="TextBox 3"/>
          <p:cNvSpPr txBox="1"/>
          <p:nvPr userDrawn="1"/>
        </p:nvSpPr>
        <p:spPr>
          <a:xfrm>
            <a:off x="1219200" y="4781553"/>
            <a:ext cx="6779136" cy="533479"/>
          </a:xfrm>
          <a:prstGeom prst="rect">
            <a:avLst/>
          </a:prstGeom>
          <a:noFill/>
        </p:spPr>
        <p:txBody>
          <a:bodyPr wrap="square" rtlCol="0">
            <a:spAutoFit/>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en-US" sz="1600" b="0" i="1" u="none" strike="noStrike" kern="1200" baseline="30000" dirty="0">
                <a:solidFill>
                  <a:schemeClr val="bg1"/>
                </a:solidFill>
                <a:latin typeface="+mn-lt"/>
                <a:ea typeface="+mn-ea"/>
                <a:cs typeface="+mn-cs"/>
              </a:rPr>
              <a:t>Saving Lives. Protecting Americans.</a:t>
            </a:r>
          </a:p>
          <a:p>
            <a:pPr algn="ctr"/>
            <a:endParaRPr lang="en-US" sz="1800" dirty="0">
              <a:solidFill>
                <a:schemeClr val="bg1"/>
              </a:solidFill>
            </a:endParaRPr>
          </a:p>
        </p:txBody>
      </p:sp>
    </p:spTree>
    <p:extLst>
      <p:ext uri="{BB962C8B-B14F-4D97-AF65-F5344CB8AC3E}">
        <p14:creationId xmlns:p14="http://schemas.microsoft.com/office/powerpoint/2010/main" val="821446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17CC20-6018-4B5D-972F-0F3AF3930BB1}"/>
              </a:ext>
            </a:extLst>
          </p:cNvPr>
          <p:cNvSpPr/>
          <p:nvPr userDrawn="1"/>
        </p:nvSpPr>
        <p:spPr>
          <a:xfrm>
            <a:off x="3678382" y="0"/>
            <a:ext cx="1729047" cy="211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ACA75E-7D16-41AD-8BB8-ACEB299C3855}"/>
              </a:ext>
            </a:extLst>
          </p:cNvPr>
          <p:cNvSpPr/>
          <p:nvPr userDrawn="1"/>
        </p:nvSpPr>
        <p:spPr>
          <a:xfrm>
            <a:off x="3678382" y="4904162"/>
            <a:ext cx="1729047" cy="211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133350"/>
            <a:ext cx="8229600" cy="857250"/>
          </a:xfrm>
          <a:prstGeom prst="rect">
            <a:avLst/>
          </a:prstGeom>
        </p:spPr>
        <p:txBody>
          <a:bodyPr vert="horz" lIns="91440" tIns="45720" rIns="91440" bIns="45720" rtlCol="0" anchor="ctr">
            <a:normAutofit/>
          </a:bodyPr>
          <a:lstStyle/>
          <a:p>
            <a:r>
              <a:rPr lang="en-US" dirty="0"/>
              <a:t>Different title per slide, Arial 28 </a:t>
            </a:r>
            <a:r>
              <a:rPr lang="en-US" dirty="0" err="1"/>
              <a:t>pt</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MSIPCMContentMarking" descr="{&quot;HashCode&quot;:604560168,&quot;Placement&quot;:&quot;Header&quot;,&quot;Top&quot;:0.0,&quot;Left&quot;:297.0014,&quot;SlideWidth&quot;:720,&quot;SlideHeight&quot;:405}">
            <a:extLst>
              <a:ext uri="{FF2B5EF4-FFF2-40B4-BE49-F238E27FC236}">
                <a16:creationId xmlns:a16="http://schemas.microsoft.com/office/drawing/2014/main" id="{297D12D9-C18B-4568-9281-3DFEA1D1F7C8}"/>
              </a:ext>
            </a:extLst>
          </p:cNvPr>
          <p:cNvSpPr txBox="1"/>
          <p:nvPr userDrawn="1"/>
        </p:nvSpPr>
        <p:spPr>
          <a:xfrm>
            <a:off x="3771918" y="0"/>
            <a:ext cx="160016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FF0000"/>
                </a:solidFill>
                <a:latin typeface="Calibri" panose="020F0502020204030204" pitchFamily="34" charset="0"/>
              </a:rPr>
              <a:t>CLASSIFICATION - PUBLIC</a:t>
            </a:r>
          </a:p>
        </p:txBody>
      </p:sp>
      <p:sp>
        <p:nvSpPr>
          <p:cNvPr id="10" name="MSIPCMContentMarking" descr="{&quot;HashCode&quot;:628697737,&quot;Placement&quot;:&quot;Footer&quot;,&quot;Top&quot;:384.343,&quot;Left&quot;:297.0014,&quot;SlideWidth&quot;:720,&quot;SlideHeight&quot;:405}">
            <a:extLst>
              <a:ext uri="{FF2B5EF4-FFF2-40B4-BE49-F238E27FC236}">
                <a16:creationId xmlns:a16="http://schemas.microsoft.com/office/drawing/2014/main" id="{6BC0DB3C-7441-43A3-A52E-FFAFB575996D}"/>
              </a:ext>
            </a:extLst>
          </p:cNvPr>
          <p:cNvSpPr txBox="1"/>
          <p:nvPr userDrawn="1"/>
        </p:nvSpPr>
        <p:spPr>
          <a:xfrm>
            <a:off x="3771918" y="4881156"/>
            <a:ext cx="160016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FF0000"/>
                </a:solidFill>
                <a:latin typeface="Calibri" panose="020F0502020204030204" pitchFamily="34" charset="0"/>
              </a:rPr>
              <a:t>CLASSIFICATION - PUBLIC</a:t>
            </a:r>
          </a:p>
        </p:txBody>
      </p:sp>
      <p:sp>
        <p:nvSpPr>
          <p:cNvPr id="4" name="Rectangle 3">
            <a:extLst>
              <a:ext uri="{FF2B5EF4-FFF2-40B4-BE49-F238E27FC236}">
                <a16:creationId xmlns:a16="http://schemas.microsoft.com/office/drawing/2014/main" id="{B7DC2952-B028-4D2B-B987-1B5A0E265B04}"/>
              </a:ext>
            </a:extLst>
          </p:cNvPr>
          <p:cNvSpPr/>
          <p:nvPr userDrawn="1"/>
        </p:nvSpPr>
        <p:spPr>
          <a:xfrm>
            <a:off x="3880237" y="39757"/>
            <a:ext cx="1395453" cy="19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72EFE3-2707-4A26-AF0F-7AF8002DBA76}"/>
              </a:ext>
            </a:extLst>
          </p:cNvPr>
          <p:cNvSpPr/>
          <p:nvPr userDrawn="1"/>
        </p:nvSpPr>
        <p:spPr>
          <a:xfrm>
            <a:off x="3880237" y="4908519"/>
            <a:ext cx="1395453" cy="19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926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7" r:id="rId6"/>
    <p:sldLayoutId id="2147483659" r:id="rId7"/>
    <p:sldLayoutId id="2147483660" r:id="rId8"/>
    <p:sldLayoutId id="2147483661" r:id="rId9"/>
  </p:sldLayoutIdLst>
  <p:hf hdr="0" ftr="0" dt="0"/>
  <p:txStyles>
    <p:titleStyle>
      <a:lvl1pPr algn="ctr" defTabSz="914400" rtl="0" eaLnBrk="1" latinLnBrk="0" hangingPunct="1">
        <a:spcBef>
          <a:spcPct val="0"/>
        </a:spcBef>
        <a:buNone/>
        <a:defRPr sz="2800" b="1" kern="1200" baseline="0">
          <a:solidFill>
            <a:srgbClr val="203346"/>
          </a:solidFill>
          <a:latin typeface="+mj-lt"/>
          <a:ea typeface="+mj-ea"/>
          <a:cs typeface="+mj-cs"/>
        </a:defRPr>
      </a:lvl1pPr>
    </p:titleStyle>
    <p:bodyStyle>
      <a:lvl1pPr marL="342900" indent="-342900" algn="l" defTabSz="914400" rtl="0" eaLnBrk="1" latinLnBrk="0" hangingPunct="1">
        <a:spcBef>
          <a:spcPct val="20000"/>
        </a:spcBef>
        <a:buSzPct val="125000"/>
        <a:buFont typeface="Arial" panose="020B0604020202020204" pitchFamily="34" charset="0"/>
        <a:buChar char="•"/>
        <a:defRPr sz="2200" kern="1200">
          <a:solidFill>
            <a:srgbClr val="203346"/>
          </a:solidFill>
          <a:latin typeface="+mn-lt"/>
          <a:ea typeface="+mn-ea"/>
          <a:cs typeface="+mn-cs"/>
        </a:defRPr>
      </a:lvl1pPr>
      <a:lvl2pPr marL="742950" indent="-285750" algn="l" defTabSz="914400" rtl="0" eaLnBrk="1" latinLnBrk="0" hangingPunct="1">
        <a:spcBef>
          <a:spcPct val="20000"/>
        </a:spcBef>
        <a:buFont typeface="Wingdings" panose="05000000000000000000" pitchFamily="2" charset="2"/>
        <a:buChar char="§"/>
        <a:defRPr sz="2000" kern="1200">
          <a:solidFill>
            <a:srgbClr val="203346"/>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ü"/>
        <a:defRPr sz="1800" kern="1200">
          <a:solidFill>
            <a:srgbClr val="20334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9" Type="http://schemas.openxmlformats.org/officeDocument/2006/relationships/comments" Target="../comments/comment1.xml"/><Relationship Id="rId3" Type="http://schemas.openxmlformats.org/officeDocument/2006/relationships/image" Target="../media/image56.png"/><Relationship Id="rId21" Type="http://schemas.openxmlformats.org/officeDocument/2006/relationships/image" Target="../media/image72.jpg"/><Relationship Id="rId34" Type="http://schemas.openxmlformats.org/officeDocument/2006/relationships/image" Target="../media/image30.png"/><Relationship Id="rId7" Type="http://schemas.openxmlformats.org/officeDocument/2006/relationships/hyperlink" Target="https://www.verndariinc.com/" TargetMode="External"/><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4.gif"/><Relationship Id="rId38" Type="http://schemas.openxmlformats.org/officeDocument/2006/relationships/image" Target="../media/image50.png"/><Relationship Id="rId2" Type="http://schemas.openxmlformats.org/officeDocument/2006/relationships/notesSlide" Target="../notesSlides/notesSlide5.xml"/><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62.png"/><Relationship Id="rId24" Type="http://schemas.openxmlformats.org/officeDocument/2006/relationships/image" Target="../media/image75.jpg"/><Relationship Id="rId32" Type="http://schemas.openxmlformats.org/officeDocument/2006/relationships/image" Target="../media/image83.png"/><Relationship Id="rId37" Type="http://schemas.openxmlformats.org/officeDocument/2006/relationships/image" Target="../media/image55.png"/><Relationship Id="rId5" Type="http://schemas.openxmlformats.org/officeDocument/2006/relationships/image" Target="../media/image57.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52.jpe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image" Target="../media/image32.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jpg"/><Relationship Id="rId30" Type="http://schemas.openxmlformats.org/officeDocument/2006/relationships/image" Target="../media/image81.png"/><Relationship Id="rId35"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2.png"/><Relationship Id="rId7" Type="http://schemas.openxmlformats.org/officeDocument/2006/relationships/image" Target="../media/image4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52.jpeg"/></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8.png"/><Relationship Id="rId5" Type="http://schemas.microsoft.com/office/2007/relationships/hdphoto" Target="../media/hdphoto2.wdp"/><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6.jp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00.png"/><Relationship Id="rId11" Type="http://schemas.openxmlformats.org/officeDocument/2006/relationships/image" Target="../media/image103.png"/><Relationship Id="rId5" Type="http://schemas.openxmlformats.org/officeDocument/2006/relationships/image" Target="../media/image32.png"/><Relationship Id="rId10" Type="http://schemas.openxmlformats.org/officeDocument/2006/relationships/image" Target="../media/image102.png"/><Relationship Id="rId4" Type="http://schemas.openxmlformats.org/officeDocument/2006/relationships/image" Target="../media/image30.png"/><Relationship Id="rId9" Type="http://schemas.openxmlformats.org/officeDocument/2006/relationships/image" Target="../media/image37.png"/><Relationship Id="rId1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jpeg"/><Relationship Id="rId9" Type="http://schemas.openxmlformats.org/officeDocument/2006/relationships/image" Target="../media/image36.jpg"/></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12.jpe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jpeg"/></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123.jpeg"/><Relationship Id="rId4" Type="http://schemas.openxmlformats.org/officeDocument/2006/relationships/image" Target="../media/image122.jpeg"/></Relationships>
</file>

<file path=ppt/slides/_rels/slide41.xml.rels><?xml version="1.0" encoding="UTF-8" standalone="yes"?>
<Relationships xmlns="http://schemas.openxmlformats.org/package/2006/relationships"><Relationship Id="rId8" Type="http://schemas.openxmlformats.org/officeDocument/2006/relationships/image" Target="../media/image129.emf"/><Relationship Id="rId13" Type="http://schemas.openxmlformats.org/officeDocument/2006/relationships/image" Target="../media/image133.jpg"/><Relationship Id="rId3" Type="http://schemas.openxmlformats.org/officeDocument/2006/relationships/image" Target="../media/image125.PNG"/><Relationship Id="rId7" Type="http://schemas.openxmlformats.org/officeDocument/2006/relationships/image" Target="../media/image128.jpeg"/><Relationship Id="rId12" Type="http://schemas.openxmlformats.org/officeDocument/2006/relationships/image" Target="../media/image132.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27.png"/><Relationship Id="rId11" Type="http://schemas.openxmlformats.org/officeDocument/2006/relationships/image" Target="../media/image104.png"/><Relationship Id="rId5" Type="http://schemas.openxmlformats.org/officeDocument/2006/relationships/image" Target="../media/image126.png"/><Relationship Id="rId10" Type="http://schemas.openxmlformats.org/officeDocument/2006/relationships/image" Target="../media/image131.emf"/><Relationship Id="rId4" Type="http://schemas.openxmlformats.org/officeDocument/2006/relationships/image" Target="../media/image38.png"/><Relationship Id="rId9" Type="http://schemas.openxmlformats.org/officeDocument/2006/relationships/image" Target="../media/image13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35.png"/><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0.svg"/><Relationship Id="rId1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124.svg"/><Relationship Id="rId12" Type="http://schemas.openxmlformats.org/officeDocument/2006/relationships/image" Target="../media/image25.png"/><Relationship Id="rId17" Type="http://schemas.openxmlformats.org/officeDocument/2006/relationships/image" Target="../media/image134.svg"/><Relationship Id="rId2" Type="http://schemas.openxmlformats.org/officeDocument/2006/relationships/notesSlide" Target="../notesSlides/notesSlide23.xml"/><Relationship Id="rId16" Type="http://schemas.openxmlformats.org/officeDocument/2006/relationships/image" Target="../media/image27.png"/><Relationship Id="rId20" Type="http://schemas.openxmlformats.org/officeDocument/2006/relationships/image" Target="../media/image29.tiff"/><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128.svg"/><Relationship Id="rId5" Type="http://schemas.openxmlformats.org/officeDocument/2006/relationships/image" Target="../media/image21.png"/><Relationship Id="rId15" Type="http://schemas.openxmlformats.org/officeDocument/2006/relationships/image" Target="../media/image132.svg"/><Relationship Id="rId10" Type="http://schemas.openxmlformats.org/officeDocument/2006/relationships/image" Target="../media/image24.png"/><Relationship Id="rId19" Type="http://schemas.openxmlformats.org/officeDocument/2006/relationships/image" Target="../media/image136.svg"/><Relationship Id="rId4" Type="http://schemas.openxmlformats.org/officeDocument/2006/relationships/image" Target="../media/image20.png"/><Relationship Id="rId9" Type="http://schemas.openxmlformats.org/officeDocument/2006/relationships/image" Target="../media/image126.svg"/><Relationship Id="rId14" Type="http://schemas.openxmlformats.org/officeDocument/2006/relationships/image" Target="../media/image26.png"/></Relationships>
</file>

<file path=ppt/slides/_rels/slide46.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45.png"/><Relationship Id="rId18" Type="http://schemas.openxmlformats.org/officeDocument/2006/relationships/image" Target="../media/image154.svg"/><Relationship Id="rId26" Type="http://schemas.openxmlformats.org/officeDocument/2006/relationships/image" Target="../media/image162.svg"/><Relationship Id="rId3" Type="http://schemas.openxmlformats.org/officeDocument/2006/relationships/image" Target="../media/image141.png"/><Relationship Id="rId21" Type="http://schemas.openxmlformats.org/officeDocument/2006/relationships/image" Target="../media/image149.png"/><Relationship Id="rId34" Type="http://schemas.openxmlformats.org/officeDocument/2006/relationships/image" Target="../media/image158.png"/><Relationship Id="rId7" Type="http://schemas.openxmlformats.org/officeDocument/2006/relationships/image" Target="../media/image142.png"/><Relationship Id="rId12" Type="http://schemas.openxmlformats.org/officeDocument/2006/relationships/image" Target="../media/image148.svg"/><Relationship Id="rId17" Type="http://schemas.openxmlformats.org/officeDocument/2006/relationships/image" Target="../media/image147.png"/><Relationship Id="rId25" Type="http://schemas.openxmlformats.org/officeDocument/2006/relationships/image" Target="../media/image151.png"/><Relationship Id="rId33" Type="http://schemas.openxmlformats.org/officeDocument/2006/relationships/image" Target="../media/image157.jpeg"/><Relationship Id="rId38" Type="http://schemas.openxmlformats.org/officeDocument/2006/relationships/image" Target="../media/image162.jpeg"/><Relationship Id="rId2" Type="http://schemas.openxmlformats.org/officeDocument/2006/relationships/notesSlide" Target="../notesSlides/notesSlide24.xml"/><Relationship Id="rId16" Type="http://schemas.openxmlformats.org/officeDocument/2006/relationships/image" Target="../media/image152.svg"/><Relationship Id="rId20" Type="http://schemas.openxmlformats.org/officeDocument/2006/relationships/image" Target="../media/image156.svg"/><Relationship Id="rId29" Type="http://schemas.openxmlformats.org/officeDocument/2006/relationships/image" Target="../media/image153.png"/><Relationship Id="rId1" Type="http://schemas.openxmlformats.org/officeDocument/2006/relationships/slideLayout" Target="../slideLayouts/slideLayout4.xml"/><Relationship Id="rId6" Type="http://schemas.openxmlformats.org/officeDocument/2006/relationships/image" Target="../media/image142.svg"/><Relationship Id="rId11" Type="http://schemas.openxmlformats.org/officeDocument/2006/relationships/image" Target="../media/image144.png"/><Relationship Id="rId24" Type="http://schemas.openxmlformats.org/officeDocument/2006/relationships/image" Target="../media/image160.svg"/><Relationship Id="rId32" Type="http://schemas.openxmlformats.org/officeDocument/2006/relationships/image" Target="../media/image156.png"/><Relationship Id="rId37" Type="http://schemas.openxmlformats.org/officeDocument/2006/relationships/image" Target="../media/image161.png"/><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image" Target="../media/image164.svg"/><Relationship Id="rId36" Type="http://schemas.openxmlformats.org/officeDocument/2006/relationships/image" Target="../media/image160.png"/><Relationship Id="rId10" Type="http://schemas.openxmlformats.org/officeDocument/2006/relationships/image" Target="../media/image146.svg"/><Relationship Id="rId19" Type="http://schemas.openxmlformats.org/officeDocument/2006/relationships/image" Target="../media/image148.png"/><Relationship Id="rId31" Type="http://schemas.openxmlformats.org/officeDocument/2006/relationships/image" Target="../media/image155.png"/><Relationship Id="rId9" Type="http://schemas.openxmlformats.org/officeDocument/2006/relationships/image" Target="../media/image143.png"/><Relationship Id="rId14" Type="http://schemas.openxmlformats.org/officeDocument/2006/relationships/image" Target="../media/image150.svg"/><Relationship Id="rId22" Type="http://schemas.openxmlformats.org/officeDocument/2006/relationships/image" Target="../media/image158.svg"/><Relationship Id="rId27" Type="http://schemas.openxmlformats.org/officeDocument/2006/relationships/image" Target="../media/image152.png"/><Relationship Id="rId30" Type="http://schemas.openxmlformats.org/officeDocument/2006/relationships/image" Target="../media/image154.png"/><Relationship Id="rId35" Type="http://schemas.openxmlformats.org/officeDocument/2006/relationships/image" Target="../media/image15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phe.gov/ASPRBlog/pages/BlogArticlePage.aspx?PostID=379" TargetMode="External"/><Relationship Id="rId2" Type="http://schemas.openxmlformats.org/officeDocument/2006/relationships/hyperlink" Target="https://www.phe.gov/ASPRBlog/pages/BlogArticlePage.aspx?PostID=378"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45.png"/><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media/image149.png"/><Relationship Id="rId7" Type="http://schemas.openxmlformats.org/officeDocument/2006/relationships/image" Target="../media/image142.png"/><Relationship Id="rId12" Type="http://schemas.openxmlformats.org/officeDocument/2006/relationships/image" Target="NULL"/><Relationship Id="rId17" Type="http://schemas.openxmlformats.org/officeDocument/2006/relationships/image" Target="../media/image147.png"/><Relationship Id="rId25" Type="http://schemas.openxmlformats.org/officeDocument/2006/relationships/image" Target="../media/image151.png"/><Relationship Id="rId2" Type="http://schemas.openxmlformats.org/officeDocument/2006/relationships/image" Target="../media/image141.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9.xml"/><Relationship Id="rId6" Type="http://schemas.openxmlformats.org/officeDocument/2006/relationships/image" Target="NULL"/><Relationship Id="rId11" Type="http://schemas.openxmlformats.org/officeDocument/2006/relationships/image" Target="../media/image144.png"/><Relationship Id="rId24" Type="http://schemas.openxmlformats.org/officeDocument/2006/relationships/image" Target="NULL"/><Relationship Id="rId15" Type="http://schemas.openxmlformats.org/officeDocument/2006/relationships/image" Target="../media/image146.png"/><Relationship Id="rId23" Type="http://schemas.openxmlformats.org/officeDocument/2006/relationships/image" Target="../media/image150.png"/><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148.png"/><Relationship Id="rId9" Type="http://schemas.openxmlformats.org/officeDocument/2006/relationships/image" Target="../media/image143.png"/><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media/image1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phe.gov/ASPRBlog/pages/BlogArticlePage.aspx?PostID=383"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gif"/></Relationships>
</file>

<file path=ppt/slides/_rels/slide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8.jpg"/><Relationship Id="rId13" Type="http://schemas.openxmlformats.org/officeDocument/2006/relationships/image" Target="../media/image172.jpg"/><Relationship Id="rId3" Type="http://schemas.openxmlformats.org/officeDocument/2006/relationships/image" Target="../media/image61.png"/><Relationship Id="rId7" Type="http://schemas.openxmlformats.org/officeDocument/2006/relationships/image" Target="../media/image169.png"/><Relationship Id="rId12" Type="http://schemas.openxmlformats.org/officeDocument/2006/relationships/image" Target="../media/image171.jpg"/><Relationship Id="rId2" Type="http://schemas.openxmlformats.org/officeDocument/2006/relationships/notesSlide" Target="../notesSlides/notesSlide27.xml"/><Relationship Id="rId16" Type="http://schemas.openxmlformats.org/officeDocument/2006/relationships/image" Target="../media/image175.png"/><Relationship Id="rId1" Type="http://schemas.openxmlformats.org/officeDocument/2006/relationships/slideLayout" Target="../slideLayouts/slideLayout4.xml"/><Relationship Id="rId6" Type="http://schemas.openxmlformats.org/officeDocument/2006/relationships/image" Target="../media/image77.png"/><Relationship Id="rId11" Type="http://schemas.openxmlformats.org/officeDocument/2006/relationships/image" Target="../media/image210.svg"/><Relationship Id="rId5" Type="http://schemas.openxmlformats.org/officeDocument/2006/relationships/image" Target="../media/image76.png"/><Relationship Id="rId15" Type="http://schemas.openxmlformats.org/officeDocument/2006/relationships/image" Target="../media/image174.jpg"/><Relationship Id="rId10" Type="http://schemas.openxmlformats.org/officeDocument/2006/relationships/image" Target="../media/image170.png"/><Relationship Id="rId4" Type="http://schemas.openxmlformats.org/officeDocument/2006/relationships/image" Target="../media/image60.png"/><Relationship Id="rId9" Type="http://schemas.openxmlformats.org/officeDocument/2006/relationships/image" Target="../media/image51.png"/><Relationship Id="rId14" Type="http://schemas.openxmlformats.org/officeDocument/2006/relationships/image" Target="../media/image173.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insertwebsitehere.gov/" TargetMode="External"/><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178.jpeg"/><Relationship Id="rId5" Type="http://schemas.openxmlformats.org/officeDocument/2006/relationships/image" Target="../media/image177.png"/><Relationship Id="rId4" Type="http://schemas.openxmlformats.org/officeDocument/2006/relationships/image" Target="../media/image176.png"/></Relationships>
</file>

<file path=ppt/slides/_rels/slide5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73.sv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hart" Target="../charts/chart3.xml"/><Relationship Id="rId1" Type="http://schemas.openxmlformats.org/officeDocument/2006/relationships/slideLayout" Target="../slideLayouts/slideLayout2.xml"/><Relationship Id="rId5" Type="http://schemas.openxmlformats.org/officeDocument/2006/relationships/image" Target="../media/image184.jpe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7.jpeg"/><Relationship Id="rId5" Type="http://schemas.openxmlformats.org/officeDocument/2006/relationships/image" Target="../media/image186.png"/><Relationship Id="rId4" Type="http://schemas.openxmlformats.org/officeDocument/2006/relationships/image" Target="../media/image185.jpeg"/></Relationships>
</file>

<file path=ppt/slides/_rels/slide62.xml.rels><?xml version="1.0" encoding="UTF-8" standalone="yes"?>
<Relationships xmlns="http://schemas.openxmlformats.org/package/2006/relationships"><Relationship Id="rId8" Type="http://schemas.openxmlformats.org/officeDocument/2006/relationships/image" Target="../media/image193.jpeg"/><Relationship Id="rId13" Type="http://schemas.openxmlformats.org/officeDocument/2006/relationships/image" Target="../media/image198.jpeg"/><Relationship Id="rId18" Type="http://schemas.openxmlformats.org/officeDocument/2006/relationships/image" Target="../media/image203.jpeg"/><Relationship Id="rId26" Type="http://schemas.openxmlformats.org/officeDocument/2006/relationships/image" Target="../media/image211.jpeg"/><Relationship Id="rId3" Type="http://schemas.openxmlformats.org/officeDocument/2006/relationships/image" Target="../media/image188.jpg"/><Relationship Id="rId21" Type="http://schemas.openxmlformats.org/officeDocument/2006/relationships/image" Target="../media/image206.png"/><Relationship Id="rId34" Type="http://schemas.openxmlformats.org/officeDocument/2006/relationships/image" Target="../media/image219.jpg"/><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202.jpeg"/><Relationship Id="rId25" Type="http://schemas.openxmlformats.org/officeDocument/2006/relationships/image" Target="../media/image210.png"/><Relationship Id="rId33" Type="http://schemas.openxmlformats.org/officeDocument/2006/relationships/image" Target="../media/image218.jpeg"/><Relationship Id="rId38" Type="http://schemas.openxmlformats.org/officeDocument/2006/relationships/image" Target="../media/image180.png"/><Relationship Id="rId2" Type="http://schemas.openxmlformats.org/officeDocument/2006/relationships/notesSlide" Target="../notesSlides/notesSlide30.xml"/><Relationship Id="rId16" Type="http://schemas.openxmlformats.org/officeDocument/2006/relationships/image" Target="../media/image201.jpeg"/><Relationship Id="rId20" Type="http://schemas.openxmlformats.org/officeDocument/2006/relationships/image" Target="../media/image205.png"/><Relationship Id="rId29"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96.jpeg"/><Relationship Id="rId24" Type="http://schemas.openxmlformats.org/officeDocument/2006/relationships/image" Target="../media/image209.jpeg"/><Relationship Id="rId32" Type="http://schemas.openxmlformats.org/officeDocument/2006/relationships/image" Target="../media/image217.jpeg"/><Relationship Id="rId37" Type="http://schemas.openxmlformats.org/officeDocument/2006/relationships/image" Target="../media/image222.jpeg"/><Relationship Id="rId5" Type="http://schemas.openxmlformats.org/officeDocument/2006/relationships/image" Target="../media/image190.png"/><Relationship Id="rId15" Type="http://schemas.openxmlformats.org/officeDocument/2006/relationships/image" Target="../media/image200.png"/><Relationship Id="rId23" Type="http://schemas.openxmlformats.org/officeDocument/2006/relationships/image" Target="../media/image208.jpeg"/><Relationship Id="rId28" Type="http://schemas.openxmlformats.org/officeDocument/2006/relationships/image" Target="../media/image213.png"/><Relationship Id="rId36" Type="http://schemas.openxmlformats.org/officeDocument/2006/relationships/image" Target="../media/image221.jpg"/><Relationship Id="rId10" Type="http://schemas.openxmlformats.org/officeDocument/2006/relationships/image" Target="../media/image195.jpeg"/><Relationship Id="rId19" Type="http://schemas.openxmlformats.org/officeDocument/2006/relationships/image" Target="../media/image204.png"/><Relationship Id="rId31" Type="http://schemas.openxmlformats.org/officeDocument/2006/relationships/image" Target="../media/image216.jpeg"/><Relationship Id="rId4" Type="http://schemas.openxmlformats.org/officeDocument/2006/relationships/image" Target="../media/image189.jpeg"/><Relationship Id="rId9" Type="http://schemas.openxmlformats.org/officeDocument/2006/relationships/image" Target="../media/image194.png"/><Relationship Id="rId14" Type="http://schemas.openxmlformats.org/officeDocument/2006/relationships/image" Target="../media/image199.jpeg"/><Relationship Id="rId22" Type="http://schemas.openxmlformats.org/officeDocument/2006/relationships/image" Target="../media/image207.jpeg"/><Relationship Id="rId27" Type="http://schemas.openxmlformats.org/officeDocument/2006/relationships/image" Target="../media/image212.jpeg"/><Relationship Id="rId30" Type="http://schemas.openxmlformats.org/officeDocument/2006/relationships/image" Target="../media/image215.jpeg"/><Relationship Id="rId35" Type="http://schemas.openxmlformats.org/officeDocument/2006/relationships/image" Target="../media/image220.jpeg"/></Relationships>
</file>

<file path=ppt/slides/_rels/slide63.xml.rels><?xml version="1.0" encoding="UTF-8" standalone="yes"?>
<Relationships xmlns="http://schemas.openxmlformats.org/package/2006/relationships"><Relationship Id="rId3" Type="http://schemas.openxmlformats.org/officeDocument/2006/relationships/hyperlink" Target="mailto:Sandeep.Patel@hhs.gov" TargetMode="External"/><Relationship Id="rId7" Type="http://schemas.openxmlformats.org/officeDocument/2006/relationships/image" Target="../media/image4.png"/><Relationship Id="rId2" Type="http://schemas.openxmlformats.org/officeDocument/2006/relationships/hyperlink" Target="https://drive.hhs.gov/" TargetMode="Externa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0.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6.png"/><Relationship Id="rId18" Type="http://schemas.openxmlformats.org/officeDocument/2006/relationships/image" Target="../media/image33.sv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7.svg"/><Relationship Id="rId17" Type="http://schemas.openxmlformats.org/officeDocument/2006/relationships/image" Target="../media/image28.png"/><Relationship Id="rId2" Type="http://schemas.openxmlformats.org/officeDocument/2006/relationships/image" Target="../media/image19.pn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image" Target="../media/image25.svg"/><Relationship Id="rId19" Type="http://schemas.openxmlformats.org/officeDocument/2006/relationships/image" Target="../media/image29.tiff"/><Relationship Id="rId4" Type="http://schemas.openxmlformats.org/officeDocument/2006/relationships/image" Target="../media/image21.png"/><Relationship Id="rId9" Type="http://schemas.openxmlformats.org/officeDocument/2006/relationships/image" Target="../media/image24.png"/><Relationship Id="rId14"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3.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hyperlink" Target="https://www.endsepsis.org/" TargetMode="External"/><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jpe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5.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3867" y="1706534"/>
            <a:ext cx="8056266" cy="1102519"/>
          </a:xfrm>
        </p:spPr>
        <p:txBody>
          <a:bodyPr>
            <a:normAutofit/>
          </a:bodyPr>
          <a:lstStyle/>
          <a:p>
            <a:r>
              <a:rPr lang="en-US" sz="2800" dirty="0">
                <a:solidFill>
                  <a:schemeClr val="tx2">
                    <a:lumMod val="75000"/>
                  </a:schemeClr>
                </a:solidFill>
              </a:rPr>
              <a:t>Division of Research Innovation and Ventures</a:t>
            </a:r>
          </a:p>
        </p:txBody>
      </p:sp>
      <p:sp>
        <p:nvSpPr>
          <p:cNvPr id="3" name="Subtitle 2"/>
          <p:cNvSpPr>
            <a:spLocks noGrp="1"/>
          </p:cNvSpPr>
          <p:nvPr>
            <p:ph type="subTitle" idx="1"/>
          </p:nvPr>
        </p:nvSpPr>
        <p:spPr/>
        <p:txBody>
          <a:bodyPr>
            <a:normAutofit/>
          </a:bodyPr>
          <a:lstStyle/>
          <a:p>
            <a:r>
              <a:rPr lang="en-US" i="0" dirty="0"/>
              <a:t>Sandeep Patel, PhD</a:t>
            </a:r>
          </a:p>
          <a:p>
            <a:r>
              <a:rPr lang="en-US" dirty="0">
                <a:solidFill>
                  <a:schemeClr val="tx2">
                    <a:lumMod val="75000"/>
                  </a:schemeClr>
                </a:solidFill>
              </a:rPr>
              <a:t>DRIVe Director</a:t>
            </a:r>
          </a:p>
        </p:txBody>
      </p:sp>
      <p:pic>
        <p:nvPicPr>
          <p:cNvPr id="5" name="Picture 4" descr="A close up of a sign&#10;&#10;Description automatically generated">
            <a:extLst>
              <a:ext uri="{FF2B5EF4-FFF2-40B4-BE49-F238E27FC236}">
                <a16:creationId xmlns:a16="http://schemas.microsoft.com/office/drawing/2014/main" id="{2BD976F3-85E9-4550-8001-836D122F994A}"/>
              </a:ext>
            </a:extLst>
          </p:cNvPr>
          <p:cNvPicPr>
            <a:picLocks noChangeAspect="1"/>
          </p:cNvPicPr>
          <p:nvPr/>
        </p:nvPicPr>
        <p:blipFill>
          <a:blip r:embed="rId3"/>
          <a:stretch>
            <a:fillRect/>
          </a:stretch>
        </p:blipFill>
        <p:spPr>
          <a:xfrm>
            <a:off x="6772654" y="3429190"/>
            <a:ext cx="1999492" cy="771146"/>
          </a:xfrm>
          <a:prstGeom prst="rect">
            <a:avLst/>
          </a:prstGeom>
        </p:spPr>
      </p:pic>
    </p:spTree>
    <p:extLst>
      <p:ext uri="{BB962C8B-B14F-4D97-AF65-F5344CB8AC3E}">
        <p14:creationId xmlns:p14="http://schemas.microsoft.com/office/powerpoint/2010/main" val="131441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munexpr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375" y="1581436"/>
            <a:ext cx="959207" cy="1726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Empatica">
            <a:extLst>
              <a:ext uri="{FF2B5EF4-FFF2-40B4-BE49-F238E27FC236}">
                <a16:creationId xmlns:a16="http://schemas.microsoft.com/office/drawing/2014/main" id="{6B32CA04-755C-42E7-A213-A92C72BDA5EB}"/>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9125" y="3012974"/>
            <a:ext cx="885655" cy="1806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srcRect/>
          <a:stretch/>
        </p:blipFill>
        <p:spPr>
          <a:xfrm>
            <a:off x="5592146" y="3375022"/>
            <a:ext cx="899456" cy="253637"/>
          </a:xfrm>
          <a:prstGeom prst="rect">
            <a:avLst/>
          </a:prstGeom>
        </p:spPr>
      </p:pic>
      <p:pic>
        <p:nvPicPr>
          <p:cNvPr id="13" name="Picture 12"/>
          <p:cNvPicPr>
            <a:picLocks noChangeAspect="1"/>
          </p:cNvPicPr>
          <p:nvPr/>
        </p:nvPicPr>
        <p:blipFill>
          <a:blip r:embed="rId6"/>
          <a:srcRect/>
          <a:stretch/>
        </p:blipFill>
        <p:spPr>
          <a:xfrm>
            <a:off x="8034222" y="3438480"/>
            <a:ext cx="915461" cy="244123"/>
          </a:xfrm>
          <a:prstGeom prst="rect">
            <a:avLst/>
          </a:prstGeom>
        </p:spPr>
      </p:pic>
      <p:pic>
        <p:nvPicPr>
          <p:cNvPr id="14" name="Picture 6" descr="https://www.verndariinc.com/assets/img/logo.png">
            <a:hlinkClick r:id="rId7" tooltip="Verndari - transforming vaccines"/>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4124" y="1051673"/>
            <a:ext cx="860319" cy="2684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p:cNvPicPr>
            <a:picLocks noChangeAspect="1" noChangeArrowheads="1"/>
          </p:cNvPicPr>
          <p:nvPr/>
        </p:nvPicPr>
        <p:blipFill>
          <a:blip r:embed="rId9"/>
          <a:srcRect/>
          <a:stretch/>
        </p:blipFill>
        <p:spPr bwMode="auto">
          <a:xfrm>
            <a:off x="8024381" y="1559650"/>
            <a:ext cx="874889" cy="2067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5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21552" y="1970727"/>
            <a:ext cx="513354" cy="3451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1">
            <a:clrChange>
              <a:clrFrom>
                <a:srgbClr val="FFFFFF"/>
              </a:clrFrom>
              <a:clrTo>
                <a:srgbClr val="FFFFFF">
                  <a:alpha val="0"/>
                </a:srgbClr>
              </a:clrTo>
            </a:clrChange>
          </a:blip>
          <a:stretch>
            <a:fillRect/>
          </a:stretch>
        </p:blipFill>
        <p:spPr>
          <a:xfrm>
            <a:off x="3173615" y="1053425"/>
            <a:ext cx="899712" cy="279068"/>
          </a:xfrm>
          <a:prstGeom prst="rect">
            <a:avLst/>
          </a:prstGeom>
        </p:spPr>
      </p:pic>
      <p:pic>
        <p:nvPicPr>
          <p:cNvPr id="19" name="Picture 18"/>
          <p:cNvPicPr>
            <a:picLocks noChangeAspect="1"/>
          </p:cNvPicPr>
          <p:nvPr/>
        </p:nvPicPr>
        <p:blipFill>
          <a:blip r:embed="rId12"/>
          <a:stretch>
            <a:fillRect/>
          </a:stretch>
        </p:blipFill>
        <p:spPr>
          <a:xfrm>
            <a:off x="3205111" y="1493974"/>
            <a:ext cx="847333" cy="315448"/>
          </a:xfrm>
          <a:prstGeom prst="rect">
            <a:avLst/>
          </a:prstGeom>
        </p:spPr>
      </p:pic>
      <p:pic>
        <p:nvPicPr>
          <p:cNvPr id="20" name="Picture 19"/>
          <p:cNvPicPr>
            <a:picLocks noChangeAspect="1"/>
          </p:cNvPicPr>
          <p:nvPr/>
        </p:nvPicPr>
        <p:blipFill>
          <a:blip r:embed="rId13"/>
          <a:srcRect/>
          <a:stretch/>
        </p:blipFill>
        <p:spPr>
          <a:xfrm>
            <a:off x="4641157" y="2415132"/>
            <a:ext cx="392811" cy="332252"/>
          </a:xfrm>
          <a:prstGeom prst="rect">
            <a:avLst/>
          </a:prstGeom>
        </p:spPr>
      </p:pic>
      <p:pic>
        <p:nvPicPr>
          <p:cNvPr id="21" name="Picture 20"/>
          <p:cNvPicPr>
            <a:picLocks noChangeAspect="1"/>
          </p:cNvPicPr>
          <p:nvPr/>
        </p:nvPicPr>
        <p:blipFill>
          <a:blip r:embed="rId14"/>
          <a:stretch>
            <a:fillRect/>
          </a:stretch>
        </p:blipFill>
        <p:spPr>
          <a:xfrm>
            <a:off x="3214904" y="3832456"/>
            <a:ext cx="766545" cy="289817"/>
          </a:xfrm>
          <a:prstGeom prst="rect">
            <a:avLst/>
          </a:prstGeom>
        </p:spPr>
      </p:pic>
      <p:pic>
        <p:nvPicPr>
          <p:cNvPr id="22" name="Picture 10"/>
          <p:cNvPicPr>
            <a:picLocks noChangeAspect="1" noChangeArrowheads="1"/>
          </p:cNvPicPr>
          <p:nvPr/>
        </p:nvPicPr>
        <p:blipFill>
          <a:blip r:embed="rId15"/>
          <a:srcRect/>
          <a:stretch/>
        </p:blipFill>
        <p:spPr bwMode="auto">
          <a:xfrm>
            <a:off x="3238694" y="2039558"/>
            <a:ext cx="814439" cy="1541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6"/>
          <a:srcRect/>
          <a:stretch/>
        </p:blipFill>
        <p:spPr>
          <a:xfrm>
            <a:off x="3199527" y="2928266"/>
            <a:ext cx="851497" cy="265383"/>
          </a:xfrm>
          <a:prstGeom prst="rect">
            <a:avLst/>
          </a:prstGeom>
        </p:spPr>
      </p:pic>
      <p:pic>
        <p:nvPicPr>
          <p:cNvPr id="24" name="Picture 18"/>
          <p:cNvPicPr>
            <a:picLocks noChangeAspect="1" noChangeArrowheads="1"/>
          </p:cNvPicPr>
          <p:nvPr/>
        </p:nvPicPr>
        <p:blipFill rotWithShape="1">
          <a:blip r:embed="rId17"/>
          <a:srcRect l="-2358" r="-3534"/>
          <a:stretch/>
        </p:blipFill>
        <p:spPr bwMode="auto">
          <a:xfrm>
            <a:off x="3247420" y="3358562"/>
            <a:ext cx="759873" cy="27453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18"/>
          <a:srcRect/>
          <a:stretch/>
        </p:blipFill>
        <p:spPr>
          <a:xfrm>
            <a:off x="5566132" y="2474991"/>
            <a:ext cx="944301" cy="212165"/>
          </a:xfrm>
          <a:prstGeom prst="rect">
            <a:avLst/>
          </a:prstGeom>
        </p:spPr>
      </p:pic>
      <p:pic>
        <p:nvPicPr>
          <p:cNvPr id="27" name="Picture 26"/>
          <p:cNvPicPr>
            <a:picLocks noChangeAspect="1"/>
          </p:cNvPicPr>
          <p:nvPr/>
        </p:nvPicPr>
        <p:blipFill>
          <a:blip r:embed="rId19"/>
          <a:stretch>
            <a:fillRect/>
          </a:stretch>
        </p:blipFill>
        <p:spPr>
          <a:xfrm>
            <a:off x="5553349" y="2914591"/>
            <a:ext cx="981464" cy="253138"/>
          </a:xfrm>
          <a:prstGeom prst="rect">
            <a:avLst/>
          </a:prstGeom>
        </p:spPr>
      </p:pic>
      <p:pic>
        <p:nvPicPr>
          <p:cNvPr id="28" name="Picture 27"/>
          <p:cNvPicPr>
            <a:picLocks noChangeAspect="1"/>
          </p:cNvPicPr>
          <p:nvPr/>
        </p:nvPicPr>
        <p:blipFill rotWithShape="1">
          <a:blip r:embed="rId20"/>
          <a:srcRect t="18103" b="14273"/>
          <a:stretch/>
        </p:blipFill>
        <p:spPr>
          <a:xfrm>
            <a:off x="4378323" y="3821959"/>
            <a:ext cx="916386" cy="323789"/>
          </a:xfrm>
          <a:prstGeom prst="rect">
            <a:avLst/>
          </a:prstGeom>
        </p:spPr>
      </p:pic>
      <p:pic>
        <p:nvPicPr>
          <p:cNvPr id="29" name="Picture 14"/>
          <p:cNvPicPr>
            <a:picLocks noChangeAspect="1" noChangeArrowheads="1"/>
          </p:cNvPicPr>
          <p:nvPr/>
        </p:nvPicPr>
        <p:blipFill>
          <a:blip r:embed="rId21"/>
          <a:srcRect/>
          <a:stretch/>
        </p:blipFill>
        <p:spPr bwMode="auto">
          <a:xfrm>
            <a:off x="4619937" y="1954305"/>
            <a:ext cx="423520" cy="3135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rotWithShape="1">
          <a:blip r:embed="rId22"/>
          <a:srcRect t="20534" b="19926"/>
          <a:stretch/>
        </p:blipFill>
        <p:spPr>
          <a:xfrm>
            <a:off x="4402269" y="2905313"/>
            <a:ext cx="846259" cy="271693"/>
          </a:xfrm>
          <a:prstGeom prst="rect">
            <a:avLst/>
          </a:prstGeom>
        </p:spPr>
      </p:pic>
      <p:pic>
        <p:nvPicPr>
          <p:cNvPr id="32" name="Picture 31"/>
          <p:cNvPicPr>
            <a:picLocks noChangeAspect="1"/>
          </p:cNvPicPr>
          <p:nvPr/>
        </p:nvPicPr>
        <p:blipFill>
          <a:blip r:embed="rId23"/>
          <a:stretch>
            <a:fillRect/>
          </a:stretch>
        </p:blipFill>
        <p:spPr>
          <a:xfrm>
            <a:off x="4439222" y="1053425"/>
            <a:ext cx="789934" cy="285901"/>
          </a:xfrm>
          <a:prstGeom prst="rect">
            <a:avLst/>
          </a:prstGeom>
        </p:spPr>
      </p:pic>
      <p:pic>
        <p:nvPicPr>
          <p:cNvPr id="33" name="Picture 26"/>
          <p:cNvPicPr>
            <a:picLocks noChangeAspect="1" noChangeArrowheads="1"/>
          </p:cNvPicPr>
          <p:nvPr/>
        </p:nvPicPr>
        <p:blipFill>
          <a:blip r:embed="rId24"/>
          <a:srcRect/>
          <a:stretch/>
        </p:blipFill>
        <p:spPr bwMode="auto">
          <a:xfrm>
            <a:off x="3199528" y="2463343"/>
            <a:ext cx="903895" cy="24433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DAAD7041-38E9-41B1-BEFC-63E98297A266}"/>
              </a:ext>
            </a:extLst>
          </p:cNvPr>
          <p:cNvGrpSpPr/>
          <p:nvPr/>
        </p:nvGrpSpPr>
        <p:grpSpPr>
          <a:xfrm>
            <a:off x="5553349" y="3815891"/>
            <a:ext cx="938253" cy="315937"/>
            <a:chOff x="5643499" y="3848099"/>
            <a:chExt cx="750863" cy="252837"/>
          </a:xfrm>
        </p:grpSpPr>
        <p:pic>
          <p:nvPicPr>
            <p:cNvPr id="1026" name="Picture 2"/>
            <p:cNvPicPr>
              <a:picLocks noChangeAspect="1" noChangeArrowheads="1"/>
            </p:cNvPicPr>
            <p:nvPr/>
          </p:nvPicPr>
          <p:blipFill>
            <a:blip r:embed="rId25"/>
            <a:srcRect/>
            <a:stretch/>
          </p:blipFill>
          <p:spPr bwMode="auto">
            <a:xfrm>
              <a:off x="5643499" y="3848099"/>
              <a:ext cx="252837" cy="252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6"/>
            <a:srcRect/>
            <a:stretch/>
          </p:blipFill>
          <p:spPr bwMode="auto">
            <a:xfrm>
              <a:off x="5932697" y="3912656"/>
              <a:ext cx="461665" cy="1403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p:cNvPicPr>
            <a:picLocks noChangeAspect="1" noChangeArrowheads="1"/>
          </p:cNvPicPr>
          <p:nvPr/>
        </p:nvPicPr>
        <p:blipFill>
          <a:blip r:embed="rId27"/>
          <a:srcRect/>
          <a:stretch/>
        </p:blipFill>
        <p:spPr bwMode="auto">
          <a:xfrm>
            <a:off x="4393801" y="3361583"/>
            <a:ext cx="887094" cy="2960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28"/>
          <a:srcRect t="9122" b="9122"/>
          <a:stretch/>
        </p:blipFill>
        <p:spPr bwMode="auto">
          <a:xfrm>
            <a:off x="6815610" y="2938915"/>
            <a:ext cx="853504" cy="293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2051"/>
          <p:cNvPicPr>
            <a:picLocks noChangeAspect="1"/>
          </p:cNvPicPr>
          <p:nvPr/>
        </p:nvPicPr>
        <p:blipFill rotWithShape="1">
          <a:blip r:embed="rId29"/>
          <a:srcRect t="29676" b="29419"/>
          <a:stretch/>
        </p:blipFill>
        <p:spPr>
          <a:xfrm>
            <a:off x="6840316" y="3404779"/>
            <a:ext cx="786482" cy="321706"/>
          </a:xfrm>
          <a:prstGeom prst="rect">
            <a:avLst/>
          </a:prstGeom>
        </p:spPr>
      </p:pic>
      <p:pic>
        <p:nvPicPr>
          <p:cNvPr id="2053" name="Picture 2052"/>
          <p:cNvPicPr>
            <a:picLocks noChangeAspect="1"/>
          </p:cNvPicPr>
          <p:nvPr/>
        </p:nvPicPr>
        <p:blipFill rotWithShape="1">
          <a:blip r:embed="rId30"/>
          <a:srcRect t="19756" b="23737"/>
          <a:stretch/>
        </p:blipFill>
        <p:spPr>
          <a:xfrm>
            <a:off x="4361331" y="1530041"/>
            <a:ext cx="943044" cy="266443"/>
          </a:xfrm>
          <a:prstGeom prst="rect">
            <a:avLst/>
          </a:prstGeom>
        </p:spPr>
      </p:pic>
      <p:pic>
        <p:nvPicPr>
          <p:cNvPr id="2054" name="Picture 2053"/>
          <p:cNvPicPr>
            <a:picLocks noChangeAspect="1"/>
          </p:cNvPicPr>
          <p:nvPr/>
        </p:nvPicPr>
        <p:blipFill>
          <a:blip r:embed="rId31"/>
          <a:stretch>
            <a:fillRect/>
          </a:stretch>
        </p:blipFill>
        <p:spPr>
          <a:xfrm>
            <a:off x="5604428" y="976132"/>
            <a:ext cx="832655" cy="380245"/>
          </a:xfrm>
          <a:prstGeom prst="rect">
            <a:avLst/>
          </a:prstGeom>
        </p:spPr>
      </p:pic>
      <p:pic>
        <p:nvPicPr>
          <p:cNvPr id="4" name="Picture 2"/>
          <p:cNvPicPr>
            <a:picLocks noChangeAspect="1" noChangeArrowheads="1"/>
          </p:cNvPicPr>
          <p:nvPr/>
        </p:nvPicPr>
        <p:blipFill>
          <a:blip r:embed="rId32"/>
          <a:srcRect/>
          <a:stretch/>
        </p:blipFill>
        <p:spPr bwMode="auto">
          <a:xfrm>
            <a:off x="5653620" y="1519283"/>
            <a:ext cx="785090" cy="2634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Quidel-Logo-Horizontal-Transparent - BioPacific Diagnostic Inc."/>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566109" y="1993760"/>
            <a:ext cx="944324" cy="24670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5">
            <a:extLst>
              <a:ext uri="{FF2B5EF4-FFF2-40B4-BE49-F238E27FC236}">
                <a16:creationId xmlns:a16="http://schemas.microsoft.com/office/drawing/2014/main" id="{C7023E27-8E24-4115-B2D5-91D6C42E2D00}"/>
              </a:ext>
            </a:extLst>
          </p:cNvPr>
          <p:cNvSpPr>
            <a:spLocks noGrp="1"/>
          </p:cNvSpPr>
          <p:nvPr>
            <p:ph type="title"/>
          </p:nvPr>
        </p:nvSpPr>
        <p:spPr/>
        <p:txBody>
          <a:bodyPr/>
          <a:lstStyle/>
          <a:p>
            <a:r>
              <a:rPr lang="en-US" dirty="0"/>
              <a:t>DRIVe COVID-19 Portfolio</a:t>
            </a:r>
          </a:p>
        </p:txBody>
      </p:sp>
      <p:pic>
        <p:nvPicPr>
          <p:cNvPr id="67" name="Picture 2">
            <a:extLst>
              <a:ext uri="{FF2B5EF4-FFF2-40B4-BE49-F238E27FC236}">
                <a16:creationId xmlns:a16="http://schemas.microsoft.com/office/drawing/2014/main" id="{73F7041C-05BB-4D37-B4C3-A89D26F3D381}"/>
              </a:ext>
            </a:extLst>
          </p:cNvPr>
          <p:cNvPicPr preferRelativeResize="0">
            <a:picLocks noChangeAspect="1" noChangeArrowheads="1"/>
          </p:cNvPicPr>
          <p:nvPr/>
        </p:nvPicPr>
        <p:blipFill>
          <a:blip r:embed="rId34"/>
          <a:srcRect t="2313" b="2313"/>
          <a:stretch/>
        </p:blipFill>
        <p:spPr bwMode="auto">
          <a:xfrm>
            <a:off x="6840316" y="958063"/>
            <a:ext cx="832655" cy="39707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135398B5-E787-4D1B-ABB7-B46A7CFEB5BE}"/>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7040582" y="2446356"/>
            <a:ext cx="421958" cy="335593"/>
          </a:xfrm>
          <a:prstGeom prst="rect">
            <a:avLst/>
          </a:prstGeom>
        </p:spPr>
      </p:pic>
      <p:pic>
        <p:nvPicPr>
          <p:cNvPr id="89" name="Picture 88">
            <a:extLst>
              <a:ext uri="{FF2B5EF4-FFF2-40B4-BE49-F238E27FC236}">
                <a16:creationId xmlns:a16="http://schemas.microsoft.com/office/drawing/2014/main" id="{2E20606B-6066-415F-ACBB-753C376E690F}"/>
              </a:ext>
            </a:extLst>
          </p:cNvPr>
          <p:cNvPicPr>
            <a:picLocks noChangeAspect="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71015" y="2044536"/>
            <a:ext cx="961092" cy="182562"/>
          </a:xfrm>
          <a:prstGeom prst="rect">
            <a:avLst/>
          </a:prstGeom>
        </p:spPr>
      </p:pic>
      <p:grpSp>
        <p:nvGrpSpPr>
          <p:cNvPr id="92" name="Group 91">
            <a:extLst>
              <a:ext uri="{FF2B5EF4-FFF2-40B4-BE49-F238E27FC236}">
                <a16:creationId xmlns:a16="http://schemas.microsoft.com/office/drawing/2014/main" id="{EF6E5230-EDC3-4EAC-B632-4B3061523553}"/>
              </a:ext>
            </a:extLst>
          </p:cNvPr>
          <p:cNvGrpSpPr/>
          <p:nvPr/>
        </p:nvGrpSpPr>
        <p:grpSpPr>
          <a:xfrm>
            <a:off x="180030" y="902938"/>
            <a:ext cx="2747320" cy="3409950"/>
            <a:chOff x="404510" y="1141899"/>
            <a:chExt cx="2688530" cy="3114088"/>
          </a:xfrm>
        </p:grpSpPr>
        <p:sp>
          <p:nvSpPr>
            <p:cNvPr id="93" name="Rectangle 92">
              <a:extLst>
                <a:ext uri="{FF2B5EF4-FFF2-40B4-BE49-F238E27FC236}">
                  <a16:creationId xmlns:a16="http://schemas.microsoft.com/office/drawing/2014/main" id="{6FC50BAF-0C22-4716-BAA7-91B16C955A7C}"/>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0" rIns="121920" bIns="60960" numCol="1" spcCol="0" rtlCol="0" fromWordArt="0" anchor="ctr" anchorCtr="0" forceAA="0" compatLnSpc="1">
              <a:prstTxWarp prst="textNoShape">
                <a:avLst/>
              </a:prstTxWarp>
              <a:noAutofit/>
            </a:bodyPr>
            <a:lstStyle/>
            <a:p>
              <a:pPr algn="ctr">
                <a:spcBef>
                  <a:spcPts val="1200"/>
                </a:spcBef>
                <a:spcAft>
                  <a:spcPts val="1200"/>
                </a:spcAft>
              </a:pPr>
              <a:endParaRPr lang="en-US" sz="1700" b="1" kern="0" dirty="0">
                <a:solidFill>
                  <a:srgbClr val="000000"/>
                </a:solidFill>
              </a:endParaRPr>
            </a:p>
          </p:txBody>
        </p:sp>
        <p:pic>
          <p:nvPicPr>
            <p:cNvPr id="94" name="Picture 93" descr="A picture containing bird&#10;&#10;Description automatically generated">
              <a:extLst>
                <a:ext uri="{FF2B5EF4-FFF2-40B4-BE49-F238E27FC236}">
                  <a16:creationId xmlns:a16="http://schemas.microsoft.com/office/drawing/2014/main" id="{34A458C1-908F-4C7C-951D-D0EC65482D70}"/>
                </a:ext>
              </a:extLst>
            </p:cNvPr>
            <p:cNvPicPr>
              <a:picLocks noChangeAspect="1"/>
            </p:cNvPicPr>
            <p:nvPr/>
          </p:nvPicPr>
          <p:blipFill>
            <a:blip r:embed="rId3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95" name="Group 94">
            <a:extLst>
              <a:ext uri="{FF2B5EF4-FFF2-40B4-BE49-F238E27FC236}">
                <a16:creationId xmlns:a16="http://schemas.microsoft.com/office/drawing/2014/main" id="{C085B800-11DA-49B6-9CA8-846C303FF6FB}"/>
              </a:ext>
            </a:extLst>
          </p:cNvPr>
          <p:cNvGrpSpPr/>
          <p:nvPr/>
        </p:nvGrpSpPr>
        <p:grpSpPr>
          <a:xfrm>
            <a:off x="3009900" y="927141"/>
            <a:ext cx="6045816" cy="3359946"/>
            <a:chOff x="3879056" y="1012029"/>
            <a:chExt cx="5071836" cy="3359946"/>
          </a:xfrm>
        </p:grpSpPr>
        <p:cxnSp>
          <p:nvCxnSpPr>
            <p:cNvPr id="96" name="Straight Connector 95">
              <a:extLst>
                <a:ext uri="{FF2B5EF4-FFF2-40B4-BE49-F238E27FC236}">
                  <a16:creationId xmlns:a16="http://schemas.microsoft.com/office/drawing/2014/main" id="{DF05E0BE-8348-447D-B44C-7D0C2EB8A9D3}"/>
                </a:ext>
              </a:extLst>
            </p:cNvPr>
            <p:cNvCxnSpPr>
              <a:cxnSpLocks/>
            </p:cNvCxnSpPr>
            <p:nvPr/>
          </p:nvCxnSpPr>
          <p:spPr>
            <a:xfrm>
              <a:off x="3879056" y="1012029"/>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A0C8AAA4-902C-4BC3-8EDE-B0B58BAAAD88}"/>
                </a:ext>
              </a:extLst>
            </p:cNvPr>
            <p:cNvCxnSpPr>
              <a:cxnSpLocks/>
            </p:cNvCxnSpPr>
            <p:nvPr/>
          </p:nvCxnSpPr>
          <p:spPr>
            <a:xfrm>
              <a:off x="3879056" y="4371975"/>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grpSp>
      <p:grpSp>
        <p:nvGrpSpPr>
          <p:cNvPr id="98" name="Group 97">
            <a:extLst>
              <a:ext uri="{FF2B5EF4-FFF2-40B4-BE49-F238E27FC236}">
                <a16:creationId xmlns:a16="http://schemas.microsoft.com/office/drawing/2014/main" id="{4ADE3566-9F64-4618-90D1-98235D850C9E}"/>
              </a:ext>
            </a:extLst>
          </p:cNvPr>
          <p:cNvGrpSpPr/>
          <p:nvPr/>
        </p:nvGrpSpPr>
        <p:grpSpPr>
          <a:xfrm>
            <a:off x="180030" y="1437022"/>
            <a:ext cx="2747320" cy="848599"/>
            <a:chOff x="180030" y="1437022"/>
            <a:chExt cx="2747320" cy="848599"/>
          </a:xfrm>
        </p:grpSpPr>
        <p:sp>
          <p:nvSpPr>
            <p:cNvPr id="99" name="TextBox 98">
              <a:extLst>
                <a:ext uri="{FF2B5EF4-FFF2-40B4-BE49-F238E27FC236}">
                  <a16:creationId xmlns:a16="http://schemas.microsoft.com/office/drawing/2014/main" id="{6D8B3025-55B2-43FB-AB2C-232601633C90}"/>
                </a:ext>
              </a:extLst>
            </p:cNvPr>
            <p:cNvSpPr txBox="1"/>
            <p:nvPr/>
          </p:nvSpPr>
          <p:spPr>
            <a:xfrm>
              <a:off x="1124063" y="1437022"/>
              <a:ext cx="859255" cy="646331"/>
            </a:xfrm>
            <a:prstGeom prst="rect">
              <a:avLst/>
            </a:prstGeom>
            <a:noFill/>
          </p:spPr>
          <p:txBody>
            <a:bodyPr wrap="square">
              <a:spAutoFit/>
            </a:bodyPr>
            <a:lstStyle/>
            <a:p>
              <a:pPr algn="ctr"/>
              <a:r>
                <a:rPr lang="en-US" sz="3600" b="1" dirty="0">
                  <a:solidFill>
                    <a:srgbClr val="C00000"/>
                  </a:solidFill>
                  <a:latin typeface="Arial"/>
                </a:rPr>
                <a:t>33</a:t>
              </a:r>
              <a:endParaRPr lang="en-US" sz="3600" b="1" dirty="0">
                <a:solidFill>
                  <a:srgbClr val="C00000"/>
                </a:solidFill>
              </a:endParaRPr>
            </a:p>
          </p:txBody>
        </p:sp>
        <p:sp>
          <p:nvSpPr>
            <p:cNvPr id="100" name="TextBox 99">
              <a:extLst>
                <a:ext uri="{FF2B5EF4-FFF2-40B4-BE49-F238E27FC236}">
                  <a16:creationId xmlns:a16="http://schemas.microsoft.com/office/drawing/2014/main" id="{8625561A-5BAA-4AAA-AD1E-CCF8F7ABD566}"/>
                </a:ext>
              </a:extLst>
            </p:cNvPr>
            <p:cNvSpPr txBox="1"/>
            <p:nvPr/>
          </p:nvSpPr>
          <p:spPr>
            <a:xfrm>
              <a:off x="180030" y="1947067"/>
              <a:ext cx="2747320" cy="338554"/>
            </a:xfrm>
            <a:prstGeom prst="rect">
              <a:avLst/>
            </a:prstGeom>
            <a:noFill/>
          </p:spPr>
          <p:txBody>
            <a:bodyPr wrap="square">
              <a:spAutoFit/>
            </a:bodyPr>
            <a:lstStyle/>
            <a:p>
              <a:pPr algn="ctr"/>
              <a:r>
                <a:rPr lang="en-US" sz="1600" i="1" dirty="0">
                  <a:solidFill>
                    <a:srgbClr val="000000"/>
                  </a:solidFill>
                  <a:latin typeface="Arial"/>
                </a:rPr>
                <a:t>Funded companies</a:t>
              </a:r>
              <a:endParaRPr lang="en-US" sz="1600" i="1" dirty="0">
                <a:solidFill>
                  <a:srgbClr val="000000"/>
                </a:solidFill>
              </a:endParaRPr>
            </a:p>
          </p:txBody>
        </p:sp>
      </p:grpSp>
      <p:grpSp>
        <p:nvGrpSpPr>
          <p:cNvPr id="101" name="Group 100">
            <a:extLst>
              <a:ext uri="{FF2B5EF4-FFF2-40B4-BE49-F238E27FC236}">
                <a16:creationId xmlns:a16="http://schemas.microsoft.com/office/drawing/2014/main" id="{D34E9F3D-6BA6-473A-9BC9-6040F1FBC1DD}"/>
              </a:ext>
            </a:extLst>
          </p:cNvPr>
          <p:cNvGrpSpPr/>
          <p:nvPr/>
        </p:nvGrpSpPr>
        <p:grpSpPr>
          <a:xfrm>
            <a:off x="180030" y="2374468"/>
            <a:ext cx="2747320" cy="848599"/>
            <a:chOff x="180030" y="2403106"/>
            <a:chExt cx="2747320" cy="848599"/>
          </a:xfrm>
        </p:grpSpPr>
        <p:sp>
          <p:nvSpPr>
            <p:cNvPr id="102" name="TextBox 101">
              <a:extLst>
                <a:ext uri="{FF2B5EF4-FFF2-40B4-BE49-F238E27FC236}">
                  <a16:creationId xmlns:a16="http://schemas.microsoft.com/office/drawing/2014/main" id="{428AECDF-D6EE-445B-95CC-0306C5E8417B}"/>
                </a:ext>
              </a:extLst>
            </p:cNvPr>
            <p:cNvSpPr txBox="1"/>
            <p:nvPr/>
          </p:nvSpPr>
          <p:spPr>
            <a:xfrm>
              <a:off x="652047" y="2403106"/>
              <a:ext cx="1803286" cy="646331"/>
            </a:xfrm>
            <a:prstGeom prst="rect">
              <a:avLst/>
            </a:prstGeom>
            <a:noFill/>
          </p:spPr>
          <p:txBody>
            <a:bodyPr wrap="square">
              <a:spAutoFit/>
            </a:bodyPr>
            <a:lstStyle/>
            <a:p>
              <a:pPr algn="ctr"/>
              <a:r>
                <a:rPr lang="en-US" sz="3600" b="1" dirty="0">
                  <a:solidFill>
                    <a:srgbClr val="C00000"/>
                  </a:solidFill>
                  <a:latin typeface="Arial"/>
                </a:rPr>
                <a:t>$19.5</a:t>
              </a:r>
              <a:endParaRPr lang="en-US" sz="3600" b="1" dirty="0">
                <a:solidFill>
                  <a:srgbClr val="C00000"/>
                </a:solidFill>
              </a:endParaRPr>
            </a:p>
          </p:txBody>
        </p:sp>
        <p:sp>
          <p:nvSpPr>
            <p:cNvPr id="103" name="TextBox 102">
              <a:extLst>
                <a:ext uri="{FF2B5EF4-FFF2-40B4-BE49-F238E27FC236}">
                  <a16:creationId xmlns:a16="http://schemas.microsoft.com/office/drawing/2014/main" id="{B4CBE7E0-AE72-4408-AD56-09BB39DB4261}"/>
                </a:ext>
              </a:extLst>
            </p:cNvPr>
            <p:cNvSpPr txBox="1"/>
            <p:nvPr/>
          </p:nvSpPr>
          <p:spPr>
            <a:xfrm>
              <a:off x="180030" y="2913151"/>
              <a:ext cx="2747320" cy="338554"/>
            </a:xfrm>
            <a:prstGeom prst="rect">
              <a:avLst/>
            </a:prstGeom>
            <a:noFill/>
          </p:spPr>
          <p:txBody>
            <a:bodyPr wrap="square">
              <a:spAutoFit/>
            </a:bodyPr>
            <a:lstStyle/>
            <a:p>
              <a:pPr algn="ctr"/>
              <a:r>
                <a:rPr lang="en-US" sz="1600" i="1" dirty="0">
                  <a:solidFill>
                    <a:srgbClr val="000000"/>
                  </a:solidFill>
                  <a:latin typeface="Arial"/>
                </a:rPr>
                <a:t>Million funded</a:t>
              </a:r>
              <a:endParaRPr lang="en-US" sz="1600" i="1" dirty="0">
                <a:solidFill>
                  <a:srgbClr val="000000"/>
                </a:solidFill>
              </a:endParaRPr>
            </a:p>
          </p:txBody>
        </p:sp>
      </p:grpSp>
      <p:grpSp>
        <p:nvGrpSpPr>
          <p:cNvPr id="104" name="Group 103">
            <a:extLst>
              <a:ext uri="{FF2B5EF4-FFF2-40B4-BE49-F238E27FC236}">
                <a16:creationId xmlns:a16="http://schemas.microsoft.com/office/drawing/2014/main" id="{75B71668-1C8F-4D2F-89B9-4EBFECC3CE40}"/>
              </a:ext>
            </a:extLst>
          </p:cNvPr>
          <p:cNvGrpSpPr/>
          <p:nvPr/>
        </p:nvGrpSpPr>
        <p:grpSpPr>
          <a:xfrm>
            <a:off x="180030" y="3311915"/>
            <a:ext cx="2747320" cy="848599"/>
            <a:chOff x="180030" y="3311915"/>
            <a:chExt cx="2747320" cy="848599"/>
          </a:xfrm>
        </p:grpSpPr>
        <p:sp>
          <p:nvSpPr>
            <p:cNvPr id="105" name="TextBox 104">
              <a:extLst>
                <a:ext uri="{FF2B5EF4-FFF2-40B4-BE49-F238E27FC236}">
                  <a16:creationId xmlns:a16="http://schemas.microsoft.com/office/drawing/2014/main" id="{96DC487E-D0BB-49C9-8248-8219F1A10CA4}"/>
                </a:ext>
              </a:extLst>
            </p:cNvPr>
            <p:cNvSpPr txBox="1"/>
            <p:nvPr/>
          </p:nvSpPr>
          <p:spPr>
            <a:xfrm>
              <a:off x="652047" y="3311915"/>
              <a:ext cx="1803286" cy="646331"/>
            </a:xfrm>
            <a:prstGeom prst="rect">
              <a:avLst/>
            </a:prstGeom>
            <a:noFill/>
          </p:spPr>
          <p:txBody>
            <a:bodyPr wrap="square">
              <a:spAutoFit/>
            </a:bodyPr>
            <a:lstStyle/>
            <a:p>
              <a:pPr algn="ctr"/>
              <a:r>
                <a:rPr lang="en-US" sz="3600" b="1" dirty="0">
                  <a:solidFill>
                    <a:srgbClr val="C00000"/>
                  </a:solidFill>
                  <a:latin typeface="Arial"/>
                </a:rPr>
                <a:t>$15.3</a:t>
              </a:r>
              <a:endParaRPr lang="en-US" sz="3600" b="1" dirty="0">
                <a:solidFill>
                  <a:srgbClr val="C00000"/>
                </a:solidFill>
              </a:endParaRPr>
            </a:p>
          </p:txBody>
        </p:sp>
        <p:sp>
          <p:nvSpPr>
            <p:cNvPr id="106" name="TextBox 105">
              <a:extLst>
                <a:ext uri="{FF2B5EF4-FFF2-40B4-BE49-F238E27FC236}">
                  <a16:creationId xmlns:a16="http://schemas.microsoft.com/office/drawing/2014/main" id="{E96EF98C-54B6-439D-A10B-0C13CF6731EA}"/>
                </a:ext>
              </a:extLst>
            </p:cNvPr>
            <p:cNvSpPr txBox="1"/>
            <p:nvPr/>
          </p:nvSpPr>
          <p:spPr>
            <a:xfrm>
              <a:off x="180030" y="3821960"/>
              <a:ext cx="2747320" cy="338554"/>
            </a:xfrm>
            <a:prstGeom prst="rect">
              <a:avLst/>
            </a:prstGeom>
            <a:noFill/>
          </p:spPr>
          <p:txBody>
            <a:bodyPr wrap="square">
              <a:spAutoFit/>
            </a:bodyPr>
            <a:lstStyle/>
            <a:p>
              <a:pPr algn="ctr"/>
              <a:r>
                <a:rPr lang="en-US" sz="1600" i="1" dirty="0">
                  <a:solidFill>
                    <a:srgbClr val="000000"/>
                  </a:solidFill>
                  <a:latin typeface="Arial"/>
                </a:rPr>
                <a:t>Million cost share</a:t>
              </a:r>
              <a:endParaRPr lang="en-US" sz="1600" i="1" dirty="0">
                <a:solidFill>
                  <a:srgbClr val="000000"/>
                </a:solidFill>
              </a:endParaRPr>
            </a:p>
          </p:txBody>
        </p:sp>
      </p:grpSp>
      <p:pic>
        <p:nvPicPr>
          <p:cNvPr id="35" name="Picture 34">
            <a:extLst>
              <a:ext uri="{FF2B5EF4-FFF2-40B4-BE49-F238E27FC236}">
                <a16:creationId xmlns:a16="http://schemas.microsoft.com/office/drawing/2014/main" id="{D05C3E48-09CC-4B45-BF38-B252A4908267}"/>
              </a:ext>
            </a:extLst>
          </p:cNvPr>
          <p:cNvPicPr>
            <a:picLocks noChangeAspect="1"/>
          </p:cNvPicPr>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2149" y="2445527"/>
            <a:ext cx="434651" cy="336422"/>
          </a:xfrm>
          <a:prstGeom prst="rect">
            <a:avLst/>
          </a:prstGeom>
        </p:spPr>
      </p:pic>
    </p:spTree>
    <p:extLst>
      <p:ext uri="{BB962C8B-B14F-4D97-AF65-F5344CB8AC3E}">
        <p14:creationId xmlns:p14="http://schemas.microsoft.com/office/powerpoint/2010/main" val="2818037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1E3AD2-5CB6-4BDC-AF2D-4394262196F0}"/>
              </a:ext>
            </a:extLst>
          </p:cNvPr>
          <p:cNvSpPr>
            <a:spLocks noGrp="1"/>
          </p:cNvSpPr>
          <p:nvPr>
            <p:ph idx="1"/>
          </p:nvPr>
        </p:nvSpPr>
        <p:spPr>
          <a:xfrm>
            <a:off x="1392238" y="854245"/>
            <a:ext cx="6359525" cy="1066800"/>
          </a:xfrm>
        </p:spPr>
        <p:txBody>
          <a:bodyPr>
            <a:normAutofit/>
          </a:bodyPr>
          <a:lstStyle/>
          <a:p>
            <a:pPr marL="0" indent="0" algn="ctr">
              <a:buNone/>
            </a:pPr>
            <a:r>
              <a:rPr lang="en-US" sz="1800" dirty="0"/>
              <a:t>DRIVe has also created a new process called DRIVe Start </a:t>
            </a:r>
            <a:br>
              <a:rPr lang="en-US" sz="1800" dirty="0"/>
            </a:br>
            <a:r>
              <a:rPr lang="en-US" sz="1800" dirty="0"/>
              <a:t>to rapidly seed new program areas</a:t>
            </a:r>
          </a:p>
        </p:txBody>
      </p:sp>
      <p:sp>
        <p:nvSpPr>
          <p:cNvPr id="18" name="Freeform: Shape 17">
            <a:extLst>
              <a:ext uri="{FF2B5EF4-FFF2-40B4-BE49-F238E27FC236}">
                <a16:creationId xmlns:a16="http://schemas.microsoft.com/office/drawing/2014/main" id="{CAA3BD49-F2C4-4210-8253-4CA5249B5B65}"/>
              </a:ext>
            </a:extLst>
          </p:cNvPr>
          <p:cNvSpPr/>
          <p:nvPr/>
        </p:nvSpPr>
        <p:spPr>
          <a:xfrm>
            <a:off x="2490222" y="1680184"/>
            <a:ext cx="1633881" cy="1633881"/>
          </a:xfrm>
          <a:custGeom>
            <a:avLst/>
            <a:gdLst>
              <a:gd name="connsiteX0" fmla="*/ 2217579 w 2215506"/>
              <a:gd name="connsiteY0" fmla="*/ 1110564 h 2215506"/>
              <a:gd name="connsiteX1" fmla="*/ 1110564 w 2215506"/>
              <a:gd name="connsiteY1" fmla="*/ 2217579 h 2215506"/>
              <a:gd name="connsiteX2" fmla="*/ 3549 w 2215506"/>
              <a:gd name="connsiteY2" fmla="*/ 1110564 h 2215506"/>
              <a:gd name="connsiteX3" fmla="*/ 1110564 w 2215506"/>
              <a:gd name="connsiteY3" fmla="*/ 3549 h 2215506"/>
              <a:gd name="connsiteX4" fmla="*/ 2217579 w 2215506"/>
              <a:gd name="connsiteY4" fmla="*/ 1110564 h 221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06" h="2215506">
                <a:moveTo>
                  <a:pt x="2217579" y="1110564"/>
                </a:moveTo>
                <a:cubicBezTo>
                  <a:pt x="2217579" y="1721952"/>
                  <a:pt x="1721951" y="2217579"/>
                  <a:pt x="1110564" y="2217579"/>
                </a:cubicBezTo>
                <a:cubicBezTo>
                  <a:pt x="499176" y="2217579"/>
                  <a:pt x="3549" y="1721952"/>
                  <a:pt x="3549" y="1110564"/>
                </a:cubicBezTo>
                <a:cubicBezTo>
                  <a:pt x="3549" y="499177"/>
                  <a:pt x="499176" y="3549"/>
                  <a:pt x="1110564" y="3549"/>
                </a:cubicBezTo>
                <a:cubicBezTo>
                  <a:pt x="1721951" y="3549"/>
                  <a:pt x="2217579" y="499177"/>
                  <a:pt x="2217579" y="1110564"/>
                </a:cubicBezTo>
                <a:close/>
              </a:path>
            </a:pathLst>
          </a:custGeom>
          <a:solidFill>
            <a:srgbClr val="FFFFFF"/>
          </a:solidFill>
          <a:ln w="6714" cap="flat">
            <a:noFill/>
            <a:prstDash val="solid"/>
            <a:miter/>
          </a:ln>
          <a:effectLst>
            <a:innerShdw blurRad="114300">
              <a:prstClr val="black"/>
            </a:innerShdw>
          </a:effectLst>
        </p:spPr>
        <p:txBody>
          <a:bodyPr lIns="0" tIns="0" rIns="0" bIns="182880" rtlCol="0" anchor="b"/>
          <a:lstStyle/>
          <a:p>
            <a:pPr algn="ctr"/>
            <a:r>
              <a:rPr lang="en-US" sz="1100" b="1" dirty="0">
                <a:solidFill>
                  <a:srgbClr val="000000"/>
                </a:solidFill>
              </a:rPr>
              <a:t>COVID-19 </a:t>
            </a:r>
            <a:br>
              <a:rPr lang="en-US" sz="1100" b="1" dirty="0">
                <a:solidFill>
                  <a:srgbClr val="000000"/>
                </a:solidFill>
              </a:rPr>
            </a:br>
            <a:r>
              <a:rPr lang="en-US" sz="1100" b="1" dirty="0">
                <a:solidFill>
                  <a:srgbClr val="000000"/>
                </a:solidFill>
              </a:rPr>
              <a:t>Rapidly </a:t>
            </a:r>
            <a:br>
              <a:rPr lang="en-US" sz="1100" b="1" dirty="0">
                <a:solidFill>
                  <a:srgbClr val="000000"/>
                </a:solidFill>
              </a:rPr>
            </a:br>
            <a:r>
              <a:rPr lang="en-US" sz="1100" b="1" dirty="0">
                <a:solidFill>
                  <a:srgbClr val="000000"/>
                </a:solidFill>
              </a:rPr>
              <a:t>Deployable </a:t>
            </a:r>
            <a:br>
              <a:rPr lang="en-US" sz="1100" b="1" dirty="0">
                <a:solidFill>
                  <a:srgbClr val="000000"/>
                </a:solidFill>
              </a:rPr>
            </a:br>
            <a:r>
              <a:rPr lang="en-US" sz="1100" b="1" dirty="0">
                <a:solidFill>
                  <a:srgbClr val="000000"/>
                </a:solidFill>
              </a:rPr>
              <a:t>Capabilities</a:t>
            </a:r>
          </a:p>
        </p:txBody>
      </p:sp>
      <p:sp>
        <p:nvSpPr>
          <p:cNvPr id="24" name="Freeform: Shape 23">
            <a:extLst>
              <a:ext uri="{FF2B5EF4-FFF2-40B4-BE49-F238E27FC236}">
                <a16:creationId xmlns:a16="http://schemas.microsoft.com/office/drawing/2014/main" id="{5451AED1-4C35-410C-B4CD-9DB2252644A6}"/>
              </a:ext>
            </a:extLst>
          </p:cNvPr>
          <p:cNvSpPr/>
          <p:nvPr/>
        </p:nvSpPr>
        <p:spPr>
          <a:xfrm>
            <a:off x="4890637" y="1675319"/>
            <a:ext cx="1633881" cy="1633881"/>
          </a:xfrm>
          <a:custGeom>
            <a:avLst/>
            <a:gdLst>
              <a:gd name="connsiteX0" fmla="*/ 2217579 w 2215506"/>
              <a:gd name="connsiteY0" fmla="*/ 1110564 h 2215506"/>
              <a:gd name="connsiteX1" fmla="*/ 1110564 w 2215506"/>
              <a:gd name="connsiteY1" fmla="*/ 2217579 h 2215506"/>
              <a:gd name="connsiteX2" fmla="*/ 3549 w 2215506"/>
              <a:gd name="connsiteY2" fmla="*/ 1110564 h 2215506"/>
              <a:gd name="connsiteX3" fmla="*/ 1110564 w 2215506"/>
              <a:gd name="connsiteY3" fmla="*/ 3549 h 2215506"/>
              <a:gd name="connsiteX4" fmla="*/ 2217579 w 2215506"/>
              <a:gd name="connsiteY4" fmla="*/ 1110564 h 221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06" h="2215506">
                <a:moveTo>
                  <a:pt x="2217579" y="1110564"/>
                </a:moveTo>
                <a:cubicBezTo>
                  <a:pt x="2217579" y="1721952"/>
                  <a:pt x="1721951" y="2217579"/>
                  <a:pt x="1110564" y="2217579"/>
                </a:cubicBezTo>
                <a:cubicBezTo>
                  <a:pt x="499176" y="2217579"/>
                  <a:pt x="3549" y="1721952"/>
                  <a:pt x="3549" y="1110564"/>
                </a:cubicBezTo>
                <a:cubicBezTo>
                  <a:pt x="3549" y="499177"/>
                  <a:pt x="499176" y="3549"/>
                  <a:pt x="1110564" y="3549"/>
                </a:cubicBezTo>
                <a:cubicBezTo>
                  <a:pt x="1721951" y="3549"/>
                  <a:pt x="2217579" y="499177"/>
                  <a:pt x="2217579" y="1110564"/>
                </a:cubicBezTo>
                <a:close/>
              </a:path>
            </a:pathLst>
          </a:custGeom>
          <a:solidFill>
            <a:srgbClr val="FFFFFF"/>
          </a:solidFill>
          <a:ln w="6714" cap="flat">
            <a:noFill/>
            <a:prstDash val="solid"/>
            <a:miter/>
          </a:ln>
          <a:effectLst>
            <a:innerShdw blurRad="114300">
              <a:prstClr val="black"/>
            </a:innerShdw>
          </a:effectLst>
        </p:spPr>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algn="ctr"/>
            <a:r>
              <a:rPr lang="en-US" sz="1100" b="1" dirty="0">
                <a:solidFill>
                  <a:srgbClr val="000000"/>
                </a:solidFill>
              </a:rPr>
              <a:t>Vaccine </a:t>
            </a:r>
            <a:br>
              <a:rPr lang="en-US" sz="1100" b="1" dirty="0">
                <a:solidFill>
                  <a:srgbClr val="000000"/>
                </a:solidFill>
              </a:rPr>
            </a:br>
            <a:r>
              <a:rPr lang="en-US" sz="1100" b="1" dirty="0">
                <a:solidFill>
                  <a:srgbClr val="000000"/>
                </a:solidFill>
              </a:rPr>
              <a:t>Delivery</a:t>
            </a:r>
          </a:p>
        </p:txBody>
      </p:sp>
      <p:grpSp>
        <p:nvGrpSpPr>
          <p:cNvPr id="31" name="Group 30">
            <a:extLst>
              <a:ext uri="{FF2B5EF4-FFF2-40B4-BE49-F238E27FC236}">
                <a16:creationId xmlns:a16="http://schemas.microsoft.com/office/drawing/2014/main" id="{D2973810-92DD-4D15-9B0E-251904FDBF20}"/>
              </a:ext>
            </a:extLst>
          </p:cNvPr>
          <p:cNvGrpSpPr/>
          <p:nvPr/>
        </p:nvGrpSpPr>
        <p:grpSpPr>
          <a:xfrm>
            <a:off x="2347074" y="1535851"/>
            <a:ext cx="2317139" cy="1925999"/>
            <a:chOff x="530882" y="1560004"/>
            <a:chExt cx="2774283" cy="2305976"/>
          </a:xfrm>
          <a:solidFill>
            <a:srgbClr val="056387"/>
          </a:solidFill>
        </p:grpSpPr>
        <p:sp>
          <p:nvSpPr>
            <p:cNvPr id="32" name="Freeform: Shape 31">
              <a:extLst>
                <a:ext uri="{FF2B5EF4-FFF2-40B4-BE49-F238E27FC236}">
                  <a16:creationId xmlns:a16="http://schemas.microsoft.com/office/drawing/2014/main" id="{5155F7AE-06E9-4B80-967A-B407AFAC459C}"/>
                </a:ext>
              </a:extLst>
            </p:cNvPr>
            <p:cNvSpPr/>
            <p:nvPr/>
          </p:nvSpPr>
          <p:spPr>
            <a:xfrm>
              <a:off x="2883903" y="2856547"/>
              <a:ext cx="225262" cy="225262"/>
            </a:xfrm>
            <a:custGeom>
              <a:avLst/>
              <a:gdLst>
                <a:gd name="connsiteX0" fmla="*/ 223497 w 255118"/>
                <a:gd name="connsiteY0" fmla="*/ 100607 h 255118"/>
                <a:gd name="connsiteX1" fmla="*/ 157730 w 255118"/>
                <a:gd name="connsiteY1" fmla="*/ 223497 h 255118"/>
                <a:gd name="connsiteX2" fmla="*/ 34840 w 255118"/>
                <a:gd name="connsiteY2" fmla="*/ 157730 h 255118"/>
                <a:gd name="connsiteX3" fmla="*/ 100607 w 255118"/>
                <a:gd name="connsiteY3" fmla="*/ 34840 h 255118"/>
                <a:gd name="connsiteX4" fmla="*/ 223497 w 255118"/>
                <a:gd name="connsiteY4" fmla="*/ 100607 h 255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18" h="255118">
                  <a:moveTo>
                    <a:pt x="223497" y="100607"/>
                  </a:moveTo>
                  <a:cubicBezTo>
                    <a:pt x="239271" y="152703"/>
                    <a:pt x="209826" y="207723"/>
                    <a:pt x="157730" y="223497"/>
                  </a:cubicBezTo>
                  <a:cubicBezTo>
                    <a:pt x="105634" y="239271"/>
                    <a:pt x="50614" y="209826"/>
                    <a:pt x="34840" y="157730"/>
                  </a:cubicBezTo>
                  <a:cubicBezTo>
                    <a:pt x="19066" y="105634"/>
                    <a:pt x="48511" y="50614"/>
                    <a:pt x="100607" y="34840"/>
                  </a:cubicBezTo>
                  <a:cubicBezTo>
                    <a:pt x="152703" y="19066"/>
                    <a:pt x="207723" y="48511"/>
                    <a:pt x="223497" y="100607"/>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A78B0492-8230-4A19-A4CB-C1E80A85F2B7}"/>
                </a:ext>
              </a:extLst>
            </p:cNvPr>
            <p:cNvSpPr/>
            <p:nvPr/>
          </p:nvSpPr>
          <p:spPr>
            <a:xfrm>
              <a:off x="530882" y="1560004"/>
              <a:ext cx="2774283" cy="2305976"/>
            </a:xfrm>
            <a:custGeom>
              <a:avLst/>
              <a:gdLst>
                <a:gd name="connsiteX0" fmla="*/ 3039138 w 3141991"/>
                <a:gd name="connsiteY0" fmla="*/ 1404833 h 2611612"/>
                <a:gd name="connsiteX1" fmla="*/ 3137694 w 3141991"/>
                <a:gd name="connsiteY1" fmla="*/ 1306276 h 2611612"/>
                <a:gd name="connsiteX2" fmla="*/ 3039138 w 3141991"/>
                <a:gd name="connsiteY2" fmla="*/ 1207720 h 2611612"/>
                <a:gd name="connsiteX3" fmla="*/ 2603825 w 3141991"/>
                <a:gd name="connsiteY3" fmla="*/ 1207720 h 2611612"/>
                <a:gd name="connsiteX4" fmla="*/ 2593284 w 3141991"/>
                <a:gd name="connsiteY4" fmla="*/ 1113460 h 2611612"/>
                <a:gd name="connsiteX5" fmla="*/ 2695466 w 3141991"/>
                <a:gd name="connsiteY5" fmla="*/ 1113460 h 2611612"/>
                <a:gd name="connsiteX6" fmla="*/ 2794023 w 3141991"/>
                <a:gd name="connsiteY6" fmla="*/ 1014904 h 2611612"/>
                <a:gd name="connsiteX7" fmla="*/ 2695466 w 3141991"/>
                <a:gd name="connsiteY7" fmla="*/ 916347 h 2611612"/>
                <a:gd name="connsiteX8" fmla="*/ 2548034 w 3141991"/>
                <a:gd name="connsiteY8" fmla="*/ 916347 h 2611612"/>
                <a:gd name="connsiteX9" fmla="*/ 1306276 w 3141991"/>
                <a:gd name="connsiteY9" fmla="*/ 5035 h 2611612"/>
                <a:gd name="connsiteX10" fmla="*/ 5035 w 3141991"/>
                <a:gd name="connsiteY10" fmla="*/ 1306276 h 2611612"/>
                <a:gd name="connsiteX11" fmla="*/ 1306276 w 3141991"/>
                <a:gd name="connsiteY11" fmla="*/ 2607518 h 2611612"/>
                <a:gd name="connsiteX12" fmla="*/ 2603825 w 3141991"/>
                <a:gd name="connsiteY12" fmla="*/ 1404833 h 2611612"/>
                <a:gd name="connsiteX13" fmla="*/ 3039138 w 3141991"/>
                <a:gd name="connsiteY13" fmla="*/ 1404833 h 2611612"/>
                <a:gd name="connsiteX14" fmla="*/ 2093452 w 3141991"/>
                <a:gd name="connsiteY14" fmla="*/ 2093453 h 2611612"/>
                <a:gd name="connsiteX15" fmla="*/ 1306276 w 3141991"/>
                <a:gd name="connsiteY15" fmla="*/ 2419535 h 2611612"/>
                <a:gd name="connsiteX16" fmla="*/ 519100 w 3141991"/>
                <a:gd name="connsiteY16" fmla="*/ 2093453 h 2611612"/>
                <a:gd name="connsiteX17" fmla="*/ 193018 w 3141991"/>
                <a:gd name="connsiteY17" fmla="*/ 1306276 h 2611612"/>
                <a:gd name="connsiteX18" fmla="*/ 519100 w 3141991"/>
                <a:gd name="connsiteY18" fmla="*/ 519100 h 2611612"/>
                <a:gd name="connsiteX19" fmla="*/ 1306276 w 3141991"/>
                <a:gd name="connsiteY19" fmla="*/ 193018 h 2611612"/>
                <a:gd name="connsiteX20" fmla="*/ 2093452 w 3141991"/>
                <a:gd name="connsiteY20" fmla="*/ 519100 h 2611612"/>
                <a:gd name="connsiteX21" fmla="*/ 2419535 w 3141991"/>
                <a:gd name="connsiteY21" fmla="*/ 1306276 h 2611612"/>
                <a:gd name="connsiteX22" fmla="*/ 2093452 w 3141991"/>
                <a:gd name="connsiteY22" fmla="*/ 2093453 h 26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41991" h="2611612">
                  <a:moveTo>
                    <a:pt x="3039138" y="1404833"/>
                  </a:moveTo>
                  <a:cubicBezTo>
                    <a:pt x="3093586" y="1404833"/>
                    <a:pt x="3137694" y="1360724"/>
                    <a:pt x="3137694" y="1306276"/>
                  </a:cubicBezTo>
                  <a:cubicBezTo>
                    <a:pt x="3137694" y="1251829"/>
                    <a:pt x="3093586" y="1207720"/>
                    <a:pt x="3039138" y="1207720"/>
                  </a:cubicBezTo>
                  <a:lnTo>
                    <a:pt x="2603825" y="1207720"/>
                  </a:lnTo>
                  <a:cubicBezTo>
                    <a:pt x="2601475" y="1175964"/>
                    <a:pt x="2597917" y="1144544"/>
                    <a:pt x="2593284" y="1113460"/>
                  </a:cubicBezTo>
                  <a:lnTo>
                    <a:pt x="2695466" y="1113460"/>
                  </a:lnTo>
                  <a:cubicBezTo>
                    <a:pt x="2749914" y="1113460"/>
                    <a:pt x="2794023" y="1069351"/>
                    <a:pt x="2794023" y="1014904"/>
                  </a:cubicBezTo>
                  <a:cubicBezTo>
                    <a:pt x="2794023" y="960456"/>
                    <a:pt x="2749914" y="916347"/>
                    <a:pt x="2695466" y="916347"/>
                  </a:cubicBezTo>
                  <a:lnTo>
                    <a:pt x="2548034" y="916347"/>
                  </a:lnTo>
                  <a:cubicBezTo>
                    <a:pt x="2382408" y="388251"/>
                    <a:pt x="1889089" y="5035"/>
                    <a:pt x="1306276" y="5035"/>
                  </a:cubicBezTo>
                  <a:cubicBezTo>
                    <a:pt x="587646" y="5035"/>
                    <a:pt x="5035" y="587646"/>
                    <a:pt x="5035" y="1306276"/>
                  </a:cubicBezTo>
                  <a:cubicBezTo>
                    <a:pt x="5035" y="2024906"/>
                    <a:pt x="587646" y="2607518"/>
                    <a:pt x="1306276" y="2607518"/>
                  </a:cubicBezTo>
                  <a:cubicBezTo>
                    <a:pt x="1991808" y="2607518"/>
                    <a:pt x="2553472" y="2077407"/>
                    <a:pt x="2603825" y="1404833"/>
                  </a:cubicBezTo>
                  <a:lnTo>
                    <a:pt x="3039138" y="1404833"/>
                  </a:lnTo>
                  <a:close/>
                  <a:moveTo>
                    <a:pt x="2093452" y="2093453"/>
                  </a:moveTo>
                  <a:cubicBezTo>
                    <a:pt x="1883181" y="2303725"/>
                    <a:pt x="1603624" y="2419535"/>
                    <a:pt x="1306276" y="2419535"/>
                  </a:cubicBezTo>
                  <a:cubicBezTo>
                    <a:pt x="1008928" y="2419535"/>
                    <a:pt x="729372" y="2303725"/>
                    <a:pt x="519100" y="2093453"/>
                  </a:cubicBezTo>
                  <a:cubicBezTo>
                    <a:pt x="308828" y="1883248"/>
                    <a:pt x="193018" y="1603624"/>
                    <a:pt x="193018" y="1306276"/>
                  </a:cubicBezTo>
                  <a:cubicBezTo>
                    <a:pt x="193018" y="1008928"/>
                    <a:pt x="308828" y="729372"/>
                    <a:pt x="519100" y="519100"/>
                  </a:cubicBezTo>
                  <a:cubicBezTo>
                    <a:pt x="729372" y="308828"/>
                    <a:pt x="1008928" y="193018"/>
                    <a:pt x="1306276" y="193018"/>
                  </a:cubicBezTo>
                  <a:cubicBezTo>
                    <a:pt x="1603624" y="193018"/>
                    <a:pt x="1883181" y="308828"/>
                    <a:pt x="2093452" y="519100"/>
                  </a:cubicBezTo>
                  <a:cubicBezTo>
                    <a:pt x="2303724" y="729372"/>
                    <a:pt x="2419535" y="1008928"/>
                    <a:pt x="2419535" y="1306276"/>
                  </a:cubicBezTo>
                  <a:cubicBezTo>
                    <a:pt x="2419535" y="1603624"/>
                    <a:pt x="2303724" y="1883248"/>
                    <a:pt x="2093452" y="2093453"/>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91AB4671-13A8-4732-9198-404CE99F8CBB}"/>
              </a:ext>
            </a:extLst>
          </p:cNvPr>
          <p:cNvSpPr/>
          <p:nvPr/>
        </p:nvSpPr>
        <p:spPr>
          <a:xfrm>
            <a:off x="4467801" y="1535851"/>
            <a:ext cx="2604306" cy="1925999"/>
          </a:xfrm>
          <a:custGeom>
            <a:avLst/>
            <a:gdLst>
              <a:gd name="connsiteX0" fmla="*/ 3058071 w 3531383"/>
              <a:gd name="connsiteY0" fmla="*/ 1499093 h 2611612"/>
              <a:gd name="connsiteX1" fmla="*/ 2966698 w 3531383"/>
              <a:gd name="connsiteY1" fmla="*/ 1499093 h 2611612"/>
              <a:gd name="connsiteX2" fmla="*/ 2977843 w 3531383"/>
              <a:gd name="connsiteY2" fmla="*/ 1395501 h 2611612"/>
              <a:gd name="connsiteX3" fmla="*/ 2977843 w 3531383"/>
              <a:gd name="connsiteY3" fmla="*/ 1404833 h 2611612"/>
              <a:gd name="connsiteX4" fmla="*/ 3433498 w 3531383"/>
              <a:gd name="connsiteY4" fmla="*/ 1404833 h 2611612"/>
              <a:gd name="connsiteX5" fmla="*/ 3532055 w 3531383"/>
              <a:gd name="connsiteY5" fmla="*/ 1306276 h 2611612"/>
              <a:gd name="connsiteX6" fmla="*/ 3433498 w 3531383"/>
              <a:gd name="connsiteY6" fmla="*/ 1207720 h 2611612"/>
              <a:gd name="connsiteX7" fmla="*/ 2977775 w 3531383"/>
              <a:gd name="connsiteY7" fmla="*/ 1207720 h 2611612"/>
              <a:gd name="connsiteX8" fmla="*/ 2977775 w 3531383"/>
              <a:gd name="connsiteY8" fmla="*/ 1217052 h 2611612"/>
              <a:gd name="connsiteX9" fmla="*/ 1679690 w 3531383"/>
              <a:gd name="connsiteY9" fmla="*/ 5035 h 2611612"/>
              <a:gd name="connsiteX10" fmla="*/ 437865 w 3531383"/>
              <a:gd name="connsiteY10" fmla="*/ 916414 h 2611612"/>
              <a:gd name="connsiteX11" fmla="*/ 103592 w 3531383"/>
              <a:gd name="connsiteY11" fmla="*/ 916414 h 2611612"/>
              <a:gd name="connsiteX12" fmla="*/ 5035 w 3531383"/>
              <a:gd name="connsiteY12" fmla="*/ 1014971 h 2611612"/>
              <a:gd name="connsiteX13" fmla="*/ 103592 w 3531383"/>
              <a:gd name="connsiteY13" fmla="*/ 1113527 h 2611612"/>
              <a:gd name="connsiteX14" fmla="*/ 392682 w 3531383"/>
              <a:gd name="connsiteY14" fmla="*/ 1113527 h 2611612"/>
              <a:gd name="connsiteX15" fmla="*/ 381940 w 3531383"/>
              <a:gd name="connsiteY15" fmla="*/ 1211345 h 2611612"/>
              <a:gd name="connsiteX16" fmla="*/ 309500 w 3531383"/>
              <a:gd name="connsiteY16" fmla="*/ 1306276 h 2611612"/>
              <a:gd name="connsiteX17" fmla="*/ 381940 w 3531383"/>
              <a:gd name="connsiteY17" fmla="*/ 1401208 h 2611612"/>
              <a:gd name="connsiteX18" fmla="*/ 392682 w 3531383"/>
              <a:gd name="connsiteY18" fmla="*/ 1499025 h 2611612"/>
              <a:gd name="connsiteX19" fmla="*/ 207586 w 3531383"/>
              <a:gd name="connsiteY19" fmla="*/ 1499025 h 2611612"/>
              <a:gd name="connsiteX20" fmla="*/ 109030 w 3531383"/>
              <a:gd name="connsiteY20" fmla="*/ 1597582 h 2611612"/>
              <a:gd name="connsiteX21" fmla="*/ 207586 w 3531383"/>
              <a:gd name="connsiteY21" fmla="*/ 1696138 h 2611612"/>
              <a:gd name="connsiteX22" fmla="*/ 437932 w 3531383"/>
              <a:gd name="connsiteY22" fmla="*/ 1696138 h 2611612"/>
              <a:gd name="connsiteX23" fmla="*/ 1679757 w 3531383"/>
              <a:gd name="connsiteY23" fmla="*/ 2607518 h 2611612"/>
              <a:gd name="connsiteX24" fmla="*/ 2921582 w 3531383"/>
              <a:gd name="connsiteY24" fmla="*/ 1696138 h 2611612"/>
              <a:gd name="connsiteX25" fmla="*/ 3058138 w 3531383"/>
              <a:gd name="connsiteY25" fmla="*/ 1696138 h 2611612"/>
              <a:gd name="connsiteX26" fmla="*/ 3156694 w 3531383"/>
              <a:gd name="connsiteY26" fmla="*/ 1597582 h 2611612"/>
              <a:gd name="connsiteX27" fmla="*/ 3058071 w 3531383"/>
              <a:gd name="connsiteY27" fmla="*/ 1499093 h 2611612"/>
              <a:gd name="connsiteX28" fmla="*/ 2466866 w 3531383"/>
              <a:gd name="connsiteY28" fmla="*/ 2093453 h 2611612"/>
              <a:gd name="connsiteX29" fmla="*/ 1679690 w 3531383"/>
              <a:gd name="connsiteY29" fmla="*/ 2419535 h 2611612"/>
              <a:gd name="connsiteX30" fmla="*/ 892514 w 3531383"/>
              <a:gd name="connsiteY30" fmla="*/ 2093453 h 2611612"/>
              <a:gd name="connsiteX31" fmla="*/ 566431 w 3531383"/>
              <a:gd name="connsiteY31" fmla="*/ 1306276 h 2611612"/>
              <a:gd name="connsiteX32" fmla="*/ 892514 w 3531383"/>
              <a:gd name="connsiteY32" fmla="*/ 519100 h 2611612"/>
              <a:gd name="connsiteX33" fmla="*/ 1679690 w 3531383"/>
              <a:gd name="connsiteY33" fmla="*/ 193018 h 2611612"/>
              <a:gd name="connsiteX34" fmla="*/ 2466866 w 3531383"/>
              <a:gd name="connsiteY34" fmla="*/ 519100 h 2611612"/>
              <a:gd name="connsiteX35" fmla="*/ 2792949 w 3531383"/>
              <a:gd name="connsiteY35" fmla="*/ 1306276 h 2611612"/>
              <a:gd name="connsiteX36" fmla="*/ 2466866 w 3531383"/>
              <a:gd name="connsiteY36" fmla="*/ 2093453 h 26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31383" h="2611612">
                <a:moveTo>
                  <a:pt x="3058071" y="1499093"/>
                </a:moveTo>
                <a:lnTo>
                  <a:pt x="2966698" y="1499093"/>
                </a:lnTo>
                <a:cubicBezTo>
                  <a:pt x="2971733" y="1464987"/>
                  <a:pt x="2975493" y="1430412"/>
                  <a:pt x="2977843" y="1395501"/>
                </a:cubicBezTo>
                <a:lnTo>
                  <a:pt x="2977843" y="1404833"/>
                </a:lnTo>
                <a:lnTo>
                  <a:pt x="3433498" y="1404833"/>
                </a:lnTo>
                <a:cubicBezTo>
                  <a:pt x="3487946" y="1404833"/>
                  <a:pt x="3532055" y="1360724"/>
                  <a:pt x="3532055" y="1306276"/>
                </a:cubicBezTo>
                <a:cubicBezTo>
                  <a:pt x="3532055" y="1251829"/>
                  <a:pt x="3487946" y="1207720"/>
                  <a:pt x="3433498" y="1207720"/>
                </a:cubicBezTo>
                <a:lnTo>
                  <a:pt x="2977775" y="1207720"/>
                </a:lnTo>
                <a:lnTo>
                  <a:pt x="2977775" y="1217052"/>
                </a:lnTo>
                <a:cubicBezTo>
                  <a:pt x="2931988" y="540047"/>
                  <a:pt x="2368377" y="5035"/>
                  <a:pt x="1679690" y="5035"/>
                </a:cubicBezTo>
                <a:cubicBezTo>
                  <a:pt x="1096877" y="5035"/>
                  <a:pt x="603558" y="388251"/>
                  <a:pt x="437865" y="916414"/>
                </a:cubicBezTo>
                <a:lnTo>
                  <a:pt x="103592" y="916414"/>
                </a:lnTo>
                <a:cubicBezTo>
                  <a:pt x="49144" y="916414"/>
                  <a:pt x="5035" y="960523"/>
                  <a:pt x="5035" y="1014971"/>
                </a:cubicBezTo>
                <a:cubicBezTo>
                  <a:pt x="5035" y="1069418"/>
                  <a:pt x="49144" y="1113527"/>
                  <a:pt x="103592" y="1113527"/>
                </a:cubicBezTo>
                <a:lnTo>
                  <a:pt x="392682" y="1113527"/>
                </a:lnTo>
                <a:cubicBezTo>
                  <a:pt x="387915" y="1145753"/>
                  <a:pt x="384290" y="1178381"/>
                  <a:pt x="381940" y="1211345"/>
                </a:cubicBezTo>
                <a:cubicBezTo>
                  <a:pt x="340181" y="1222826"/>
                  <a:pt x="309500" y="1260892"/>
                  <a:pt x="309500" y="1306276"/>
                </a:cubicBezTo>
                <a:cubicBezTo>
                  <a:pt x="309500" y="1351661"/>
                  <a:pt x="340181" y="1389794"/>
                  <a:pt x="381940" y="1401208"/>
                </a:cubicBezTo>
                <a:cubicBezTo>
                  <a:pt x="384290" y="1434171"/>
                  <a:pt x="387915" y="1466800"/>
                  <a:pt x="392682" y="1499025"/>
                </a:cubicBezTo>
                <a:lnTo>
                  <a:pt x="207586" y="1499025"/>
                </a:lnTo>
                <a:cubicBezTo>
                  <a:pt x="153139" y="1499025"/>
                  <a:pt x="109030" y="1543134"/>
                  <a:pt x="109030" y="1597582"/>
                </a:cubicBezTo>
                <a:cubicBezTo>
                  <a:pt x="109030" y="1652030"/>
                  <a:pt x="153139" y="1696138"/>
                  <a:pt x="207586" y="1696138"/>
                </a:cubicBezTo>
                <a:lnTo>
                  <a:pt x="437932" y="1696138"/>
                </a:lnTo>
                <a:cubicBezTo>
                  <a:pt x="603625" y="2224302"/>
                  <a:pt x="1096877" y="2607518"/>
                  <a:pt x="1679757" y="2607518"/>
                </a:cubicBezTo>
                <a:cubicBezTo>
                  <a:pt x="2262570" y="2607518"/>
                  <a:pt x="2755889" y="2224302"/>
                  <a:pt x="2921582" y="1696138"/>
                </a:cubicBezTo>
                <a:lnTo>
                  <a:pt x="3058138" y="1696138"/>
                </a:lnTo>
                <a:cubicBezTo>
                  <a:pt x="3112586" y="1696138"/>
                  <a:pt x="3156694" y="1652030"/>
                  <a:pt x="3156694" y="1597582"/>
                </a:cubicBezTo>
                <a:cubicBezTo>
                  <a:pt x="3156694" y="1543134"/>
                  <a:pt x="3112451" y="1499093"/>
                  <a:pt x="3058071" y="1499093"/>
                </a:cubicBezTo>
                <a:close/>
                <a:moveTo>
                  <a:pt x="2466866" y="2093453"/>
                </a:moveTo>
                <a:cubicBezTo>
                  <a:pt x="2256594" y="2303725"/>
                  <a:pt x="1977038" y="2419535"/>
                  <a:pt x="1679690" y="2419535"/>
                </a:cubicBezTo>
                <a:cubicBezTo>
                  <a:pt x="1382342" y="2419535"/>
                  <a:pt x="1102786" y="2303725"/>
                  <a:pt x="892514" y="2093453"/>
                </a:cubicBezTo>
                <a:cubicBezTo>
                  <a:pt x="682242" y="1883181"/>
                  <a:pt x="566431" y="1603624"/>
                  <a:pt x="566431" y="1306276"/>
                </a:cubicBezTo>
                <a:cubicBezTo>
                  <a:pt x="566431" y="1008928"/>
                  <a:pt x="682242" y="729372"/>
                  <a:pt x="892514" y="519100"/>
                </a:cubicBezTo>
                <a:cubicBezTo>
                  <a:pt x="1102786" y="308828"/>
                  <a:pt x="1382342" y="193018"/>
                  <a:pt x="1679690" y="193018"/>
                </a:cubicBezTo>
                <a:cubicBezTo>
                  <a:pt x="1977038" y="193018"/>
                  <a:pt x="2256594" y="308828"/>
                  <a:pt x="2466866" y="519100"/>
                </a:cubicBezTo>
                <a:cubicBezTo>
                  <a:pt x="2677138" y="729372"/>
                  <a:pt x="2792949" y="1008928"/>
                  <a:pt x="2792949" y="1306276"/>
                </a:cubicBezTo>
                <a:cubicBezTo>
                  <a:pt x="2792949" y="1603624"/>
                  <a:pt x="2677138" y="1883248"/>
                  <a:pt x="2466866" y="2093453"/>
                </a:cubicBezTo>
                <a:close/>
              </a:path>
            </a:pathLst>
          </a:custGeom>
          <a:solidFill>
            <a:srgbClr val="00ADB4"/>
          </a:solidFill>
          <a:ln w="9525"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359D7D0F-4787-4D4D-AFD2-ED720CCF043C}"/>
              </a:ext>
            </a:extLst>
          </p:cNvPr>
          <p:cNvSpPr txBox="1"/>
          <p:nvPr/>
        </p:nvSpPr>
        <p:spPr>
          <a:xfrm>
            <a:off x="2246799" y="3544627"/>
            <a:ext cx="2120727" cy="738664"/>
          </a:xfrm>
          <a:prstGeom prst="rect">
            <a:avLst/>
          </a:prstGeom>
          <a:noFill/>
        </p:spPr>
        <p:txBody>
          <a:bodyPr wrap="square" rtlCol="0">
            <a:spAutoFit/>
          </a:bodyPr>
          <a:lstStyle/>
          <a:p>
            <a:pPr algn="ctr"/>
            <a:r>
              <a:rPr lang="en-US" sz="1400" b="1" dirty="0">
                <a:solidFill>
                  <a:srgbClr val="000000"/>
                </a:solidFill>
              </a:rPr>
              <a:t>Triaging severely-ill and empowering patient self-monitoring</a:t>
            </a:r>
          </a:p>
        </p:txBody>
      </p:sp>
      <p:sp>
        <p:nvSpPr>
          <p:cNvPr id="36" name="TextBox 35">
            <a:extLst>
              <a:ext uri="{FF2B5EF4-FFF2-40B4-BE49-F238E27FC236}">
                <a16:creationId xmlns:a16="http://schemas.microsoft.com/office/drawing/2014/main" id="{5343F05E-5E0D-4FE3-AC3E-0FF92D5C810C}"/>
              </a:ext>
            </a:extLst>
          </p:cNvPr>
          <p:cNvSpPr txBox="1"/>
          <p:nvPr/>
        </p:nvSpPr>
        <p:spPr>
          <a:xfrm>
            <a:off x="4406438" y="3601319"/>
            <a:ext cx="2604306" cy="738664"/>
          </a:xfrm>
          <a:prstGeom prst="rect">
            <a:avLst/>
          </a:prstGeom>
          <a:noFill/>
        </p:spPr>
        <p:txBody>
          <a:bodyPr wrap="square" rtlCol="0">
            <a:spAutoFit/>
          </a:bodyPr>
          <a:lstStyle/>
          <a:p>
            <a:pPr algn="ctr"/>
            <a:r>
              <a:rPr lang="en-US" sz="1400" b="1" dirty="0">
                <a:solidFill>
                  <a:srgbClr val="000000"/>
                </a:solidFill>
              </a:rPr>
              <a:t>Developing alternatives to traditional needle/syringes to enable broader access</a:t>
            </a:r>
          </a:p>
        </p:txBody>
      </p:sp>
      <p:sp>
        <p:nvSpPr>
          <p:cNvPr id="6" name="Title 5">
            <a:extLst>
              <a:ext uri="{FF2B5EF4-FFF2-40B4-BE49-F238E27FC236}">
                <a16:creationId xmlns:a16="http://schemas.microsoft.com/office/drawing/2014/main" id="{D0427C25-3708-4707-812B-60EAA6E47C68}"/>
              </a:ext>
            </a:extLst>
          </p:cNvPr>
          <p:cNvSpPr>
            <a:spLocks noGrp="1"/>
          </p:cNvSpPr>
          <p:nvPr>
            <p:ph type="title"/>
          </p:nvPr>
        </p:nvSpPr>
        <p:spPr/>
        <p:txBody>
          <a:bodyPr/>
          <a:lstStyle/>
          <a:p>
            <a:r>
              <a:rPr lang="en-US" dirty="0"/>
              <a:t>Emerging Program Areas</a:t>
            </a:r>
          </a:p>
        </p:txBody>
      </p:sp>
      <p:pic>
        <p:nvPicPr>
          <p:cNvPr id="1026" name="x_x__x0000_i1027"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l="1530" t="7805" r="21966" b="20930"/>
          <a:stretch/>
        </p:blipFill>
        <p:spPr bwMode="auto">
          <a:xfrm>
            <a:off x="5426511" y="1962433"/>
            <a:ext cx="562132" cy="53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04320" y="1962433"/>
            <a:ext cx="405683" cy="405683"/>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89CE5492-E4DE-4579-A22E-5225A643A5E6}"/>
              </a:ext>
            </a:extLst>
          </p:cNvPr>
          <p:cNvPicPr>
            <a:picLocks noChangeAspect="1"/>
          </p:cNvPicPr>
          <p:nvPr/>
        </p:nvPicPr>
        <p:blipFill>
          <a:blip r:embed="rId4"/>
          <a:stretch>
            <a:fillRect/>
          </a:stretch>
        </p:blipFill>
        <p:spPr>
          <a:xfrm>
            <a:off x="7438916" y="3601319"/>
            <a:ext cx="1491269" cy="676585"/>
          </a:xfrm>
          <a:prstGeom prst="rect">
            <a:avLst/>
          </a:prstGeom>
        </p:spPr>
      </p:pic>
    </p:spTree>
    <p:extLst>
      <p:ext uri="{BB962C8B-B14F-4D97-AF65-F5344CB8AC3E}">
        <p14:creationId xmlns:p14="http://schemas.microsoft.com/office/powerpoint/2010/main" val="3031263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F07B3B-E583-4016-B6B1-3C72354651D4}"/>
              </a:ext>
            </a:extLst>
          </p:cNvPr>
          <p:cNvSpPr>
            <a:spLocks noGrp="1"/>
          </p:cNvSpPr>
          <p:nvPr>
            <p:ph type="title"/>
          </p:nvPr>
        </p:nvSpPr>
        <p:spPr/>
        <p:txBody>
          <a:bodyPr/>
          <a:lstStyle/>
          <a:p>
            <a:r>
              <a:rPr lang="en-US" dirty="0"/>
              <a:t>COVID-19 Rapidly Deployable Capabilities</a:t>
            </a:r>
          </a:p>
        </p:txBody>
      </p:sp>
      <p:sp>
        <p:nvSpPr>
          <p:cNvPr id="62" name="Freeform: Shape 61">
            <a:extLst>
              <a:ext uri="{FF2B5EF4-FFF2-40B4-BE49-F238E27FC236}">
                <a16:creationId xmlns:a16="http://schemas.microsoft.com/office/drawing/2014/main" id="{050E657F-3F68-45BD-A420-F0EB4BAE238F}"/>
              </a:ext>
            </a:extLst>
          </p:cNvPr>
          <p:cNvSpPr/>
          <p:nvPr/>
        </p:nvSpPr>
        <p:spPr>
          <a:xfrm>
            <a:off x="70314" y="1006009"/>
            <a:ext cx="2922540" cy="1759998"/>
          </a:xfrm>
          <a:custGeom>
            <a:avLst/>
            <a:gdLst>
              <a:gd name="connsiteX0" fmla="*/ 219451 w 2922540"/>
              <a:gd name="connsiteY0" fmla="*/ 109620 h 1759998"/>
              <a:gd name="connsiteX1" fmla="*/ 119701 w 2922540"/>
              <a:gd name="connsiteY1" fmla="*/ 200971 h 1759998"/>
              <a:gd name="connsiteX2" fmla="*/ 119701 w 2922540"/>
              <a:gd name="connsiteY2" fmla="*/ 886707 h 1759998"/>
              <a:gd name="connsiteX3" fmla="*/ 119700 w 2922540"/>
              <a:gd name="connsiteY3" fmla="*/ 886707 h 1759998"/>
              <a:gd name="connsiteX4" fmla="*/ 119700 w 2922540"/>
              <a:gd name="connsiteY4" fmla="*/ 1559027 h 1759998"/>
              <a:gd name="connsiteX5" fmla="*/ 219450 w 2922540"/>
              <a:gd name="connsiteY5" fmla="*/ 1650378 h 1759998"/>
              <a:gd name="connsiteX6" fmla="*/ 2703088 w 2922540"/>
              <a:gd name="connsiteY6" fmla="*/ 1650378 h 1759998"/>
              <a:gd name="connsiteX7" fmla="*/ 2802838 w 2922540"/>
              <a:gd name="connsiteY7" fmla="*/ 1559027 h 1759998"/>
              <a:gd name="connsiteX8" fmla="*/ 2802838 w 2922540"/>
              <a:gd name="connsiteY8" fmla="*/ 873291 h 1759998"/>
              <a:gd name="connsiteX9" fmla="*/ 2802840 w 2922540"/>
              <a:gd name="connsiteY9" fmla="*/ 873291 h 1759998"/>
              <a:gd name="connsiteX10" fmla="*/ 2802840 w 2922540"/>
              <a:gd name="connsiteY10" fmla="*/ 200971 h 1759998"/>
              <a:gd name="connsiteX11" fmla="*/ 2703089 w 2922540"/>
              <a:gd name="connsiteY11" fmla="*/ 109620 h 1759998"/>
              <a:gd name="connsiteX12" fmla="*/ 219451 w 2922540"/>
              <a:gd name="connsiteY12" fmla="*/ 0 h 1759998"/>
              <a:gd name="connsiteX13" fmla="*/ 2703089 w 2922540"/>
              <a:gd name="connsiteY13" fmla="*/ 0 h 1759998"/>
              <a:gd name="connsiteX14" fmla="*/ 2922540 w 2922540"/>
              <a:gd name="connsiteY14" fmla="*/ 200971 h 1759998"/>
              <a:gd name="connsiteX15" fmla="*/ 2922540 w 2922540"/>
              <a:gd name="connsiteY15" fmla="*/ 886707 h 1759998"/>
              <a:gd name="connsiteX16" fmla="*/ 2922538 w 2922540"/>
              <a:gd name="connsiteY16" fmla="*/ 886707 h 1759998"/>
              <a:gd name="connsiteX17" fmla="*/ 2922538 w 2922540"/>
              <a:gd name="connsiteY17" fmla="*/ 1559027 h 1759998"/>
              <a:gd name="connsiteX18" fmla="*/ 2703088 w 2922540"/>
              <a:gd name="connsiteY18" fmla="*/ 1759998 h 1759998"/>
              <a:gd name="connsiteX19" fmla="*/ 219450 w 2922540"/>
              <a:gd name="connsiteY19" fmla="*/ 1759998 h 1759998"/>
              <a:gd name="connsiteX20" fmla="*/ 0 w 2922540"/>
              <a:gd name="connsiteY20" fmla="*/ 1559027 h 1759998"/>
              <a:gd name="connsiteX21" fmla="*/ 0 w 2922540"/>
              <a:gd name="connsiteY21" fmla="*/ 873291 h 1759998"/>
              <a:gd name="connsiteX22" fmla="*/ 1 w 2922540"/>
              <a:gd name="connsiteY22" fmla="*/ 873291 h 1759998"/>
              <a:gd name="connsiteX23" fmla="*/ 1 w 2922540"/>
              <a:gd name="connsiteY23" fmla="*/ 200971 h 1759998"/>
              <a:gd name="connsiteX24" fmla="*/ 219451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1" y="109620"/>
                </a:moveTo>
                <a:cubicBezTo>
                  <a:pt x="164389" y="109620"/>
                  <a:pt x="119701" y="150545"/>
                  <a:pt x="119701" y="200971"/>
                </a:cubicBezTo>
                <a:lnTo>
                  <a:pt x="119701" y="886707"/>
                </a:lnTo>
                <a:lnTo>
                  <a:pt x="119700" y="886707"/>
                </a:lnTo>
                <a:lnTo>
                  <a:pt x="119700" y="1559027"/>
                </a:lnTo>
                <a:cubicBezTo>
                  <a:pt x="119700" y="1609453"/>
                  <a:pt x="164387" y="1650378"/>
                  <a:pt x="219450" y="1650378"/>
                </a:cubicBezTo>
                <a:lnTo>
                  <a:pt x="2703088" y="1650378"/>
                </a:lnTo>
                <a:cubicBezTo>
                  <a:pt x="2758150" y="1650378"/>
                  <a:pt x="2802838" y="1609453"/>
                  <a:pt x="2802838" y="1559027"/>
                </a:cubicBezTo>
                <a:lnTo>
                  <a:pt x="2802838" y="873291"/>
                </a:lnTo>
                <a:lnTo>
                  <a:pt x="2802840" y="873291"/>
                </a:lnTo>
                <a:lnTo>
                  <a:pt x="2802840" y="200971"/>
                </a:lnTo>
                <a:cubicBezTo>
                  <a:pt x="2802840" y="150545"/>
                  <a:pt x="2758152" y="109620"/>
                  <a:pt x="2703089" y="109620"/>
                </a:cubicBezTo>
                <a:close/>
                <a:moveTo>
                  <a:pt x="219451" y="0"/>
                </a:moveTo>
                <a:lnTo>
                  <a:pt x="2703089" y="0"/>
                </a:lnTo>
                <a:cubicBezTo>
                  <a:pt x="2824120" y="0"/>
                  <a:pt x="2922540" y="90132"/>
                  <a:pt x="2922540" y="200971"/>
                </a:cubicBezTo>
                <a:lnTo>
                  <a:pt x="2922540" y="886707"/>
                </a:lnTo>
                <a:lnTo>
                  <a:pt x="2922538" y="886707"/>
                </a:lnTo>
                <a:lnTo>
                  <a:pt x="2922538" y="1559027"/>
                </a:lnTo>
                <a:cubicBezTo>
                  <a:pt x="2922538" y="1669866"/>
                  <a:pt x="2824118" y="1759998"/>
                  <a:pt x="2703088" y="1759998"/>
                </a:cubicBezTo>
                <a:lnTo>
                  <a:pt x="219450" y="1759998"/>
                </a:lnTo>
                <a:cubicBezTo>
                  <a:pt x="98420" y="1759998"/>
                  <a:pt x="0" y="1669866"/>
                  <a:pt x="0" y="1559027"/>
                </a:cubicBezTo>
                <a:lnTo>
                  <a:pt x="0" y="873291"/>
                </a:lnTo>
                <a:lnTo>
                  <a:pt x="1" y="873291"/>
                </a:lnTo>
                <a:lnTo>
                  <a:pt x="1" y="200971"/>
                </a:lnTo>
                <a:cubicBezTo>
                  <a:pt x="1" y="90132"/>
                  <a:pt x="98421" y="0"/>
                  <a:pt x="219451" y="0"/>
                </a:cubicBezTo>
                <a:close/>
              </a:path>
            </a:pathLst>
          </a:custGeom>
          <a:solidFill>
            <a:srgbClr val="2F559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uLnTx/>
                <a:uFillTx/>
                <a:latin typeface="Arial"/>
                <a:ea typeface="+mn-ea"/>
                <a:cs typeface="+mn-cs"/>
              </a:rPr>
              <a:t>Self-monitor for infection </a:t>
            </a:r>
          </a:p>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uLnTx/>
                <a:uFillTx/>
                <a:latin typeface="Arial"/>
                <a:ea typeface="+mn-ea"/>
                <a:cs typeface="+mn-cs"/>
              </a:rPr>
              <a:t>Early detection of health deterioration → early testing, intervention, isolation (reduce spread)</a:t>
            </a:r>
          </a:p>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uLnTx/>
                <a:uFillTx/>
                <a:latin typeface="Arial"/>
                <a:ea typeface="+mn-ea"/>
                <a:cs typeface="+mn-cs"/>
              </a:rPr>
              <a:t>Monitor mild/moderate illness during self-quarantine to determine when need hospital care</a:t>
            </a:r>
          </a:p>
        </p:txBody>
      </p:sp>
      <p:sp>
        <p:nvSpPr>
          <p:cNvPr id="10" name="TextBox 9">
            <a:extLst>
              <a:ext uri="{FF2B5EF4-FFF2-40B4-BE49-F238E27FC236}">
                <a16:creationId xmlns:a16="http://schemas.microsoft.com/office/drawing/2014/main" id="{8CD8E931-FD8E-4677-B605-9415C91AEF79}"/>
              </a:ext>
            </a:extLst>
          </p:cNvPr>
          <p:cNvSpPr txBox="1"/>
          <p:nvPr/>
        </p:nvSpPr>
        <p:spPr>
          <a:xfrm>
            <a:off x="537029" y="955484"/>
            <a:ext cx="1989111" cy="239711"/>
          </a:xfrm>
          <a:prstGeom prst="rect">
            <a:avLst/>
          </a:prstGeom>
          <a:solidFill>
            <a:schemeClr val="bg1"/>
          </a:solidFill>
        </p:spPr>
        <p:txBody>
          <a:bodyPr wrap="square" anchor="ctr">
            <a:noAutofit/>
          </a:bodyPr>
          <a:lstStyle/>
          <a:p>
            <a:pPr marL="0" lvl="0" indent="0" algn="ctr" defTabSz="711200">
              <a:lnSpc>
                <a:spcPct val="90000"/>
              </a:lnSpc>
              <a:spcBef>
                <a:spcPct val="0"/>
              </a:spcBef>
              <a:spcAft>
                <a:spcPct val="35000"/>
              </a:spcAft>
              <a:buNone/>
            </a:pPr>
            <a:r>
              <a:rPr lang="en-US" sz="1400" b="1" kern="1200" dirty="0">
                <a:solidFill>
                  <a:srgbClr val="000000"/>
                </a:solidFill>
              </a:rPr>
              <a:t>Empower the </a:t>
            </a:r>
            <a:br>
              <a:rPr lang="en-US" sz="1400" b="1" kern="1200" dirty="0">
                <a:solidFill>
                  <a:srgbClr val="000000"/>
                </a:solidFill>
              </a:rPr>
            </a:br>
            <a:r>
              <a:rPr lang="en-US" sz="1400" b="1" kern="1200" dirty="0">
                <a:solidFill>
                  <a:srgbClr val="000000"/>
                </a:solidFill>
              </a:rPr>
              <a:t>Patient</a:t>
            </a:r>
          </a:p>
        </p:txBody>
      </p:sp>
      <p:sp>
        <p:nvSpPr>
          <p:cNvPr id="63" name="Freeform: Shape 62">
            <a:extLst>
              <a:ext uri="{FF2B5EF4-FFF2-40B4-BE49-F238E27FC236}">
                <a16:creationId xmlns:a16="http://schemas.microsoft.com/office/drawing/2014/main" id="{6A19FBEF-61AD-4F0A-9D34-6C59014EAEA6}"/>
              </a:ext>
            </a:extLst>
          </p:cNvPr>
          <p:cNvSpPr/>
          <p:nvPr/>
        </p:nvSpPr>
        <p:spPr>
          <a:xfrm>
            <a:off x="3110245" y="1006009"/>
            <a:ext cx="2922541" cy="1759998"/>
          </a:xfrm>
          <a:custGeom>
            <a:avLst/>
            <a:gdLst>
              <a:gd name="connsiteX0" fmla="*/ 219453 w 2922541"/>
              <a:gd name="connsiteY0" fmla="*/ 109620 h 1759998"/>
              <a:gd name="connsiteX1" fmla="*/ 119702 w 2922541"/>
              <a:gd name="connsiteY1" fmla="*/ 200971 h 1759998"/>
              <a:gd name="connsiteX2" fmla="*/ 119702 w 2922541"/>
              <a:gd name="connsiteY2" fmla="*/ 886707 h 1759998"/>
              <a:gd name="connsiteX3" fmla="*/ 119701 w 2922541"/>
              <a:gd name="connsiteY3" fmla="*/ 886707 h 1759998"/>
              <a:gd name="connsiteX4" fmla="*/ 119701 w 2922541"/>
              <a:gd name="connsiteY4" fmla="*/ 1559027 h 1759998"/>
              <a:gd name="connsiteX5" fmla="*/ 219451 w 2922541"/>
              <a:gd name="connsiteY5" fmla="*/ 1650378 h 1759998"/>
              <a:gd name="connsiteX6" fmla="*/ 2703089 w 2922541"/>
              <a:gd name="connsiteY6" fmla="*/ 1650378 h 1759998"/>
              <a:gd name="connsiteX7" fmla="*/ 2802839 w 2922541"/>
              <a:gd name="connsiteY7" fmla="*/ 1559027 h 1759998"/>
              <a:gd name="connsiteX8" fmla="*/ 2802839 w 2922541"/>
              <a:gd name="connsiteY8" fmla="*/ 873291 h 1759998"/>
              <a:gd name="connsiteX9" fmla="*/ 2802841 w 2922541"/>
              <a:gd name="connsiteY9" fmla="*/ 873291 h 1759998"/>
              <a:gd name="connsiteX10" fmla="*/ 2802841 w 2922541"/>
              <a:gd name="connsiteY10" fmla="*/ 200971 h 1759998"/>
              <a:gd name="connsiteX11" fmla="*/ 2703090 w 2922541"/>
              <a:gd name="connsiteY11" fmla="*/ 109620 h 1759998"/>
              <a:gd name="connsiteX12" fmla="*/ 219453 w 2922541"/>
              <a:gd name="connsiteY12" fmla="*/ 0 h 1759998"/>
              <a:gd name="connsiteX13" fmla="*/ 2703090 w 2922541"/>
              <a:gd name="connsiteY13" fmla="*/ 0 h 1759998"/>
              <a:gd name="connsiteX14" fmla="*/ 2922541 w 2922541"/>
              <a:gd name="connsiteY14" fmla="*/ 200971 h 1759998"/>
              <a:gd name="connsiteX15" fmla="*/ 2922541 w 2922541"/>
              <a:gd name="connsiteY15" fmla="*/ 886707 h 1759998"/>
              <a:gd name="connsiteX16" fmla="*/ 2922539 w 2922541"/>
              <a:gd name="connsiteY16" fmla="*/ 886707 h 1759998"/>
              <a:gd name="connsiteX17" fmla="*/ 2922539 w 2922541"/>
              <a:gd name="connsiteY17" fmla="*/ 1559027 h 1759998"/>
              <a:gd name="connsiteX18" fmla="*/ 2703089 w 2922541"/>
              <a:gd name="connsiteY18" fmla="*/ 1759998 h 1759998"/>
              <a:gd name="connsiteX19" fmla="*/ 219451 w 2922541"/>
              <a:gd name="connsiteY19" fmla="*/ 1759998 h 1759998"/>
              <a:gd name="connsiteX20" fmla="*/ 0 w 2922541"/>
              <a:gd name="connsiteY20" fmla="*/ 1559027 h 1759998"/>
              <a:gd name="connsiteX21" fmla="*/ 0 w 2922541"/>
              <a:gd name="connsiteY21" fmla="*/ 873291 h 1759998"/>
              <a:gd name="connsiteX22" fmla="*/ 2 w 2922541"/>
              <a:gd name="connsiteY22" fmla="*/ 873291 h 1759998"/>
              <a:gd name="connsiteX23" fmla="*/ 2 w 2922541"/>
              <a:gd name="connsiteY23" fmla="*/ 200971 h 1759998"/>
              <a:gd name="connsiteX24" fmla="*/ 219453 w 2922541"/>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1" h="1759998">
                <a:moveTo>
                  <a:pt x="219453" y="109620"/>
                </a:moveTo>
                <a:cubicBezTo>
                  <a:pt x="164390" y="109620"/>
                  <a:pt x="119702" y="150545"/>
                  <a:pt x="119702" y="200971"/>
                </a:cubicBezTo>
                <a:lnTo>
                  <a:pt x="119702" y="886707"/>
                </a:lnTo>
                <a:lnTo>
                  <a:pt x="119701" y="886707"/>
                </a:lnTo>
                <a:lnTo>
                  <a:pt x="119701" y="1559027"/>
                </a:lnTo>
                <a:cubicBezTo>
                  <a:pt x="119701" y="1609453"/>
                  <a:pt x="164388" y="1650378"/>
                  <a:pt x="219451" y="1650378"/>
                </a:cubicBezTo>
                <a:lnTo>
                  <a:pt x="2703089" y="1650378"/>
                </a:lnTo>
                <a:cubicBezTo>
                  <a:pt x="2758151" y="1650378"/>
                  <a:pt x="2802839" y="1609453"/>
                  <a:pt x="2802839" y="1559027"/>
                </a:cubicBezTo>
                <a:lnTo>
                  <a:pt x="2802839" y="873291"/>
                </a:lnTo>
                <a:lnTo>
                  <a:pt x="2802841" y="873291"/>
                </a:lnTo>
                <a:lnTo>
                  <a:pt x="2802841" y="200971"/>
                </a:lnTo>
                <a:cubicBezTo>
                  <a:pt x="2802841" y="150545"/>
                  <a:pt x="2758153" y="109620"/>
                  <a:pt x="2703090" y="109620"/>
                </a:cubicBezTo>
                <a:close/>
                <a:moveTo>
                  <a:pt x="219453" y="0"/>
                </a:moveTo>
                <a:lnTo>
                  <a:pt x="2703090" y="0"/>
                </a:lnTo>
                <a:cubicBezTo>
                  <a:pt x="2824121" y="0"/>
                  <a:pt x="2922541" y="90132"/>
                  <a:pt x="2922541" y="200971"/>
                </a:cubicBezTo>
                <a:lnTo>
                  <a:pt x="2922541" y="886707"/>
                </a:lnTo>
                <a:lnTo>
                  <a:pt x="2922539" y="886707"/>
                </a:lnTo>
                <a:lnTo>
                  <a:pt x="2922539" y="1559027"/>
                </a:lnTo>
                <a:cubicBezTo>
                  <a:pt x="2922539" y="1669866"/>
                  <a:pt x="2824119" y="1759998"/>
                  <a:pt x="2703089" y="1759998"/>
                </a:cubicBezTo>
                <a:lnTo>
                  <a:pt x="219451" y="1759998"/>
                </a:lnTo>
                <a:cubicBezTo>
                  <a:pt x="98421" y="1759998"/>
                  <a:pt x="0" y="1669866"/>
                  <a:pt x="0" y="1559027"/>
                </a:cubicBezTo>
                <a:lnTo>
                  <a:pt x="0" y="873291"/>
                </a:lnTo>
                <a:lnTo>
                  <a:pt x="2" y="873291"/>
                </a:lnTo>
                <a:lnTo>
                  <a:pt x="2" y="200971"/>
                </a:lnTo>
                <a:cubicBezTo>
                  <a:pt x="2" y="90132"/>
                  <a:pt x="98422" y="0"/>
                  <a:pt x="219453" y="0"/>
                </a:cubicBezTo>
                <a:close/>
              </a:path>
            </a:pathLst>
          </a:custGeom>
          <a:solidFill>
            <a:srgbClr val="FF8735"/>
          </a:solidFill>
          <a:ln/>
          <a:effectLst/>
        </p:spPr>
        <p:style>
          <a:lnRef idx="0">
            <a:schemeClr val="accent4"/>
          </a:lnRef>
          <a:fillRef idx="3">
            <a:schemeClr val="accent4"/>
          </a:fillRef>
          <a:effectRef idx="3">
            <a:schemeClr val="accent4"/>
          </a:effectRef>
          <a:fontRef idx="minor">
            <a:schemeClr val="lt1"/>
          </a:fontRef>
        </p:style>
        <p:txBody>
          <a:bodyPr wrap="square" tIns="274320" rIns="182880" rtlCol="0" anchor="t">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Remote monitoring of patients and determine need for escalated care; prognosticate outcomes</a:t>
            </a:r>
          </a:p>
        </p:txBody>
      </p:sp>
      <p:sp>
        <p:nvSpPr>
          <p:cNvPr id="52" name="TextBox 51">
            <a:extLst>
              <a:ext uri="{FF2B5EF4-FFF2-40B4-BE49-F238E27FC236}">
                <a16:creationId xmlns:a16="http://schemas.microsoft.com/office/drawing/2014/main" id="{93C4C0A4-400C-4977-956B-9BB857EE1775}"/>
              </a:ext>
            </a:extLst>
          </p:cNvPr>
          <p:cNvSpPr txBox="1"/>
          <p:nvPr/>
        </p:nvSpPr>
        <p:spPr>
          <a:xfrm>
            <a:off x="3576960" y="955484"/>
            <a:ext cx="1989111" cy="239711"/>
          </a:xfrm>
          <a:prstGeom prst="rect">
            <a:avLst/>
          </a:prstGeom>
          <a:solidFill>
            <a:schemeClr val="bg1"/>
          </a:solidFill>
        </p:spPr>
        <p:txBody>
          <a:bodyPr wrap="square" anchor="ctr">
            <a:noAutofit/>
          </a:bodyPr>
          <a:lstStyle/>
          <a:p>
            <a:pPr marL="0" lvl="0" indent="0" algn="ctr" defTabSz="711200">
              <a:lnSpc>
                <a:spcPct val="90000"/>
              </a:lnSpc>
              <a:spcBef>
                <a:spcPct val="0"/>
              </a:spcBef>
              <a:spcAft>
                <a:spcPct val="35000"/>
              </a:spcAft>
              <a:buNone/>
            </a:pPr>
            <a:r>
              <a:rPr lang="en-US" sz="1400" b="1" kern="1200" dirty="0">
                <a:solidFill>
                  <a:srgbClr val="000000"/>
                </a:solidFill>
              </a:rPr>
              <a:t>Empower the Health Care Provider </a:t>
            </a:r>
          </a:p>
        </p:txBody>
      </p:sp>
      <p:sp>
        <p:nvSpPr>
          <p:cNvPr id="64" name="Freeform: Shape 63">
            <a:extLst>
              <a:ext uri="{FF2B5EF4-FFF2-40B4-BE49-F238E27FC236}">
                <a16:creationId xmlns:a16="http://schemas.microsoft.com/office/drawing/2014/main" id="{1E13FDEC-B5EE-4F0C-9970-05A55CE3C73C}"/>
              </a:ext>
            </a:extLst>
          </p:cNvPr>
          <p:cNvSpPr/>
          <p:nvPr/>
        </p:nvSpPr>
        <p:spPr>
          <a:xfrm>
            <a:off x="6151145" y="1006009"/>
            <a:ext cx="2922540" cy="1759998"/>
          </a:xfrm>
          <a:custGeom>
            <a:avLst/>
            <a:gdLst>
              <a:gd name="connsiteX0" fmla="*/ 219453 w 2922540"/>
              <a:gd name="connsiteY0" fmla="*/ 109620 h 1759998"/>
              <a:gd name="connsiteX1" fmla="*/ 119702 w 2922540"/>
              <a:gd name="connsiteY1" fmla="*/ 200971 h 1759998"/>
              <a:gd name="connsiteX2" fmla="*/ 119702 w 2922540"/>
              <a:gd name="connsiteY2" fmla="*/ 886707 h 1759998"/>
              <a:gd name="connsiteX3" fmla="*/ 119701 w 2922540"/>
              <a:gd name="connsiteY3" fmla="*/ 886707 h 1759998"/>
              <a:gd name="connsiteX4" fmla="*/ 119701 w 2922540"/>
              <a:gd name="connsiteY4" fmla="*/ 1559027 h 1759998"/>
              <a:gd name="connsiteX5" fmla="*/ 219451 w 2922540"/>
              <a:gd name="connsiteY5" fmla="*/ 1650378 h 1759998"/>
              <a:gd name="connsiteX6" fmla="*/ 2703089 w 2922540"/>
              <a:gd name="connsiteY6" fmla="*/ 1650378 h 1759998"/>
              <a:gd name="connsiteX7" fmla="*/ 2802839 w 2922540"/>
              <a:gd name="connsiteY7" fmla="*/ 1559027 h 1759998"/>
              <a:gd name="connsiteX8" fmla="*/ 2802839 w 2922540"/>
              <a:gd name="connsiteY8" fmla="*/ 873291 h 1759998"/>
              <a:gd name="connsiteX9" fmla="*/ 2802840 w 2922540"/>
              <a:gd name="connsiteY9" fmla="*/ 873291 h 1759998"/>
              <a:gd name="connsiteX10" fmla="*/ 2802840 w 2922540"/>
              <a:gd name="connsiteY10" fmla="*/ 200971 h 1759998"/>
              <a:gd name="connsiteX11" fmla="*/ 2703090 w 2922540"/>
              <a:gd name="connsiteY11" fmla="*/ 109620 h 1759998"/>
              <a:gd name="connsiteX12" fmla="*/ 219453 w 2922540"/>
              <a:gd name="connsiteY12" fmla="*/ 0 h 1759998"/>
              <a:gd name="connsiteX13" fmla="*/ 2703090 w 2922540"/>
              <a:gd name="connsiteY13" fmla="*/ 0 h 1759998"/>
              <a:gd name="connsiteX14" fmla="*/ 2922540 w 2922540"/>
              <a:gd name="connsiteY14" fmla="*/ 200971 h 1759998"/>
              <a:gd name="connsiteX15" fmla="*/ 2922540 w 2922540"/>
              <a:gd name="connsiteY15" fmla="*/ 886707 h 1759998"/>
              <a:gd name="connsiteX16" fmla="*/ 2922539 w 2922540"/>
              <a:gd name="connsiteY16" fmla="*/ 886707 h 1759998"/>
              <a:gd name="connsiteX17" fmla="*/ 2922539 w 2922540"/>
              <a:gd name="connsiteY17" fmla="*/ 1559027 h 1759998"/>
              <a:gd name="connsiteX18" fmla="*/ 2703089 w 2922540"/>
              <a:gd name="connsiteY18" fmla="*/ 1759998 h 1759998"/>
              <a:gd name="connsiteX19" fmla="*/ 219451 w 2922540"/>
              <a:gd name="connsiteY19" fmla="*/ 1759998 h 1759998"/>
              <a:gd name="connsiteX20" fmla="*/ 0 w 2922540"/>
              <a:gd name="connsiteY20" fmla="*/ 1559027 h 1759998"/>
              <a:gd name="connsiteX21" fmla="*/ 0 w 2922540"/>
              <a:gd name="connsiteY21" fmla="*/ 873291 h 1759998"/>
              <a:gd name="connsiteX22" fmla="*/ 2 w 2922540"/>
              <a:gd name="connsiteY22" fmla="*/ 873291 h 1759998"/>
              <a:gd name="connsiteX23" fmla="*/ 2 w 2922540"/>
              <a:gd name="connsiteY23" fmla="*/ 200971 h 1759998"/>
              <a:gd name="connsiteX24" fmla="*/ 219453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3" y="109620"/>
                </a:moveTo>
                <a:cubicBezTo>
                  <a:pt x="164390" y="109620"/>
                  <a:pt x="119702" y="150545"/>
                  <a:pt x="119702" y="200971"/>
                </a:cubicBezTo>
                <a:lnTo>
                  <a:pt x="119702" y="886707"/>
                </a:lnTo>
                <a:lnTo>
                  <a:pt x="119701" y="886707"/>
                </a:lnTo>
                <a:lnTo>
                  <a:pt x="119701" y="1559027"/>
                </a:lnTo>
                <a:cubicBezTo>
                  <a:pt x="119701" y="1609453"/>
                  <a:pt x="164388" y="1650378"/>
                  <a:pt x="219451" y="1650378"/>
                </a:cubicBezTo>
                <a:lnTo>
                  <a:pt x="2703089" y="1650378"/>
                </a:lnTo>
                <a:cubicBezTo>
                  <a:pt x="2758151" y="1650378"/>
                  <a:pt x="2802839" y="1609453"/>
                  <a:pt x="2802839" y="1559027"/>
                </a:cubicBezTo>
                <a:lnTo>
                  <a:pt x="2802839" y="873291"/>
                </a:lnTo>
                <a:lnTo>
                  <a:pt x="2802840" y="873291"/>
                </a:lnTo>
                <a:lnTo>
                  <a:pt x="2802840" y="200971"/>
                </a:lnTo>
                <a:cubicBezTo>
                  <a:pt x="2802840" y="150545"/>
                  <a:pt x="2758153" y="109620"/>
                  <a:pt x="2703090" y="109620"/>
                </a:cubicBezTo>
                <a:close/>
                <a:moveTo>
                  <a:pt x="219453" y="0"/>
                </a:moveTo>
                <a:lnTo>
                  <a:pt x="2703090" y="0"/>
                </a:lnTo>
                <a:cubicBezTo>
                  <a:pt x="2824120" y="0"/>
                  <a:pt x="2922540" y="90132"/>
                  <a:pt x="2922540" y="200971"/>
                </a:cubicBezTo>
                <a:lnTo>
                  <a:pt x="2922540" y="886707"/>
                </a:lnTo>
                <a:lnTo>
                  <a:pt x="2922539" y="886707"/>
                </a:lnTo>
                <a:lnTo>
                  <a:pt x="2922539" y="1559027"/>
                </a:lnTo>
                <a:cubicBezTo>
                  <a:pt x="2922539" y="1669866"/>
                  <a:pt x="2824119" y="1759998"/>
                  <a:pt x="2703089" y="1759998"/>
                </a:cubicBezTo>
                <a:lnTo>
                  <a:pt x="219451" y="1759998"/>
                </a:lnTo>
                <a:cubicBezTo>
                  <a:pt x="98421" y="1759998"/>
                  <a:pt x="0" y="1669866"/>
                  <a:pt x="0" y="1559027"/>
                </a:cubicBezTo>
                <a:lnTo>
                  <a:pt x="0" y="873291"/>
                </a:lnTo>
                <a:lnTo>
                  <a:pt x="2" y="873291"/>
                </a:lnTo>
                <a:lnTo>
                  <a:pt x="2" y="200971"/>
                </a:lnTo>
                <a:cubicBezTo>
                  <a:pt x="2" y="90132"/>
                  <a:pt x="98422" y="0"/>
                  <a:pt x="219453" y="0"/>
                </a:cubicBezTo>
                <a:close/>
              </a:path>
            </a:pathLst>
          </a:custGeom>
          <a:solidFill>
            <a:srgbClr val="70AD4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Triage severely ill to determine need for Hospital care (~20%) /ICU  (~5%) care</a:t>
            </a:r>
          </a:p>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Identify health deterioration or decompensation in patients that need care to allocate/shift resources (personnel, equipment, etc.)</a:t>
            </a:r>
          </a:p>
        </p:txBody>
      </p:sp>
      <p:sp>
        <p:nvSpPr>
          <p:cNvPr id="57" name="TextBox 56">
            <a:extLst>
              <a:ext uri="{FF2B5EF4-FFF2-40B4-BE49-F238E27FC236}">
                <a16:creationId xmlns:a16="http://schemas.microsoft.com/office/drawing/2014/main" id="{F4B50EAE-A3F7-4D3A-89BD-3E53D4CC54BC}"/>
              </a:ext>
            </a:extLst>
          </p:cNvPr>
          <p:cNvSpPr txBox="1"/>
          <p:nvPr/>
        </p:nvSpPr>
        <p:spPr>
          <a:xfrm>
            <a:off x="6617861" y="955484"/>
            <a:ext cx="1989111" cy="239711"/>
          </a:xfrm>
          <a:prstGeom prst="rect">
            <a:avLst/>
          </a:prstGeom>
          <a:solidFill>
            <a:schemeClr val="bg1"/>
          </a:solidFill>
        </p:spPr>
        <p:txBody>
          <a:bodyPr wrap="square" anchor="ctr">
            <a:noAutofit/>
          </a:bodyPr>
          <a:lstStyle/>
          <a:p>
            <a:pPr marL="0" lvl="0" indent="0" algn="ctr" defTabSz="711200">
              <a:lnSpc>
                <a:spcPct val="90000"/>
              </a:lnSpc>
              <a:spcBef>
                <a:spcPct val="0"/>
              </a:spcBef>
              <a:spcAft>
                <a:spcPct val="35000"/>
              </a:spcAft>
              <a:buNone/>
            </a:pPr>
            <a:r>
              <a:rPr lang="en-US" sz="1400" b="1" kern="1200" dirty="0">
                <a:solidFill>
                  <a:srgbClr val="000000"/>
                </a:solidFill>
              </a:rPr>
              <a:t>Allocate Hospital Resources</a:t>
            </a:r>
          </a:p>
        </p:txBody>
      </p:sp>
      <p:sp>
        <p:nvSpPr>
          <p:cNvPr id="61" name="Rectangle 60">
            <a:extLst>
              <a:ext uri="{FF2B5EF4-FFF2-40B4-BE49-F238E27FC236}">
                <a16:creationId xmlns:a16="http://schemas.microsoft.com/office/drawing/2014/main" id="{C8DC3E42-0531-4EBF-835C-E710D47B807C}"/>
              </a:ext>
            </a:extLst>
          </p:cNvPr>
          <p:cNvSpPr/>
          <p:nvPr/>
        </p:nvSpPr>
        <p:spPr>
          <a:xfrm>
            <a:off x="972418" y="2865717"/>
            <a:ext cx="2020436" cy="4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000000"/>
                </a:solidFill>
              </a:rPr>
              <a:t>Multi-partner collaboration collating wearable &amp; testing data to assess high-risk individuals (HCPs) and stratify risk</a:t>
            </a:r>
          </a:p>
        </p:txBody>
      </p:sp>
      <p:pic>
        <p:nvPicPr>
          <p:cNvPr id="60" name="Picture 2">
            <a:extLst>
              <a:ext uri="{FF2B5EF4-FFF2-40B4-BE49-F238E27FC236}">
                <a16:creationId xmlns:a16="http://schemas.microsoft.com/office/drawing/2014/main" id="{9CCC165E-9A18-4D15-AC67-0724CBFF678B}"/>
              </a:ext>
            </a:extLst>
          </p:cNvPr>
          <p:cNvPicPr preferRelativeResize="0">
            <a:picLocks noChangeAspect="1" noChangeArrowheads="1"/>
          </p:cNvPicPr>
          <p:nvPr/>
        </p:nvPicPr>
        <p:blipFill>
          <a:blip r:embed="rId2"/>
          <a:srcRect t="2313" b="2313"/>
          <a:stretch/>
        </p:blipFill>
        <p:spPr bwMode="auto">
          <a:xfrm>
            <a:off x="94484" y="2875822"/>
            <a:ext cx="832655" cy="39707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6" descr="Empatica">
            <a:extLst>
              <a:ext uri="{FF2B5EF4-FFF2-40B4-BE49-F238E27FC236}">
                <a16:creationId xmlns:a16="http://schemas.microsoft.com/office/drawing/2014/main" id="{28801BA6-C1BB-40C7-B6FC-215441C28C3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84" y="3531470"/>
            <a:ext cx="885655" cy="180675"/>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C3FC9024-8493-44D9-A1E9-42A5DAE9E234}"/>
              </a:ext>
            </a:extLst>
          </p:cNvPr>
          <p:cNvSpPr/>
          <p:nvPr/>
        </p:nvSpPr>
        <p:spPr>
          <a:xfrm>
            <a:off x="972418" y="3402475"/>
            <a:ext cx="2020436" cy="438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000000"/>
                </a:solidFill>
              </a:rPr>
              <a:t>Aura, an early warning platform for COVID-19 infection to facilitate early intervention</a:t>
            </a:r>
          </a:p>
        </p:txBody>
      </p:sp>
      <p:pic>
        <p:nvPicPr>
          <p:cNvPr id="66" name="Picture 65">
            <a:extLst>
              <a:ext uri="{FF2B5EF4-FFF2-40B4-BE49-F238E27FC236}">
                <a16:creationId xmlns:a16="http://schemas.microsoft.com/office/drawing/2014/main" id="{7E5E9F6E-0D81-4569-A651-5E448FCEB45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4484" y="3960614"/>
            <a:ext cx="625546" cy="497511"/>
          </a:xfrm>
          <a:prstGeom prst="rect">
            <a:avLst/>
          </a:prstGeom>
        </p:spPr>
      </p:pic>
      <p:sp>
        <p:nvSpPr>
          <p:cNvPr id="72" name="Rectangle 71">
            <a:extLst>
              <a:ext uri="{FF2B5EF4-FFF2-40B4-BE49-F238E27FC236}">
                <a16:creationId xmlns:a16="http://schemas.microsoft.com/office/drawing/2014/main" id="{F048DD28-CE31-49D0-8BF6-D1536D3DDDDB}"/>
              </a:ext>
            </a:extLst>
          </p:cNvPr>
          <p:cNvSpPr/>
          <p:nvPr/>
        </p:nvSpPr>
        <p:spPr>
          <a:xfrm>
            <a:off x="972418" y="3990036"/>
            <a:ext cx="2020436" cy="438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000000"/>
                </a:solidFill>
              </a:rPr>
              <a:t>Expanding on existing partnership to include early identification of COVID-19  via wearable sensors​</a:t>
            </a:r>
          </a:p>
        </p:txBody>
      </p:sp>
      <p:sp>
        <p:nvSpPr>
          <p:cNvPr id="77" name="Rectangle 76">
            <a:extLst>
              <a:ext uri="{FF2B5EF4-FFF2-40B4-BE49-F238E27FC236}">
                <a16:creationId xmlns:a16="http://schemas.microsoft.com/office/drawing/2014/main" id="{9CDF50DA-0CF2-493D-9643-6EA225E556AC}"/>
              </a:ext>
            </a:extLst>
          </p:cNvPr>
          <p:cNvSpPr/>
          <p:nvPr/>
        </p:nvSpPr>
        <p:spPr>
          <a:xfrm>
            <a:off x="3995684" y="2865717"/>
            <a:ext cx="2020436" cy="4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000000"/>
                </a:solidFill>
              </a:rPr>
              <a:t>Vital Solution wearable (FDA cleared) to monitor nursing home patients (VA) and COVID-19 patients for health deterioration</a:t>
            </a:r>
          </a:p>
        </p:txBody>
      </p:sp>
      <p:pic>
        <p:nvPicPr>
          <p:cNvPr id="74" name="Picture 73">
            <a:extLst>
              <a:ext uri="{FF2B5EF4-FFF2-40B4-BE49-F238E27FC236}">
                <a16:creationId xmlns:a16="http://schemas.microsoft.com/office/drawing/2014/main" id="{F51DC5C0-6821-4FD0-AD12-805EFB04718C}"/>
              </a:ext>
            </a:extLst>
          </p:cNvPr>
          <p:cNvPicPr>
            <a:picLocks noChangeAspect="1"/>
          </p:cNvPicPr>
          <p:nvPr/>
        </p:nvPicPr>
        <p:blipFill>
          <a:blip r:embed="rId5"/>
          <a:srcRect/>
          <a:stretch/>
        </p:blipFill>
        <p:spPr>
          <a:xfrm>
            <a:off x="3103101" y="2952297"/>
            <a:ext cx="915461" cy="244123"/>
          </a:xfrm>
          <a:prstGeom prst="rect">
            <a:avLst/>
          </a:prstGeom>
        </p:spPr>
      </p:pic>
      <p:sp>
        <p:nvSpPr>
          <p:cNvPr id="81" name="Rectangle 80">
            <a:extLst>
              <a:ext uri="{FF2B5EF4-FFF2-40B4-BE49-F238E27FC236}">
                <a16:creationId xmlns:a16="http://schemas.microsoft.com/office/drawing/2014/main" id="{69D28BD1-0227-45D2-9B7C-ABBC67A266DB}"/>
              </a:ext>
            </a:extLst>
          </p:cNvPr>
          <p:cNvSpPr/>
          <p:nvPr/>
        </p:nvSpPr>
        <p:spPr>
          <a:xfrm>
            <a:off x="3995684" y="3449902"/>
            <a:ext cx="2020436" cy="438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000000"/>
                </a:solidFill>
              </a:rPr>
              <a:t>COVID-19 webinars for Healthcare professionals</a:t>
            </a:r>
          </a:p>
        </p:txBody>
      </p:sp>
      <p:pic>
        <p:nvPicPr>
          <p:cNvPr id="75" name="Picture 74">
            <a:extLst>
              <a:ext uri="{FF2B5EF4-FFF2-40B4-BE49-F238E27FC236}">
                <a16:creationId xmlns:a16="http://schemas.microsoft.com/office/drawing/2014/main" id="{A71F96A0-4BD7-4156-B79B-4DDD0E8EF4E4}"/>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3101" y="3456491"/>
            <a:ext cx="549720" cy="425486"/>
          </a:xfrm>
          <a:prstGeom prst="rect">
            <a:avLst/>
          </a:prstGeom>
        </p:spPr>
      </p:pic>
      <p:sp>
        <p:nvSpPr>
          <p:cNvPr id="93" name="Rectangle 92">
            <a:extLst>
              <a:ext uri="{FF2B5EF4-FFF2-40B4-BE49-F238E27FC236}">
                <a16:creationId xmlns:a16="http://schemas.microsoft.com/office/drawing/2014/main" id="{6CAABD71-CAE3-44E6-A0D2-BA5D2C7A872A}"/>
              </a:ext>
            </a:extLst>
          </p:cNvPr>
          <p:cNvSpPr/>
          <p:nvPr/>
        </p:nvSpPr>
        <p:spPr>
          <a:xfrm>
            <a:off x="7029079" y="3983664"/>
            <a:ext cx="2020436" cy="438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000000"/>
                </a:solidFill>
              </a:rPr>
              <a:t>Blood based  host biomarker in vitro diagnostic to inform on sepsis  (ICU and ED)</a:t>
            </a:r>
          </a:p>
        </p:txBody>
      </p:sp>
      <p:pic>
        <p:nvPicPr>
          <p:cNvPr id="99" name="Picture 2">
            <a:extLst>
              <a:ext uri="{FF2B5EF4-FFF2-40B4-BE49-F238E27FC236}">
                <a16:creationId xmlns:a16="http://schemas.microsoft.com/office/drawing/2014/main" id="{F88365C5-2A55-4F58-9363-217D5332040B}"/>
              </a:ext>
            </a:extLst>
          </p:cNvPr>
          <p:cNvPicPr>
            <a:picLocks noChangeAspect="1" noChangeArrowheads="1"/>
          </p:cNvPicPr>
          <p:nvPr/>
        </p:nvPicPr>
        <p:blipFill>
          <a:blip r:embed="rId7"/>
          <a:srcRect/>
          <a:stretch/>
        </p:blipFill>
        <p:spPr bwMode="auto">
          <a:xfrm>
            <a:off x="6184068" y="3992093"/>
            <a:ext cx="722874" cy="421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a:extLst>
              <a:ext uri="{FF2B5EF4-FFF2-40B4-BE49-F238E27FC236}">
                <a16:creationId xmlns:a16="http://schemas.microsoft.com/office/drawing/2014/main" id="{F783A7C6-721B-4AB2-8558-1958F3EF57C8}"/>
              </a:ext>
            </a:extLst>
          </p:cNvPr>
          <p:cNvSpPr/>
          <p:nvPr/>
        </p:nvSpPr>
        <p:spPr>
          <a:xfrm>
            <a:off x="7029079" y="3414000"/>
            <a:ext cx="2020436" cy="438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000000"/>
                </a:solidFill>
              </a:rPr>
              <a:t>Machine learning algorithm based on vital sign (EHR) and clinical data (MDW, FDA cleared) to detect viral sepsis </a:t>
            </a:r>
          </a:p>
        </p:txBody>
      </p:sp>
      <p:pic>
        <p:nvPicPr>
          <p:cNvPr id="100" name="Picture 99">
            <a:extLst>
              <a:ext uri="{FF2B5EF4-FFF2-40B4-BE49-F238E27FC236}">
                <a16:creationId xmlns:a16="http://schemas.microsoft.com/office/drawing/2014/main" id="{541BC89B-E6FD-40A5-A0F2-10AC584475A2}"/>
              </a:ext>
            </a:extLst>
          </p:cNvPr>
          <p:cNvPicPr>
            <a:picLocks noChangeAspect="1"/>
          </p:cNvPicPr>
          <p:nvPr/>
        </p:nvPicPr>
        <p:blipFill>
          <a:blip r:embed="rId8"/>
          <a:srcRect/>
          <a:stretch/>
        </p:blipFill>
        <p:spPr>
          <a:xfrm>
            <a:off x="6184068" y="3519904"/>
            <a:ext cx="804486" cy="226856"/>
          </a:xfrm>
          <a:prstGeom prst="rect">
            <a:avLst/>
          </a:prstGeom>
        </p:spPr>
      </p:pic>
      <p:sp>
        <p:nvSpPr>
          <p:cNvPr id="86" name="Rectangle 85">
            <a:extLst>
              <a:ext uri="{FF2B5EF4-FFF2-40B4-BE49-F238E27FC236}">
                <a16:creationId xmlns:a16="http://schemas.microsoft.com/office/drawing/2014/main" id="{ABD3ECF8-B0F0-44B9-AE3D-C5ADEEE33EBD}"/>
              </a:ext>
            </a:extLst>
          </p:cNvPr>
          <p:cNvSpPr/>
          <p:nvPr/>
        </p:nvSpPr>
        <p:spPr>
          <a:xfrm>
            <a:off x="7029079" y="2865717"/>
            <a:ext cx="2020436" cy="4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dirty="0">
                <a:solidFill>
                  <a:srgbClr val="000000"/>
                </a:solidFill>
              </a:rPr>
              <a:t>Rapid sepsis diagnostic COVID-19 Pilot study:  ED, respiratory illness PUI to triage for viral sepsis</a:t>
            </a:r>
          </a:p>
        </p:txBody>
      </p:sp>
      <p:pic>
        <p:nvPicPr>
          <p:cNvPr id="102" name="Picture 101">
            <a:extLst>
              <a:ext uri="{FF2B5EF4-FFF2-40B4-BE49-F238E27FC236}">
                <a16:creationId xmlns:a16="http://schemas.microsoft.com/office/drawing/2014/main" id="{040FCE67-766F-418A-9ED5-36E95A034D06}"/>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84068" y="2991326"/>
            <a:ext cx="874239" cy="166064"/>
          </a:xfrm>
          <a:prstGeom prst="rect">
            <a:avLst/>
          </a:prstGeom>
        </p:spPr>
      </p:pic>
    </p:spTree>
    <p:extLst>
      <p:ext uri="{BB962C8B-B14F-4D97-AF65-F5344CB8AC3E}">
        <p14:creationId xmlns:p14="http://schemas.microsoft.com/office/powerpoint/2010/main" val="3743214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399A749-9D3A-4361-A9D3-606F7E806F26}"/>
              </a:ext>
            </a:extLst>
          </p:cNvPr>
          <p:cNvGrpSpPr/>
          <p:nvPr/>
        </p:nvGrpSpPr>
        <p:grpSpPr>
          <a:xfrm>
            <a:off x="180030" y="902938"/>
            <a:ext cx="3966520" cy="3409950"/>
            <a:chOff x="404510" y="1141899"/>
            <a:chExt cx="2688530" cy="3114088"/>
          </a:xfrm>
        </p:grpSpPr>
        <p:sp>
          <p:nvSpPr>
            <p:cNvPr id="31" name="Rectangle 30">
              <a:extLst>
                <a:ext uri="{FF2B5EF4-FFF2-40B4-BE49-F238E27FC236}">
                  <a16:creationId xmlns:a16="http://schemas.microsoft.com/office/drawing/2014/main" id="{CEBA859D-7136-4ABD-A784-77C8B323B77F}"/>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274320" rIns="121920" bIns="60960" numCol="1" spcCol="0" rtlCol="0" fromWordArt="0" anchor="ctr" anchorCtr="0" forceAA="0" compatLnSpc="1">
              <a:prstTxWarp prst="textNoShape">
                <a:avLst/>
              </a:prstTxWarp>
              <a:noAutofit/>
            </a:bodyPr>
            <a:lstStyle/>
            <a:p>
              <a:pPr marL="285750" indent="-285750">
                <a:spcBef>
                  <a:spcPts val="600"/>
                </a:spcBef>
                <a:spcAft>
                  <a:spcPts val="600"/>
                </a:spcAft>
                <a:buFont typeface="Arial" panose="020B0604020202020204" pitchFamily="34" charset="0"/>
                <a:buChar char="•"/>
              </a:pPr>
              <a:r>
                <a:rPr lang="en-US" sz="1700" kern="0" dirty="0">
                  <a:solidFill>
                    <a:srgbClr val="000000"/>
                  </a:solidFill>
                </a:rPr>
                <a:t>Easy Broad Agency Announcement (EZ-BAA) is designed to be fast, easy-to-use, and flexible</a:t>
              </a:r>
            </a:p>
            <a:p>
              <a:pPr marL="285750" indent="-285750">
                <a:spcBef>
                  <a:spcPts val="600"/>
                </a:spcBef>
                <a:spcAft>
                  <a:spcPts val="600"/>
                </a:spcAft>
                <a:buFont typeface="Arial" panose="020B0604020202020204" pitchFamily="34" charset="0"/>
                <a:buChar char="•"/>
              </a:pPr>
              <a:r>
                <a:rPr lang="en-US" sz="1700" kern="0" dirty="0">
                  <a:solidFill>
                    <a:srgbClr val="000000"/>
                  </a:solidFill>
                </a:rPr>
                <a:t>Inspired by DARPA </a:t>
              </a:r>
            </a:p>
            <a:p>
              <a:pPr marL="285750" indent="-285750">
                <a:spcBef>
                  <a:spcPts val="600"/>
                </a:spcBef>
                <a:spcAft>
                  <a:spcPts val="600"/>
                </a:spcAft>
                <a:buFont typeface="Arial" panose="020B0604020202020204" pitchFamily="34" charset="0"/>
                <a:buChar char="•"/>
              </a:pPr>
              <a:r>
                <a:rPr lang="en-US" sz="1700" kern="0" dirty="0">
                  <a:solidFill>
                    <a:srgbClr val="000000"/>
                  </a:solidFill>
                </a:rPr>
                <a:t>$749,999 max &amp; 30-50% cost share requirement</a:t>
              </a:r>
            </a:p>
            <a:p>
              <a:pPr marL="285750" indent="-285750">
                <a:spcBef>
                  <a:spcPts val="600"/>
                </a:spcBef>
                <a:spcAft>
                  <a:spcPts val="600"/>
                </a:spcAft>
                <a:buFont typeface="Arial" panose="020B0604020202020204" pitchFamily="34" charset="0"/>
                <a:buChar char="•"/>
              </a:pPr>
              <a:r>
                <a:rPr lang="en-US" sz="1700" kern="0" dirty="0">
                  <a:solidFill>
                    <a:srgbClr val="000000"/>
                  </a:solidFill>
                </a:rPr>
                <a:t>Can go from posting solicitation to award within 30 days</a:t>
              </a:r>
            </a:p>
          </p:txBody>
        </p:sp>
        <p:pic>
          <p:nvPicPr>
            <p:cNvPr id="32" name="Picture 31" descr="A picture containing bird&#10;&#10;Description automatically generated">
              <a:extLst>
                <a:ext uri="{FF2B5EF4-FFF2-40B4-BE49-F238E27FC236}">
                  <a16:creationId xmlns:a16="http://schemas.microsoft.com/office/drawing/2014/main" id="{3AAD027C-1E52-4840-B2CC-67A675460523}"/>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33" name="Group 32">
            <a:extLst>
              <a:ext uri="{FF2B5EF4-FFF2-40B4-BE49-F238E27FC236}">
                <a16:creationId xmlns:a16="http://schemas.microsoft.com/office/drawing/2014/main" id="{4A9DC00F-FC2B-409F-86FA-C496137EA6DD}"/>
              </a:ext>
            </a:extLst>
          </p:cNvPr>
          <p:cNvGrpSpPr/>
          <p:nvPr/>
        </p:nvGrpSpPr>
        <p:grpSpPr>
          <a:xfrm>
            <a:off x="4260714" y="927141"/>
            <a:ext cx="4795001" cy="3359946"/>
            <a:chOff x="3879056" y="1012029"/>
            <a:chExt cx="5071836" cy="3359946"/>
          </a:xfrm>
        </p:grpSpPr>
        <p:cxnSp>
          <p:nvCxnSpPr>
            <p:cNvPr id="34" name="Straight Connector 33">
              <a:extLst>
                <a:ext uri="{FF2B5EF4-FFF2-40B4-BE49-F238E27FC236}">
                  <a16:creationId xmlns:a16="http://schemas.microsoft.com/office/drawing/2014/main" id="{1A3D14B4-2561-4484-B562-B84E39303D17}"/>
                </a:ext>
              </a:extLst>
            </p:cNvPr>
            <p:cNvCxnSpPr>
              <a:cxnSpLocks/>
            </p:cNvCxnSpPr>
            <p:nvPr/>
          </p:nvCxnSpPr>
          <p:spPr>
            <a:xfrm>
              <a:off x="3879056" y="1012029"/>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AAFD0EFD-2BBE-428E-B0A9-195D6E194CA8}"/>
                </a:ext>
              </a:extLst>
            </p:cNvPr>
            <p:cNvCxnSpPr>
              <a:cxnSpLocks/>
            </p:cNvCxnSpPr>
            <p:nvPr/>
          </p:nvCxnSpPr>
          <p:spPr>
            <a:xfrm>
              <a:off x="3879056" y="4371975"/>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grpSp>
      <p:sp>
        <p:nvSpPr>
          <p:cNvPr id="46" name="Title 45">
            <a:extLst>
              <a:ext uri="{FF2B5EF4-FFF2-40B4-BE49-F238E27FC236}">
                <a16:creationId xmlns:a16="http://schemas.microsoft.com/office/drawing/2014/main" id="{7865DA1A-3FD4-4B50-9021-999EDE9ADF2E}"/>
              </a:ext>
            </a:extLst>
          </p:cNvPr>
          <p:cNvSpPr>
            <a:spLocks noGrp="1"/>
          </p:cNvSpPr>
          <p:nvPr>
            <p:ph type="title"/>
          </p:nvPr>
        </p:nvSpPr>
        <p:spPr/>
        <p:txBody>
          <a:bodyPr/>
          <a:lstStyle/>
          <a:p>
            <a:r>
              <a:rPr lang="en-US" dirty="0"/>
              <a:t>DRIVe R&amp;D Funding Vehicle</a:t>
            </a:r>
          </a:p>
        </p:txBody>
      </p:sp>
      <p:grpSp>
        <p:nvGrpSpPr>
          <p:cNvPr id="95" name="Group 94">
            <a:extLst>
              <a:ext uri="{FF2B5EF4-FFF2-40B4-BE49-F238E27FC236}">
                <a16:creationId xmlns:a16="http://schemas.microsoft.com/office/drawing/2014/main" id="{CF95BF1B-1855-4A51-9808-129E3D1E7F2D}"/>
              </a:ext>
            </a:extLst>
          </p:cNvPr>
          <p:cNvGrpSpPr/>
          <p:nvPr/>
        </p:nvGrpSpPr>
        <p:grpSpPr>
          <a:xfrm>
            <a:off x="4260713" y="1032438"/>
            <a:ext cx="4795001" cy="3154824"/>
            <a:chOff x="4260713" y="1070538"/>
            <a:chExt cx="4795001" cy="3154824"/>
          </a:xfrm>
        </p:grpSpPr>
        <p:sp>
          <p:nvSpPr>
            <p:cNvPr id="88" name="Left Brace 87">
              <a:extLst>
                <a:ext uri="{FF2B5EF4-FFF2-40B4-BE49-F238E27FC236}">
                  <a16:creationId xmlns:a16="http://schemas.microsoft.com/office/drawing/2014/main" id="{4006B7EB-627F-4AD1-A389-6EB5234AFA77}"/>
                </a:ext>
              </a:extLst>
            </p:cNvPr>
            <p:cNvSpPr/>
            <p:nvPr/>
          </p:nvSpPr>
          <p:spPr>
            <a:xfrm rot="5400000">
              <a:off x="6320264" y="262139"/>
              <a:ext cx="321946" cy="3818477"/>
            </a:xfrm>
            <a:prstGeom prst="leftBrace">
              <a:avLst>
                <a:gd name="adj1" fmla="val 28220"/>
                <a:gd name="adj2" fmla="val 50000"/>
              </a:avLst>
            </a:prstGeom>
            <a:ln>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50" name="TextBox 49">
              <a:extLst>
                <a:ext uri="{FF2B5EF4-FFF2-40B4-BE49-F238E27FC236}">
                  <a16:creationId xmlns:a16="http://schemas.microsoft.com/office/drawing/2014/main" id="{35073BEF-957C-4426-835B-823BFA57BBB7}"/>
                </a:ext>
              </a:extLst>
            </p:cNvPr>
            <p:cNvSpPr txBox="1"/>
            <p:nvPr/>
          </p:nvSpPr>
          <p:spPr>
            <a:xfrm>
              <a:off x="4260713" y="1070538"/>
              <a:ext cx="4795001" cy="307777"/>
            </a:xfrm>
            <a:prstGeom prst="rect">
              <a:avLst/>
            </a:prstGeom>
            <a:noFill/>
          </p:spPr>
          <p:txBody>
            <a:bodyPr wrap="square">
              <a:spAutoFit/>
            </a:bodyPr>
            <a:lstStyle/>
            <a:p>
              <a:pPr algn="ctr"/>
              <a:r>
                <a:rPr lang="en-US" sz="1400" b="1" kern="0" dirty="0">
                  <a:solidFill>
                    <a:srgbClr val="000000"/>
                  </a:solidFill>
                </a:rPr>
                <a:t>BARDA DRIVe Abstract Review Process Flow Chart</a:t>
              </a:r>
              <a:endParaRPr lang="en-US" sz="1400" b="1" dirty="0"/>
            </a:p>
          </p:txBody>
        </p:sp>
        <p:sp>
          <p:nvSpPr>
            <p:cNvPr id="52" name="Rectangle: Rounded Corners 51">
              <a:extLst>
                <a:ext uri="{FF2B5EF4-FFF2-40B4-BE49-F238E27FC236}">
                  <a16:creationId xmlns:a16="http://schemas.microsoft.com/office/drawing/2014/main" id="{060BB7D0-24B3-40ED-B843-D9C2E46EFF84}"/>
                </a:ext>
              </a:extLst>
            </p:cNvPr>
            <p:cNvSpPr/>
            <p:nvPr/>
          </p:nvSpPr>
          <p:spPr>
            <a:xfrm>
              <a:off x="4382655" y="1445342"/>
              <a:ext cx="1447800" cy="304800"/>
            </a:xfrm>
            <a:prstGeom prst="roundRect">
              <a:avLst>
                <a:gd name="adj" fmla="val 50000"/>
              </a:avLst>
            </a:prstGeom>
            <a:solidFill>
              <a:srgbClr val="438231"/>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900" dirty="0">
                  <a:effectLst>
                    <a:outerShdw blurRad="38100" dist="38100" dir="2700000" algn="tl">
                      <a:srgbClr val="000000">
                        <a:alpha val="43137"/>
                      </a:srgbClr>
                    </a:outerShdw>
                  </a:effectLst>
                </a:rPr>
                <a:t>Market Research Call with DRIVe AOI PM</a:t>
              </a:r>
            </a:p>
          </p:txBody>
        </p:sp>
        <p:sp>
          <p:nvSpPr>
            <p:cNvPr id="55" name="Rectangle: Rounded Corners 54">
              <a:extLst>
                <a:ext uri="{FF2B5EF4-FFF2-40B4-BE49-F238E27FC236}">
                  <a16:creationId xmlns:a16="http://schemas.microsoft.com/office/drawing/2014/main" id="{89A7A36B-BF90-4E8E-8DBA-34A9250A071B}"/>
                </a:ext>
              </a:extLst>
            </p:cNvPr>
            <p:cNvSpPr/>
            <p:nvPr/>
          </p:nvSpPr>
          <p:spPr>
            <a:xfrm>
              <a:off x="4578712" y="2270625"/>
              <a:ext cx="1055687" cy="322581"/>
            </a:xfrm>
            <a:prstGeom prst="roundRect">
              <a:avLst>
                <a:gd name="adj" fmla="val 8854"/>
              </a:avLst>
            </a:prstGeom>
            <a:solidFill>
              <a:srgbClr val="544963"/>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900" dirty="0">
                  <a:effectLst>
                    <a:outerShdw blurRad="38100" dist="38100" dir="2700000" algn="tl">
                      <a:srgbClr val="000000">
                        <a:alpha val="43137"/>
                      </a:srgbClr>
                    </a:outerShdw>
                  </a:effectLst>
                </a:rPr>
                <a:t>Abstract Submission</a:t>
              </a:r>
            </a:p>
          </p:txBody>
        </p:sp>
        <p:sp>
          <p:nvSpPr>
            <p:cNvPr id="56" name="Rectangle: Rounded Corners 55">
              <a:extLst>
                <a:ext uri="{FF2B5EF4-FFF2-40B4-BE49-F238E27FC236}">
                  <a16:creationId xmlns:a16="http://schemas.microsoft.com/office/drawing/2014/main" id="{124C8D02-8849-4F5A-8993-E9CB319D7093}"/>
                </a:ext>
              </a:extLst>
            </p:cNvPr>
            <p:cNvSpPr/>
            <p:nvPr/>
          </p:nvSpPr>
          <p:spPr>
            <a:xfrm>
              <a:off x="7334790" y="2270625"/>
              <a:ext cx="1055687" cy="322581"/>
            </a:xfrm>
            <a:prstGeom prst="roundRect">
              <a:avLst>
                <a:gd name="adj" fmla="val 8854"/>
              </a:avLst>
            </a:prstGeom>
            <a:solidFill>
              <a:srgbClr val="544963"/>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900" dirty="0">
                  <a:effectLst>
                    <a:outerShdw blurRad="38100" dist="38100" dir="2700000" algn="tl">
                      <a:srgbClr val="000000">
                        <a:alpha val="43137"/>
                      </a:srgbClr>
                    </a:outerShdw>
                  </a:effectLst>
                </a:rPr>
                <a:t>Award</a:t>
              </a:r>
            </a:p>
          </p:txBody>
        </p:sp>
        <p:sp>
          <p:nvSpPr>
            <p:cNvPr id="57" name="Rectangle: Rounded Corners 56">
              <a:extLst>
                <a:ext uri="{FF2B5EF4-FFF2-40B4-BE49-F238E27FC236}">
                  <a16:creationId xmlns:a16="http://schemas.microsoft.com/office/drawing/2014/main" id="{706A3996-8393-4B78-B1EB-35B32734B50A}"/>
                </a:ext>
              </a:extLst>
            </p:cNvPr>
            <p:cNvSpPr/>
            <p:nvPr/>
          </p:nvSpPr>
          <p:spPr>
            <a:xfrm>
              <a:off x="5851579" y="3061613"/>
              <a:ext cx="1266030" cy="479425"/>
            </a:xfrm>
            <a:prstGeom prst="roundRect">
              <a:avLst>
                <a:gd name="adj" fmla="val 8854"/>
              </a:avLst>
            </a:prstGeom>
            <a:solidFill>
              <a:srgbClr val="544963"/>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900" dirty="0">
                  <a:effectLst>
                    <a:outerShdw blurRad="38100" dist="38100" dir="2700000" algn="tl">
                      <a:srgbClr val="000000">
                        <a:alpha val="43137"/>
                      </a:srgbClr>
                    </a:outerShdw>
                  </a:effectLst>
                </a:rPr>
                <a:t>Submission of SOW</a:t>
              </a:r>
            </a:p>
            <a:p>
              <a:pPr algn="ctr"/>
              <a:r>
                <a:rPr lang="en-US" sz="900" dirty="0">
                  <a:effectLst>
                    <a:outerShdw blurRad="38100" dist="38100" dir="2700000" algn="tl">
                      <a:srgbClr val="000000">
                        <a:alpha val="43137"/>
                      </a:srgbClr>
                    </a:outerShdw>
                  </a:effectLst>
                </a:rPr>
                <a:t>Cost &amp; Technical Information</a:t>
              </a:r>
            </a:p>
          </p:txBody>
        </p:sp>
        <p:sp>
          <p:nvSpPr>
            <p:cNvPr id="58" name="Rectangle: Rounded Corners 57">
              <a:extLst>
                <a:ext uri="{FF2B5EF4-FFF2-40B4-BE49-F238E27FC236}">
                  <a16:creationId xmlns:a16="http://schemas.microsoft.com/office/drawing/2014/main" id="{6E720C12-8359-4453-9871-BFA88C3CB488}"/>
                </a:ext>
              </a:extLst>
            </p:cNvPr>
            <p:cNvSpPr/>
            <p:nvPr/>
          </p:nvSpPr>
          <p:spPr>
            <a:xfrm>
              <a:off x="4382655" y="3920562"/>
              <a:ext cx="1447800" cy="304800"/>
            </a:xfrm>
            <a:prstGeom prst="roundRect">
              <a:avLst>
                <a:gd name="adj" fmla="val 50000"/>
              </a:avLst>
            </a:prstGeom>
            <a:solidFill>
              <a:srgbClr val="438231"/>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900" dirty="0">
                  <a:effectLst>
                    <a:outerShdw blurRad="38100" dist="38100" dir="2700000" algn="tl">
                      <a:srgbClr val="000000">
                        <a:alpha val="43137"/>
                      </a:srgbClr>
                    </a:outerShdw>
                  </a:effectLst>
                </a:rPr>
                <a:t>Respondent Notified</a:t>
              </a:r>
            </a:p>
          </p:txBody>
        </p:sp>
        <p:sp>
          <p:nvSpPr>
            <p:cNvPr id="59" name="Rectangle: Rounded Corners 58">
              <a:extLst>
                <a:ext uri="{FF2B5EF4-FFF2-40B4-BE49-F238E27FC236}">
                  <a16:creationId xmlns:a16="http://schemas.microsoft.com/office/drawing/2014/main" id="{5E2F707C-B408-4E7B-8E9C-F92E0C5E4A29}"/>
                </a:ext>
              </a:extLst>
            </p:cNvPr>
            <p:cNvSpPr/>
            <p:nvPr/>
          </p:nvSpPr>
          <p:spPr>
            <a:xfrm>
              <a:off x="7138733" y="3920562"/>
              <a:ext cx="1447800" cy="304800"/>
            </a:xfrm>
            <a:prstGeom prst="roundRect">
              <a:avLst>
                <a:gd name="adj" fmla="val 50000"/>
              </a:avLst>
            </a:prstGeom>
            <a:solidFill>
              <a:srgbClr val="438231"/>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900" dirty="0">
                  <a:effectLst>
                    <a:outerShdw blurRad="38100" dist="38100" dir="2700000" algn="tl">
                      <a:srgbClr val="000000">
                        <a:alpha val="43137"/>
                      </a:srgbClr>
                    </a:outerShdw>
                  </a:effectLst>
                </a:rPr>
                <a:t>Respondent Notified</a:t>
              </a:r>
            </a:p>
          </p:txBody>
        </p:sp>
        <p:sp>
          <p:nvSpPr>
            <p:cNvPr id="60" name="Diamond 59">
              <a:extLst>
                <a:ext uri="{FF2B5EF4-FFF2-40B4-BE49-F238E27FC236}">
                  <a16:creationId xmlns:a16="http://schemas.microsoft.com/office/drawing/2014/main" id="{D2892D58-4097-4119-8F3A-A81EA34069E9}"/>
                </a:ext>
              </a:extLst>
            </p:cNvPr>
            <p:cNvSpPr/>
            <p:nvPr/>
          </p:nvSpPr>
          <p:spPr>
            <a:xfrm>
              <a:off x="4556373" y="2926724"/>
              <a:ext cx="1100365" cy="756919"/>
            </a:xfrm>
            <a:prstGeom prst="diamond">
              <a:avLst/>
            </a:prstGeom>
            <a:solidFill>
              <a:srgbClr val="C7720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Initial Abstract Review</a:t>
              </a:r>
              <a:endParaRPr lang="en-US" dirty="0"/>
            </a:p>
          </p:txBody>
        </p:sp>
        <p:sp>
          <p:nvSpPr>
            <p:cNvPr id="61" name="Diamond 60">
              <a:extLst>
                <a:ext uri="{FF2B5EF4-FFF2-40B4-BE49-F238E27FC236}">
                  <a16:creationId xmlns:a16="http://schemas.microsoft.com/office/drawing/2014/main" id="{B90E7DF0-26C7-4EC8-A6EC-0AABAFA6F025}"/>
                </a:ext>
              </a:extLst>
            </p:cNvPr>
            <p:cNvSpPr/>
            <p:nvPr/>
          </p:nvSpPr>
          <p:spPr>
            <a:xfrm>
              <a:off x="7312451" y="2922867"/>
              <a:ext cx="1100365" cy="756919"/>
            </a:xfrm>
            <a:prstGeom prst="diamond">
              <a:avLst/>
            </a:prstGeom>
            <a:solidFill>
              <a:srgbClr val="C7720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Proposal Evaluation</a:t>
              </a:r>
              <a:endParaRPr lang="en-US" dirty="0"/>
            </a:p>
          </p:txBody>
        </p:sp>
        <p:cxnSp>
          <p:nvCxnSpPr>
            <p:cNvPr id="63" name="Straight Arrow Connector 62">
              <a:extLst>
                <a:ext uri="{FF2B5EF4-FFF2-40B4-BE49-F238E27FC236}">
                  <a16:creationId xmlns:a16="http://schemas.microsoft.com/office/drawing/2014/main" id="{A92FF28A-9EF9-47D8-9021-83B8E1625D50}"/>
                </a:ext>
              </a:extLst>
            </p:cNvPr>
            <p:cNvCxnSpPr>
              <a:stCxn id="52" idx="2"/>
              <a:endCxn id="55" idx="0"/>
            </p:cNvCxnSpPr>
            <p:nvPr/>
          </p:nvCxnSpPr>
          <p:spPr>
            <a:xfrm>
              <a:off x="5106555" y="1750142"/>
              <a:ext cx="1" cy="520483"/>
            </a:xfrm>
            <a:prstGeom prst="straightConnector1">
              <a:avLst/>
            </a:prstGeom>
            <a:ln>
              <a:solidFill>
                <a:srgbClr val="000000"/>
              </a:solidFill>
              <a:prstDash val="sysDash"/>
              <a:tailEnd type="triangle"/>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6E2E4687-04AB-4CE8-8DB4-2A6386667A02}"/>
                </a:ext>
              </a:extLst>
            </p:cNvPr>
            <p:cNvCxnSpPr>
              <a:cxnSpLocks/>
              <a:stCxn id="55" idx="2"/>
              <a:endCxn id="60" idx="0"/>
            </p:cNvCxnSpPr>
            <p:nvPr/>
          </p:nvCxnSpPr>
          <p:spPr>
            <a:xfrm>
              <a:off x="5106556" y="2593206"/>
              <a:ext cx="0" cy="333518"/>
            </a:xfrm>
            <a:prstGeom prst="straightConnector1">
              <a:avLst/>
            </a:prstGeom>
            <a:ln>
              <a:solidFill>
                <a:srgbClr val="000000"/>
              </a:solidFill>
              <a:prstDash val="solid"/>
              <a:tailEnd type="triangle"/>
            </a:ln>
            <a:effectLst/>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B9490EF3-C874-46C4-842B-3BC4D85257AA}"/>
                </a:ext>
              </a:extLst>
            </p:cNvPr>
            <p:cNvCxnSpPr>
              <a:cxnSpLocks/>
              <a:stCxn id="60" idx="2"/>
              <a:endCxn id="58" idx="0"/>
            </p:cNvCxnSpPr>
            <p:nvPr/>
          </p:nvCxnSpPr>
          <p:spPr>
            <a:xfrm flipH="1">
              <a:off x="5106555" y="3683643"/>
              <a:ext cx="1" cy="236919"/>
            </a:xfrm>
            <a:prstGeom prst="straightConnector1">
              <a:avLst/>
            </a:prstGeom>
            <a:ln>
              <a:solidFill>
                <a:srgbClr val="000000"/>
              </a:solidFill>
              <a:prstDash val="solid"/>
              <a:tailEnd type="triangle"/>
            </a:ln>
            <a:effectLst/>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46EEA55D-4F30-4841-AD6B-7BEE1CFEC624}"/>
                </a:ext>
              </a:extLst>
            </p:cNvPr>
            <p:cNvCxnSpPr>
              <a:cxnSpLocks/>
              <a:stCxn id="60" idx="3"/>
              <a:endCxn id="57" idx="1"/>
            </p:cNvCxnSpPr>
            <p:nvPr/>
          </p:nvCxnSpPr>
          <p:spPr>
            <a:xfrm flipV="1">
              <a:off x="5656738" y="3301326"/>
              <a:ext cx="194841" cy="3858"/>
            </a:xfrm>
            <a:prstGeom prst="straightConnector1">
              <a:avLst/>
            </a:prstGeom>
            <a:ln>
              <a:solidFill>
                <a:srgbClr val="000000"/>
              </a:solidFill>
              <a:prstDash val="solid"/>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431A7C56-5038-4DCA-8257-163421C9743E}"/>
                </a:ext>
              </a:extLst>
            </p:cNvPr>
            <p:cNvCxnSpPr>
              <a:cxnSpLocks/>
              <a:stCxn id="57" idx="3"/>
              <a:endCxn id="61" idx="1"/>
            </p:cNvCxnSpPr>
            <p:nvPr/>
          </p:nvCxnSpPr>
          <p:spPr>
            <a:xfrm>
              <a:off x="7117609" y="3301326"/>
              <a:ext cx="194842" cy="1"/>
            </a:xfrm>
            <a:prstGeom prst="straightConnector1">
              <a:avLst/>
            </a:prstGeom>
            <a:ln>
              <a:solidFill>
                <a:srgbClr val="000000"/>
              </a:solidFill>
              <a:prstDash val="solid"/>
              <a:tailEnd type="triangle"/>
            </a:ln>
            <a:effectLst/>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DE125FA6-089B-442A-82B0-A819DCF87B83}"/>
                </a:ext>
              </a:extLst>
            </p:cNvPr>
            <p:cNvCxnSpPr>
              <a:cxnSpLocks/>
              <a:stCxn id="61" idx="0"/>
              <a:endCxn id="56" idx="2"/>
            </p:cNvCxnSpPr>
            <p:nvPr/>
          </p:nvCxnSpPr>
          <p:spPr>
            <a:xfrm flipV="1">
              <a:off x="7862634" y="2593206"/>
              <a:ext cx="0" cy="329661"/>
            </a:xfrm>
            <a:prstGeom prst="straightConnector1">
              <a:avLst/>
            </a:prstGeom>
            <a:ln>
              <a:solidFill>
                <a:srgbClr val="000000"/>
              </a:solidFill>
              <a:prstDash val="solid"/>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ABC3DEA2-CA2F-43AF-A7C9-81216AF52425}"/>
                </a:ext>
              </a:extLst>
            </p:cNvPr>
            <p:cNvCxnSpPr>
              <a:cxnSpLocks/>
              <a:stCxn id="61" idx="2"/>
              <a:endCxn id="59" idx="0"/>
            </p:cNvCxnSpPr>
            <p:nvPr/>
          </p:nvCxnSpPr>
          <p:spPr>
            <a:xfrm flipH="1">
              <a:off x="7862633" y="3679786"/>
              <a:ext cx="1" cy="240776"/>
            </a:xfrm>
            <a:prstGeom prst="straightConnector1">
              <a:avLst/>
            </a:prstGeom>
            <a:ln>
              <a:solidFill>
                <a:srgbClr val="000000"/>
              </a:solidFill>
              <a:prstDash val="solid"/>
              <a:tailEnd type="triangle"/>
            </a:ln>
            <a:effectLst/>
          </p:spPr>
          <p:style>
            <a:lnRef idx="2">
              <a:schemeClr val="dk1"/>
            </a:lnRef>
            <a:fillRef idx="0">
              <a:schemeClr val="dk1"/>
            </a:fillRef>
            <a:effectRef idx="1">
              <a:schemeClr val="dk1"/>
            </a:effectRef>
            <a:fontRef idx="minor">
              <a:schemeClr val="tx1"/>
            </a:fontRef>
          </p:style>
        </p:cxnSp>
        <p:sp>
          <p:nvSpPr>
            <p:cNvPr id="87" name="TextBox 86">
              <a:extLst>
                <a:ext uri="{FF2B5EF4-FFF2-40B4-BE49-F238E27FC236}">
                  <a16:creationId xmlns:a16="http://schemas.microsoft.com/office/drawing/2014/main" id="{7070EA1D-B5D1-454D-98F0-668C93836410}"/>
                </a:ext>
              </a:extLst>
            </p:cNvPr>
            <p:cNvSpPr txBox="1"/>
            <p:nvPr/>
          </p:nvSpPr>
          <p:spPr>
            <a:xfrm>
              <a:off x="5178566" y="1794845"/>
              <a:ext cx="2605342" cy="230832"/>
            </a:xfrm>
            <a:prstGeom prst="rect">
              <a:avLst/>
            </a:prstGeom>
            <a:noFill/>
          </p:spPr>
          <p:txBody>
            <a:bodyPr wrap="square">
              <a:spAutoFit/>
            </a:bodyPr>
            <a:lstStyle/>
            <a:p>
              <a:pPr algn="ctr"/>
              <a:r>
                <a:rPr lang="en-US" sz="900" b="1" kern="0" dirty="0">
                  <a:solidFill>
                    <a:srgbClr val="000000"/>
                  </a:solidFill>
                </a:rPr>
                <a:t>Abstract to Award = 30 to 120 Days</a:t>
              </a:r>
              <a:endParaRPr lang="en-US" sz="900" b="1" dirty="0"/>
            </a:p>
          </p:txBody>
        </p:sp>
        <p:sp>
          <p:nvSpPr>
            <p:cNvPr id="90" name="TextBox 89">
              <a:extLst>
                <a:ext uri="{FF2B5EF4-FFF2-40B4-BE49-F238E27FC236}">
                  <a16:creationId xmlns:a16="http://schemas.microsoft.com/office/drawing/2014/main" id="{6174FD7F-F631-4358-AA3C-AE45985AB763}"/>
                </a:ext>
              </a:extLst>
            </p:cNvPr>
            <p:cNvSpPr txBox="1"/>
            <p:nvPr/>
          </p:nvSpPr>
          <p:spPr>
            <a:xfrm>
              <a:off x="5144224" y="2941284"/>
              <a:ext cx="922401" cy="215444"/>
            </a:xfrm>
            <a:prstGeom prst="rect">
              <a:avLst/>
            </a:prstGeom>
            <a:noFill/>
          </p:spPr>
          <p:txBody>
            <a:bodyPr wrap="square">
              <a:spAutoFit/>
            </a:bodyPr>
            <a:lstStyle/>
            <a:p>
              <a:pPr algn="ctr"/>
              <a:r>
                <a:rPr lang="en-US" sz="800" b="1" kern="0" dirty="0">
                  <a:solidFill>
                    <a:srgbClr val="000000"/>
                  </a:solidFill>
                </a:rPr>
                <a:t>Interested</a:t>
              </a:r>
              <a:endParaRPr lang="en-US" sz="800" b="1" dirty="0"/>
            </a:p>
          </p:txBody>
        </p:sp>
        <p:sp>
          <p:nvSpPr>
            <p:cNvPr id="91" name="TextBox 90">
              <a:extLst>
                <a:ext uri="{FF2B5EF4-FFF2-40B4-BE49-F238E27FC236}">
                  <a16:creationId xmlns:a16="http://schemas.microsoft.com/office/drawing/2014/main" id="{961AA6B2-C795-47CF-9004-0A1D2406FFB7}"/>
                </a:ext>
              </a:extLst>
            </p:cNvPr>
            <p:cNvSpPr txBox="1"/>
            <p:nvPr/>
          </p:nvSpPr>
          <p:spPr>
            <a:xfrm>
              <a:off x="5086387" y="3655804"/>
              <a:ext cx="1140701" cy="215444"/>
            </a:xfrm>
            <a:prstGeom prst="rect">
              <a:avLst/>
            </a:prstGeom>
            <a:noFill/>
          </p:spPr>
          <p:txBody>
            <a:bodyPr wrap="square">
              <a:spAutoFit/>
            </a:bodyPr>
            <a:lstStyle/>
            <a:p>
              <a:r>
                <a:rPr lang="en-US" sz="800" b="1" kern="0" dirty="0">
                  <a:solidFill>
                    <a:srgbClr val="000000"/>
                  </a:solidFill>
                </a:rPr>
                <a:t>Not Interested</a:t>
              </a:r>
              <a:endParaRPr lang="en-US" sz="800" b="1" dirty="0"/>
            </a:p>
          </p:txBody>
        </p:sp>
        <p:sp>
          <p:nvSpPr>
            <p:cNvPr id="92" name="TextBox 91">
              <a:extLst>
                <a:ext uri="{FF2B5EF4-FFF2-40B4-BE49-F238E27FC236}">
                  <a16:creationId xmlns:a16="http://schemas.microsoft.com/office/drawing/2014/main" id="{A1165CFA-F9E3-4A5A-8F18-B7BC300448FE}"/>
                </a:ext>
              </a:extLst>
            </p:cNvPr>
            <p:cNvSpPr txBox="1"/>
            <p:nvPr/>
          </p:nvSpPr>
          <p:spPr>
            <a:xfrm>
              <a:off x="7862633" y="2715101"/>
              <a:ext cx="1140701" cy="215444"/>
            </a:xfrm>
            <a:prstGeom prst="rect">
              <a:avLst/>
            </a:prstGeom>
            <a:noFill/>
          </p:spPr>
          <p:txBody>
            <a:bodyPr wrap="square">
              <a:spAutoFit/>
            </a:bodyPr>
            <a:lstStyle/>
            <a:p>
              <a:r>
                <a:rPr lang="en-US" sz="800" b="1" kern="0" dirty="0">
                  <a:solidFill>
                    <a:srgbClr val="000000"/>
                  </a:solidFill>
                </a:rPr>
                <a:t>Acceptable</a:t>
              </a:r>
              <a:endParaRPr lang="en-US" sz="800" b="1" dirty="0"/>
            </a:p>
          </p:txBody>
        </p:sp>
        <p:sp>
          <p:nvSpPr>
            <p:cNvPr id="93" name="TextBox 92">
              <a:extLst>
                <a:ext uri="{FF2B5EF4-FFF2-40B4-BE49-F238E27FC236}">
                  <a16:creationId xmlns:a16="http://schemas.microsoft.com/office/drawing/2014/main" id="{65E72132-FBCE-4B03-8364-31E2FE458C55}"/>
                </a:ext>
              </a:extLst>
            </p:cNvPr>
            <p:cNvSpPr txBox="1"/>
            <p:nvPr/>
          </p:nvSpPr>
          <p:spPr>
            <a:xfrm>
              <a:off x="7862633" y="3633789"/>
              <a:ext cx="1140701" cy="215444"/>
            </a:xfrm>
            <a:prstGeom prst="rect">
              <a:avLst/>
            </a:prstGeom>
            <a:noFill/>
          </p:spPr>
          <p:txBody>
            <a:bodyPr wrap="square">
              <a:spAutoFit/>
            </a:bodyPr>
            <a:lstStyle/>
            <a:p>
              <a:r>
                <a:rPr lang="en-US" sz="800" b="1" kern="0" dirty="0">
                  <a:solidFill>
                    <a:srgbClr val="000000"/>
                  </a:solidFill>
                </a:rPr>
                <a:t>Not Accepted</a:t>
              </a:r>
              <a:endParaRPr lang="en-US" sz="800" b="1" dirty="0"/>
            </a:p>
          </p:txBody>
        </p:sp>
        <p:sp>
          <p:nvSpPr>
            <p:cNvPr id="94" name="TextBox 93">
              <a:extLst>
                <a:ext uri="{FF2B5EF4-FFF2-40B4-BE49-F238E27FC236}">
                  <a16:creationId xmlns:a16="http://schemas.microsoft.com/office/drawing/2014/main" id="{3AADFF11-06E3-4B28-9A60-950F0072F0F1}"/>
                </a:ext>
              </a:extLst>
            </p:cNvPr>
            <p:cNvSpPr txBox="1"/>
            <p:nvPr/>
          </p:nvSpPr>
          <p:spPr>
            <a:xfrm>
              <a:off x="6396478" y="2642147"/>
              <a:ext cx="1372975" cy="215444"/>
            </a:xfrm>
            <a:prstGeom prst="rect">
              <a:avLst/>
            </a:prstGeom>
            <a:noFill/>
          </p:spPr>
          <p:txBody>
            <a:bodyPr wrap="square">
              <a:spAutoFit/>
            </a:bodyPr>
            <a:lstStyle/>
            <a:p>
              <a:r>
                <a:rPr lang="en-US" sz="800" b="1" kern="0" dirty="0">
                  <a:solidFill>
                    <a:srgbClr val="000000"/>
                  </a:solidFill>
                </a:rPr>
                <a:t>Successful Negotiation</a:t>
              </a:r>
              <a:endParaRPr lang="en-US" sz="800" b="1" dirty="0"/>
            </a:p>
          </p:txBody>
        </p:sp>
      </p:grpSp>
    </p:spTree>
    <p:extLst>
      <p:ext uri="{BB962C8B-B14F-4D97-AF65-F5344CB8AC3E}">
        <p14:creationId xmlns:p14="http://schemas.microsoft.com/office/powerpoint/2010/main" val="167961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2CB853-E9CD-4C59-945D-04D782A129C4}"/>
              </a:ext>
            </a:extLst>
          </p:cNvPr>
          <p:cNvSpPr>
            <a:spLocks noGrp="1"/>
          </p:cNvSpPr>
          <p:nvPr>
            <p:ph type="ctrTitle"/>
          </p:nvPr>
        </p:nvSpPr>
        <p:spPr/>
        <p:txBody>
          <a:bodyPr/>
          <a:lstStyle/>
          <a:p>
            <a:r>
              <a:rPr lang="en-US" dirty="0"/>
              <a:t>BARDA </a:t>
            </a:r>
            <a:r>
              <a:rPr lang="en-US" dirty="0" err="1"/>
              <a:t>DRIVe’s</a:t>
            </a:r>
            <a:r>
              <a:rPr lang="en-US" dirty="0"/>
              <a:t> Catalyst Office</a:t>
            </a:r>
          </a:p>
        </p:txBody>
      </p:sp>
      <p:sp>
        <p:nvSpPr>
          <p:cNvPr id="7" name="Subtitle 6">
            <a:extLst>
              <a:ext uri="{FF2B5EF4-FFF2-40B4-BE49-F238E27FC236}">
                <a16:creationId xmlns:a16="http://schemas.microsoft.com/office/drawing/2014/main" id="{0B0B928A-D9D1-4A9D-9F37-D62B683AA477}"/>
              </a:ext>
            </a:extLst>
          </p:cNvPr>
          <p:cNvSpPr>
            <a:spLocks noGrp="1"/>
          </p:cNvSpPr>
          <p:nvPr>
            <p:ph type="subTitle" idx="1"/>
          </p:nvPr>
        </p:nvSpPr>
        <p:spPr/>
        <p:txBody>
          <a:bodyPr>
            <a:normAutofit/>
          </a:bodyPr>
          <a:lstStyle/>
          <a:p>
            <a:r>
              <a:rPr lang="en-US" dirty="0"/>
              <a:t>Justin Yang</a:t>
            </a:r>
          </a:p>
          <a:p>
            <a:r>
              <a:rPr lang="en-US" dirty="0"/>
              <a:t>Director</a:t>
            </a:r>
          </a:p>
          <a:p>
            <a:endParaRPr lang="en-US" dirty="0"/>
          </a:p>
        </p:txBody>
      </p:sp>
    </p:spTree>
    <p:extLst>
      <p:ext uri="{BB962C8B-B14F-4D97-AF65-F5344CB8AC3E}">
        <p14:creationId xmlns:p14="http://schemas.microsoft.com/office/powerpoint/2010/main" val="127833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5C3CE0A-115C-4A9F-8041-7F3A66B81689}"/>
              </a:ext>
            </a:extLst>
          </p:cNvPr>
          <p:cNvGrpSpPr/>
          <p:nvPr/>
        </p:nvGrpSpPr>
        <p:grpSpPr>
          <a:xfrm>
            <a:off x="4346117" y="2719396"/>
            <a:ext cx="4524833" cy="1496963"/>
            <a:chOff x="4346117" y="2533588"/>
            <a:chExt cx="4524833" cy="1496963"/>
          </a:xfrm>
        </p:grpSpPr>
        <p:pic>
          <p:nvPicPr>
            <p:cNvPr id="2050" name="Picture 2" descr="29.8: A Catalyst Affects the Mechanism and Activation Energ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945" y="2533588"/>
              <a:ext cx="2266005" cy="14928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we can learn from Sisyphus and his rock - Noteworthy - The ..."/>
            <p:cNvPicPr>
              <a:picLocks noChangeAspect="1" noChangeArrowheads="1"/>
            </p:cNvPicPr>
            <p:nvPr/>
          </p:nvPicPr>
          <p:blipFill rotWithShape="1">
            <a:blip r:embed="rId3">
              <a:extLst>
                <a:ext uri="{28A0092B-C50C-407E-A947-70E740481C1C}">
                  <a14:useLocalDpi xmlns:a14="http://schemas.microsoft.com/office/drawing/2010/main" val="0"/>
                </a:ext>
              </a:extLst>
            </a:blip>
            <a:srcRect r="31288"/>
            <a:stretch/>
          </p:blipFill>
          <p:spPr bwMode="auto">
            <a:xfrm>
              <a:off x="4346117" y="2533588"/>
              <a:ext cx="2070557" cy="149696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p:cNvSpPr/>
          <p:nvPr/>
        </p:nvSpPr>
        <p:spPr>
          <a:xfrm>
            <a:off x="4154175" y="1673447"/>
            <a:ext cx="4901540" cy="923330"/>
          </a:xfrm>
          <a:prstGeom prst="rect">
            <a:avLst/>
          </a:prstGeom>
        </p:spPr>
        <p:txBody>
          <a:bodyPr wrap="square">
            <a:spAutoFit/>
          </a:bodyPr>
          <a:lstStyle/>
          <a:p>
            <a:pPr algn="ctr"/>
            <a:r>
              <a:rPr lang="en-US" b="1" dirty="0">
                <a:solidFill>
                  <a:srgbClr val="000000"/>
                </a:solidFill>
              </a:rPr>
              <a:t>CATALYST:</a:t>
            </a:r>
            <a:r>
              <a:rPr lang="en-US" dirty="0">
                <a:solidFill>
                  <a:srgbClr val="000000"/>
                </a:solidFill>
              </a:rPr>
              <a:t> a substance that increases the rate of a chemical reaction without itself undergoing any permanent chemical change.</a:t>
            </a:r>
          </a:p>
        </p:txBody>
      </p:sp>
      <p:sp>
        <p:nvSpPr>
          <p:cNvPr id="7" name="Title 6">
            <a:extLst>
              <a:ext uri="{FF2B5EF4-FFF2-40B4-BE49-F238E27FC236}">
                <a16:creationId xmlns:a16="http://schemas.microsoft.com/office/drawing/2014/main" id="{CF8F7CCA-7621-406A-8554-EC68C1B95694}"/>
              </a:ext>
            </a:extLst>
          </p:cNvPr>
          <p:cNvSpPr>
            <a:spLocks noGrp="1"/>
          </p:cNvSpPr>
          <p:nvPr>
            <p:ph type="title"/>
          </p:nvPr>
        </p:nvSpPr>
        <p:spPr/>
        <p:txBody>
          <a:bodyPr>
            <a:normAutofit/>
          </a:bodyPr>
          <a:lstStyle/>
          <a:p>
            <a:r>
              <a:rPr lang="en-US" sz="2800" dirty="0"/>
              <a:t>INTRODUCING…</a:t>
            </a:r>
            <a:r>
              <a:rPr lang="en-US" sz="2800" dirty="0">
                <a:solidFill>
                  <a:srgbClr val="C00000"/>
                </a:solidFill>
              </a:rPr>
              <a:t>THE CATALYST OFFICE</a:t>
            </a:r>
            <a:endParaRPr lang="en-US" dirty="0"/>
          </a:p>
        </p:txBody>
      </p:sp>
      <p:grpSp>
        <p:nvGrpSpPr>
          <p:cNvPr id="10" name="Group 9">
            <a:extLst>
              <a:ext uri="{FF2B5EF4-FFF2-40B4-BE49-F238E27FC236}">
                <a16:creationId xmlns:a16="http://schemas.microsoft.com/office/drawing/2014/main" id="{1870310A-FCF1-40DD-9828-A947D2FB9A81}"/>
              </a:ext>
            </a:extLst>
          </p:cNvPr>
          <p:cNvGrpSpPr/>
          <p:nvPr/>
        </p:nvGrpSpPr>
        <p:grpSpPr>
          <a:xfrm>
            <a:off x="180030" y="902938"/>
            <a:ext cx="3966520" cy="3409950"/>
            <a:chOff x="404510" y="1141899"/>
            <a:chExt cx="2688530" cy="3114088"/>
          </a:xfrm>
        </p:grpSpPr>
        <p:sp>
          <p:nvSpPr>
            <p:cNvPr id="11" name="Rectangle 10">
              <a:extLst>
                <a:ext uri="{FF2B5EF4-FFF2-40B4-BE49-F238E27FC236}">
                  <a16:creationId xmlns:a16="http://schemas.microsoft.com/office/drawing/2014/main" id="{0686101D-ED1F-46B1-84A5-C2649C83626D}"/>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274320" rIns="121920" bIns="60960" numCol="1" spcCol="0" rtlCol="0" fromWordArt="0" anchor="ctr" anchorCtr="0" forceAA="0" compatLnSpc="1">
              <a:prstTxWarp prst="textNoShape">
                <a:avLst/>
              </a:prstTxWarp>
              <a:noAutofit/>
            </a:bodyPr>
            <a:lstStyle/>
            <a:p>
              <a:pPr marL="285750" indent="-285750">
                <a:spcBef>
                  <a:spcPts val="300"/>
                </a:spcBef>
                <a:spcAft>
                  <a:spcPts val="600"/>
                </a:spcAft>
                <a:buFont typeface="Arial" panose="020B0604020202020204" pitchFamily="34" charset="0"/>
                <a:buChar char="•"/>
              </a:pPr>
              <a:r>
                <a:rPr lang="en-US" sz="1700" kern="0" dirty="0">
                  <a:solidFill>
                    <a:srgbClr val="000000"/>
                  </a:solidFill>
                </a:rPr>
                <a:t>Serving to </a:t>
              </a:r>
              <a:r>
                <a:rPr lang="en-US" sz="1700" b="1" kern="0" dirty="0">
                  <a:solidFill>
                    <a:srgbClr val="000000"/>
                  </a:solidFill>
                </a:rPr>
                <a:t>bridge the intersection </a:t>
              </a:r>
              <a:r>
                <a:rPr lang="en-US" sz="1700" kern="0" dirty="0">
                  <a:solidFill>
                    <a:srgbClr val="000000"/>
                  </a:solidFill>
                </a:rPr>
                <a:t>between the science world and business world </a:t>
              </a:r>
            </a:p>
            <a:p>
              <a:pPr marL="285750" indent="-285750">
                <a:spcBef>
                  <a:spcPts val="300"/>
                </a:spcBef>
                <a:spcAft>
                  <a:spcPts val="600"/>
                </a:spcAft>
                <a:buFont typeface="Arial" panose="020B0604020202020204" pitchFamily="34" charset="0"/>
                <a:buChar char="•"/>
              </a:pPr>
              <a:r>
                <a:rPr lang="en-US" sz="1700" b="1" kern="0" dirty="0">
                  <a:solidFill>
                    <a:srgbClr val="000000"/>
                  </a:solidFill>
                </a:rPr>
                <a:t>Three cornerstone programs </a:t>
              </a:r>
              <a:r>
                <a:rPr lang="en-US" sz="1700" kern="0" dirty="0">
                  <a:solidFill>
                    <a:srgbClr val="000000"/>
                  </a:solidFill>
                </a:rPr>
                <a:t>within Catalyst:</a:t>
              </a:r>
            </a:p>
            <a:p>
              <a:pPr marL="628650" lvl="1" indent="-171450">
                <a:spcBef>
                  <a:spcPts val="300"/>
                </a:spcBef>
                <a:spcAft>
                  <a:spcPts val="600"/>
                </a:spcAft>
                <a:buFont typeface="Arial" panose="020B0604020202020204" pitchFamily="34" charset="0"/>
                <a:buChar char="̶"/>
              </a:pPr>
              <a:r>
                <a:rPr lang="en-US" sz="1600" kern="0" dirty="0">
                  <a:solidFill>
                    <a:srgbClr val="000000"/>
                  </a:solidFill>
                </a:rPr>
                <a:t>Accelerator Network</a:t>
              </a:r>
            </a:p>
            <a:p>
              <a:pPr marL="628650" lvl="1" indent="-171450">
                <a:spcBef>
                  <a:spcPts val="300"/>
                </a:spcBef>
                <a:spcAft>
                  <a:spcPts val="600"/>
                </a:spcAft>
                <a:buFont typeface="Arial" panose="020B0604020202020204" pitchFamily="34" charset="0"/>
                <a:buChar char="̶"/>
              </a:pPr>
              <a:r>
                <a:rPr lang="en-US" sz="1600" kern="0" dirty="0">
                  <a:solidFill>
                    <a:srgbClr val="000000"/>
                  </a:solidFill>
                </a:rPr>
                <a:t>BARDA Ventures</a:t>
              </a:r>
            </a:p>
            <a:p>
              <a:pPr marL="628650" lvl="1" indent="-171450">
                <a:spcBef>
                  <a:spcPts val="300"/>
                </a:spcBef>
                <a:spcAft>
                  <a:spcPts val="600"/>
                </a:spcAft>
                <a:buFont typeface="Arial" panose="020B0604020202020204" pitchFamily="34" charset="0"/>
                <a:buChar char="̶"/>
              </a:pPr>
              <a:r>
                <a:rPr lang="en-US" sz="1600" kern="0" dirty="0">
                  <a:solidFill>
                    <a:srgbClr val="000000"/>
                  </a:solidFill>
                </a:rPr>
                <a:t>DRIVe Start</a:t>
              </a:r>
            </a:p>
          </p:txBody>
        </p:sp>
        <p:pic>
          <p:nvPicPr>
            <p:cNvPr id="12" name="Picture 11" descr="A picture containing bird&#10;&#10;Description automatically generated">
              <a:extLst>
                <a:ext uri="{FF2B5EF4-FFF2-40B4-BE49-F238E27FC236}">
                  <a16:creationId xmlns:a16="http://schemas.microsoft.com/office/drawing/2014/main" id="{85DB5804-EE98-43B3-B184-25595D115A83}"/>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13" name="Group 12">
            <a:extLst>
              <a:ext uri="{FF2B5EF4-FFF2-40B4-BE49-F238E27FC236}">
                <a16:creationId xmlns:a16="http://schemas.microsoft.com/office/drawing/2014/main" id="{DA6BFD0C-443D-4C41-B03B-23F7F124050C}"/>
              </a:ext>
            </a:extLst>
          </p:cNvPr>
          <p:cNvGrpSpPr/>
          <p:nvPr/>
        </p:nvGrpSpPr>
        <p:grpSpPr>
          <a:xfrm>
            <a:off x="4260714" y="927141"/>
            <a:ext cx="4795001" cy="3359946"/>
            <a:chOff x="3879056" y="1012029"/>
            <a:chExt cx="5071836" cy="3359946"/>
          </a:xfrm>
        </p:grpSpPr>
        <p:cxnSp>
          <p:nvCxnSpPr>
            <p:cNvPr id="14" name="Straight Connector 13">
              <a:extLst>
                <a:ext uri="{FF2B5EF4-FFF2-40B4-BE49-F238E27FC236}">
                  <a16:creationId xmlns:a16="http://schemas.microsoft.com/office/drawing/2014/main" id="{049AB98D-2ACD-4A19-AB14-D7F34D04D487}"/>
                </a:ext>
              </a:extLst>
            </p:cNvPr>
            <p:cNvCxnSpPr>
              <a:cxnSpLocks/>
            </p:cNvCxnSpPr>
            <p:nvPr/>
          </p:nvCxnSpPr>
          <p:spPr>
            <a:xfrm>
              <a:off x="3879056" y="1012029"/>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A03752A-BA25-4B9F-AFB0-AAF7B0E6D584}"/>
                </a:ext>
              </a:extLst>
            </p:cNvPr>
            <p:cNvCxnSpPr>
              <a:cxnSpLocks/>
            </p:cNvCxnSpPr>
            <p:nvPr/>
          </p:nvCxnSpPr>
          <p:spPr>
            <a:xfrm>
              <a:off x="3879056" y="4371975"/>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grpSp>
      <p:pic>
        <p:nvPicPr>
          <p:cNvPr id="18" name="Picture 17" descr="A picture containing drawing, meter&#10;&#10;Description automatically generated">
            <a:extLst>
              <a:ext uri="{FF2B5EF4-FFF2-40B4-BE49-F238E27FC236}">
                <a16:creationId xmlns:a16="http://schemas.microsoft.com/office/drawing/2014/main" id="{B084F2F1-B085-41FA-9728-DD42FE43779C}"/>
              </a:ext>
            </a:extLst>
          </p:cNvPr>
          <p:cNvPicPr>
            <a:picLocks noChangeAspect="1"/>
          </p:cNvPicPr>
          <p:nvPr/>
        </p:nvPicPr>
        <p:blipFill>
          <a:blip r:embed="rId5"/>
          <a:stretch>
            <a:fillRect/>
          </a:stretch>
        </p:blipFill>
        <p:spPr>
          <a:xfrm>
            <a:off x="5904421" y="1027501"/>
            <a:ext cx="1401048" cy="672503"/>
          </a:xfrm>
          <a:prstGeom prst="rect">
            <a:avLst/>
          </a:prstGeom>
        </p:spPr>
      </p:pic>
    </p:spTree>
    <p:extLst>
      <p:ext uri="{BB962C8B-B14F-4D97-AF65-F5344CB8AC3E}">
        <p14:creationId xmlns:p14="http://schemas.microsoft.com/office/powerpoint/2010/main" val="663683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Freeform: Shape 119">
            <a:extLst>
              <a:ext uri="{FF2B5EF4-FFF2-40B4-BE49-F238E27FC236}">
                <a16:creationId xmlns:a16="http://schemas.microsoft.com/office/drawing/2014/main" id="{CB4542DD-FB38-4CDD-844C-324581CEF480}"/>
              </a:ext>
            </a:extLst>
          </p:cNvPr>
          <p:cNvSpPr/>
          <p:nvPr/>
        </p:nvSpPr>
        <p:spPr>
          <a:xfrm>
            <a:off x="2990850" y="1015806"/>
            <a:ext cx="901063" cy="301736"/>
          </a:xfrm>
          <a:custGeom>
            <a:avLst/>
            <a:gdLst>
              <a:gd name="connsiteX0" fmla="*/ 0 w 547116"/>
              <a:gd name="connsiteY0" fmla="*/ 0 h 121062"/>
              <a:gd name="connsiteX1" fmla="*/ 547116 w 547116"/>
              <a:gd name="connsiteY1" fmla="*/ 0 h 121062"/>
              <a:gd name="connsiteX2" fmla="*/ 547116 w 547116"/>
              <a:gd name="connsiteY2" fmla="*/ 121063 h 121062"/>
              <a:gd name="connsiteX3" fmla="*/ 0 w 547116"/>
              <a:gd name="connsiteY3" fmla="*/ 121063 h 121062"/>
            </a:gdLst>
            <a:ahLst/>
            <a:cxnLst>
              <a:cxn ang="0">
                <a:pos x="connsiteX0" y="connsiteY0"/>
              </a:cxn>
              <a:cxn ang="0">
                <a:pos x="connsiteX1" y="connsiteY1"/>
              </a:cxn>
              <a:cxn ang="0">
                <a:pos x="connsiteX2" y="connsiteY2"/>
              </a:cxn>
              <a:cxn ang="0">
                <a:pos x="connsiteX3" y="connsiteY3"/>
              </a:cxn>
            </a:cxnLst>
            <a:rect l="l" t="t" r="r" b="b"/>
            <a:pathLst>
              <a:path w="547116" h="121062">
                <a:moveTo>
                  <a:pt x="0" y="0"/>
                </a:moveTo>
                <a:lnTo>
                  <a:pt x="547116" y="0"/>
                </a:lnTo>
                <a:lnTo>
                  <a:pt x="547116" y="121063"/>
                </a:lnTo>
                <a:lnTo>
                  <a:pt x="0" y="121063"/>
                </a:lnTo>
                <a:close/>
              </a:path>
            </a:pathLst>
          </a:custGeom>
          <a:solidFill>
            <a:srgbClr val="037787"/>
          </a:solidFill>
          <a:ln w="9525" cap="flat">
            <a:no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CMS/Payer</a:t>
            </a:r>
          </a:p>
        </p:txBody>
      </p:sp>
      <p:sp>
        <p:nvSpPr>
          <p:cNvPr id="122" name="Freeform: Shape 121">
            <a:extLst>
              <a:ext uri="{FF2B5EF4-FFF2-40B4-BE49-F238E27FC236}">
                <a16:creationId xmlns:a16="http://schemas.microsoft.com/office/drawing/2014/main" id="{E321C09C-3929-4119-A8CD-2A32CE226E62}"/>
              </a:ext>
            </a:extLst>
          </p:cNvPr>
          <p:cNvSpPr/>
          <p:nvPr/>
        </p:nvSpPr>
        <p:spPr>
          <a:xfrm>
            <a:off x="2260600" y="2315450"/>
            <a:ext cx="1064656" cy="301736"/>
          </a:xfrm>
          <a:custGeom>
            <a:avLst/>
            <a:gdLst>
              <a:gd name="connsiteX0" fmla="*/ 0 w 547116"/>
              <a:gd name="connsiteY0" fmla="*/ 0 h 121062"/>
              <a:gd name="connsiteX1" fmla="*/ 547116 w 547116"/>
              <a:gd name="connsiteY1" fmla="*/ 0 h 121062"/>
              <a:gd name="connsiteX2" fmla="*/ 547116 w 547116"/>
              <a:gd name="connsiteY2" fmla="*/ 121063 h 121062"/>
              <a:gd name="connsiteX3" fmla="*/ 0 w 547116"/>
              <a:gd name="connsiteY3" fmla="*/ 121063 h 121062"/>
            </a:gdLst>
            <a:ahLst/>
            <a:cxnLst>
              <a:cxn ang="0">
                <a:pos x="connsiteX0" y="connsiteY0"/>
              </a:cxn>
              <a:cxn ang="0">
                <a:pos x="connsiteX1" y="connsiteY1"/>
              </a:cxn>
              <a:cxn ang="0">
                <a:pos x="connsiteX2" y="connsiteY2"/>
              </a:cxn>
              <a:cxn ang="0">
                <a:pos x="connsiteX3" y="connsiteY3"/>
              </a:cxn>
            </a:cxnLst>
            <a:rect l="l" t="t" r="r" b="b"/>
            <a:pathLst>
              <a:path w="547116" h="121062">
                <a:moveTo>
                  <a:pt x="0" y="0"/>
                </a:moveTo>
                <a:lnTo>
                  <a:pt x="547116" y="0"/>
                </a:lnTo>
                <a:lnTo>
                  <a:pt x="547116" y="121063"/>
                </a:lnTo>
                <a:lnTo>
                  <a:pt x="0" y="121063"/>
                </a:lnTo>
                <a:close/>
              </a:path>
            </a:pathLst>
          </a:custGeom>
          <a:solidFill>
            <a:srgbClr val="1869BA"/>
          </a:solidFill>
          <a:ln w="9525" cap="flat">
            <a:no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DTRA/JPEO</a:t>
            </a:r>
          </a:p>
        </p:txBody>
      </p:sp>
      <p:sp>
        <p:nvSpPr>
          <p:cNvPr id="124" name="Freeform: Shape 123">
            <a:extLst>
              <a:ext uri="{FF2B5EF4-FFF2-40B4-BE49-F238E27FC236}">
                <a16:creationId xmlns:a16="http://schemas.microsoft.com/office/drawing/2014/main" id="{B3758618-95CF-48F3-AA78-55F46170D6E4}"/>
              </a:ext>
            </a:extLst>
          </p:cNvPr>
          <p:cNvSpPr/>
          <p:nvPr/>
        </p:nvSpPr>
        <p:spPr>
          <a:xfrm>
            <a:off x="1673225" y="3469793"/>
            <a:ext cx="1048046" cy="301736"/>
          </a:xfrm>
          <a:custGeom>
            <a:avLst/>
            <a:gdLst>
              <a:gd name="connsiteX0" fmla="*/ 0 w 547116"/>
              <a:gd name="connsiteY0" fmla="*/ 0 h 121062"/>
              <a:gd name="connsiteX1" fmla="*/ 547116 w 547116"/>
              <a:gd name="connsiteY1" fmla="*/ 0 h 121062"/>
              <a:gd name="connsiteX2" fmla="*/ 547116 w 547116"/>
              <a:gd name="connsiteY2" fmla="*/ 121063 h 121062"/>
              <a:gd name="connsiteX3" fmla="*/ 0 w 547116"/>
              <a:gd name="connsiteY3" fmla="*/ 121063 h 121062"/>
            </a:gdLst>
            <a:ahLst/>
            <a:cxnLst>
              <a:cxn ang="0">
                <a:pos x="connsiteX0" y="connsiteY0"/>
              </a:cxn>
              <a:cxn ang="0">
                <a:pos x="connsiteX1" y="connsiteY1"/>
              </a:cxn>
              <a:cxn ang="0">
                <a:pos x="connsiteX2" y="connsiteY2"/>
              </a:cxn>
              <a:cxn ang="0">
                <a:pos x="connsiteX3" y="connsiteY3"/>
              </a:cxn>
            </a:cxnLst>
            <a:rect l="l" t="t" r="r" b="b"/>
            <a:pathLst>
              <a:path w="547116" h="121062">
                <a:moveTo>
                  <a:pt x="0" y="0"/>
                </a:moveTo>
                <a:lnTo>
                  <a:pt x="547116" y="0"/>
                </a:lnTo>
                <a:lnTo>
                  <a:pt x="547116" y="121063"/>
                </a:lnTo>
                <a:lnTo>
                  <a:pt x="0" y="121063"/>
                </a:lnTo>
                <a:close/>
              </a:path>
            </a:pathLst>
          </a:custGeom>
          <a:solidFill>
            <a:srgbClr val="065381"/>
          </a:solidFill>
          <a:ln w="9525" cap="flat">
            <a:no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NIH/DARPA</a:t>
            </a:r>
          </a:p>
        </p:txBody>
      </p:sp>
      <p:sp>
        <p:nvSpPr>
          <p:cNvPr id="113" name="Freeform: Shape 112">
            <a:extLst>
              <a:ext uri="{FF2B5EF4-FFF2-40B4-BE49-F238E27FC236}">
                <a16:creationId xmlns:a16="http://schemas.microsoft.com/office/drawing/2014/main" id="{4E8A6A2A-031C-4482-AD20-CB905B9A77C0}"/>
              </a:ext>
            </a:extLst>
          </p:cNvPr>
          <p:cNvSpPr/>
          <p:nvPr/>
        </p:nvSpPr>
        <p:spPr>
          <a:xfrm>
            <a:off x="4582933" y="2132554"/>
            <a:ext cx="2074456" cy="484632"/>
          </a:xfrm>
          <a:custGeom>
            <a:avLst/>
            <a:gdLst>
              <a:gd name="connsiteX0" fmla="*/ 0 w 547116"/>
              <a:gd name="connsiteY0" fmla="*/ 0 h 121062"/>
              <a:gd name="connsiteX1" fmla="*/ 547116 w 547116"/>
              <a:gd name="connsiteY1" fmla="*/ 0 h 121062"/>
              <a:gd name="connsiteX2" fmla="*/ 547116 w 547116"/>
              <a:gd name="connsiteY2" fmla="*/ 121063 h 121062"/>
              <a:gd name="connsiteX3" fmla="*/ 0 w 547116"/>
              <a:gd name="connsiteY3" fmla="*/ 121063 h 121062"/>
            </a:gdLst>
            <a:ahLst/>
            <a:cxnLst>
              <a:cxn ang="0">
                <a:pos x="connsiteX0" y="connsiteY0"/>
              </a:cxn>
              <a:cxn ang="0">
                <a:pos x="connsiteX1" y="connsiteY1"/>
              </a:cxn>
              <a:cxn ang="0">
                <a:pos x="connsiteX2" y="connsiteY2"/>
              </a:cxn>
              <a:cxn ang="0">
                <a:pos x="connsiteX3" y="connsiteY3"/>
              </a:cxn>
            </a:cxnLst>
            <a:rect l="l" t="t" r="r" b="b"/>
            <a:pathLst>
              <a:path w="547116" h="121062">
                <a:moveTo>
                  <a:pt x="0" y="0"/>
                </a:moveTo>
                <a:lnTo>
                  <a:pt x="547116" y="0"/>
                </a:lnTo>
                <a:lnTo>
                  <a:pt x="547116" y="121063"/>
                </a:lnTo>
                <a:lnTo>
                  <a:pt x="0" y="121063"/>
                </a:lnTo>
                <a:close/>
              </a:path>
            </a:pathLst>
          </a:custGeom>
          <a:solidFill>
            <a:srgbClr val="1869BA"/>
          </a:solidFill>
          <a:ln w="9525" cap="flat">
            <a:noFill/>
            <a:prstDash val="solid"/>
            <a:miter/>
          </a:ln>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BARDA Ventures/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BARDA BAA</a:t>
            </a:r>
          </a:p>
        </p:txBody>
      </p:sp>
      <p:sp>
        <p:nvSpPr>
          <p:cNvPr id="78" name="Freeform: Shape 77">
            <a:extLst>
              <a:ext uri="{FF2B5EF4-FFF2-40B4-BE49-F238E27FC236}">
                <a16:creationId xmlns:a16="http://schemas.microsoft.com/office/drawing/2014/main" id="{EF6DC918-E3FF-4503-BA8D-6301AD6CD023}"/>
              </a:ext>
            </a:extLst>
          </p:cNvPr>
          <p:cNvSpPr/>
          <p:nvPr/>
        </p:nvSpPr>
        <p:spPr>
          <a:xfrm>
            <a:off x="3997164" y="832910"/>
            <a:ext cx="2663955" cy="484632"/>
          </a:xfrm>
          <a:custGeom>
            <a:avLst/>
            <a:gdLst>
              <a:gd name="connsiteX0" fmla="*/ 0 w 547116"/>
              <a:gd name="connsiteY0" fmla="*/ 0 h 121062"/>
              <a:gd name="connsiteX1" fmla="*/ 547116 w 547116"/>
              <a:gd name="connsiteY1" fmla="*/ 0 h 121062"/>
              <a:gd name="connsiteX2" fmla="*/ 547116 w 547116"/>
              <a:gd name="connsiteY2" fmla="*/ 121063 h 121062"/>
              <a:gd name="connsiteX3" fmla="*/ 0 w 547116"/>
              <a:gd name="connsiteY3" fmla="*/ 121063 h 121062"/>
            </a:gdLst>
            <a:ahLst/>
            <a:cxnLst>
              <a:cxn ang="0">
                <a:pos x="connsiteX0" y="connsiteY0"/>
              </a:cxn>
              <a:cxn ang="0">
                <a:pos x="connsiteX1" y="connsiteY1"/>
              </a:cxn>
              <a:cxn ang="0">
                <a:pos x="connsiteX2" y="connsiteY2"/>
              </a:cxn>
              <a:cxn ang="0">
                <a:pos x="connsiteX3" y="connsiteY3"/>
              </a:cxn>
            </a:cxnLst>
            <a:rect l="l" t="t" r="r" b="b"/>
            <a:pathLst>
              <a:path w="547116" h="121062">
                <a:moveTo>
                  <a:pt x="0" y="0"/>
                </a:moveTo>
                <a:lnTo>
                  <a:pt x="547116" y="0"/>
                </a:lnTo>
                <a:lnTo>
                  <a:pt x="547116" y="121063"/>
                </a:lnTo>
                <a:lnTo>
                  <a:pt x="0" y="121063"/>
                </a:lnTo>
                <a:close/>
              </a:path>
            </a:pathLst>
          </a:custGeom>
          <a:solidFill>
            <a:srgbClr val="037787"/>
          </a:solidFill>
          <a:ln w="9525" cap="flat">
            <a:noFill/>
            <a:prstDash val="solid"/>
            <a:miter/>
          </a:ln>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Project </a:t>
            </a:r>
            <a:r>
              <a:rPr kumimoji="0" lang="en-US" sz="1000" b="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rial"/>
                <a:ea typeface="+mn-ea"/>
                <a:cs typeface="+mn-cs"/>
              </a:rPr>
              <a:t>Bioshield</a:t>
            </a:r>
            <a:r>
              <a:rPr kumimoji="0" lang="en-US" sz="1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SNS/DPA/DFC</a:t>
            </a:r>
          </a:p>
        </p:txBody>
      </p:sp>
      <p:sp>
        <p:nvSpPr>
          <p:cNvPr id="116" name="Freeform: Shape 115">
            <a:extLst>
              <a:ext uri="{FF2B5EF4-FFF2-40B4-BE49-F238E27FC236}">
                <a16:creationId xmlns:a16="http://schemas.microsoft.com/office/drawing/2014/main" id="{ED472699-4A23-4741-BD80-3F2BBA894EDC}"/>
              </a:ext>
            </a:extLst>
          </p:cNvPr>
          <p:cNvSpPr/>
          <p:nvPr/>
        </p:nvSpPr>
        <p:spPr>
          <a:xfrm>
            <a:off x="5114359" y="3289472"/>
            <a:ext cx="1546760" cy="482057"/>
          </a:xfrm>
          <a:custGeom>
            <a:avLst/>
            <a:gdLst>
              <a:gd name="connsiteX0" fmla="*/ 0 w 547116"/>
              <a:gd name="connsiteY0" fmla="*/ 0 h 121062"/>
              <a:gd name="connsiteX1" fmla="*/ 547116 w 547116"/>
              <a:gd name="connsiteY1" fmla="*/ 0 h 121062"/>
              <a:gd name="connsiteX2" fmla="*/ 547116 w 547116"/>
              <a:gd name="connsiteY2" fmla="*/ 121063 h 121062"/>
              <a:gd name="connsiteX3" fmla="*/ 0 w 547116"/>
              <a:gd name="connsiteY3" fmla="*/ 121063 h 121062"/>
            </a:gdLst>
            <a:ahLst/>
            <a:cxnLst>
              <a:cxn ang="0">
                <a:pos x="connsiteX0" y="connsiteY0"/>
              </a:cxn>
              <a:cxn ang="0">
                <a:pos x="connsiteX1" y="connsiteY1"/>
              </a:cxn>
              <a:cxn ang="0">
                <a:pos x="connsiteX2" y="connsiteY2"/>
              </a:cxn>
              <a:cxn ang="0">
                <a:pos x="connsiteX3" y="connsiteY3"/>
              </a:cxn>
            </a:cxnLst>
            <a:rect l="l" t="t" r="r" b="b"/>
            <a:pathLst>
              <a:path w="547116" h="121062">
                <a:moveTo>
                  <a:pt x="0" y="0"/>
                </a:moveTo>
                <a:lnTo>
                  <a:pt x="547116" y="0"/>
                </a:lnTo>
                <a:lnTo>
                  <a:pt x="547116" y="121063"/>
                </a:lnTo>
                <a:lnTo>
                  <a:pt x="0" y="121063"/>
                </a:lnTo>
                <a:close/>
              </a:path>
            </a:pathLst>
          </a:custGeom>
          <a:solidFill>
            <a:srgbClr val="065381"/>
          </a:solidFill>
          <a:ln w="9525" cap="flat">
            <a:noFill/>
            <a:prstDash val="solid"/>
            <a:miter/>
          </a:ln>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BARDA Ventures/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BARDA EZ-BAA/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DRIVe Start</a:t>
            </a:r>
          </a:p>
        </p:txBody>
      </p:sp>
      <p:sp>
        <p:nvSpPr>
          <p:cNvPr id="13" name="TextBox 12"/>
          <p:cNvSpPr txBox="1"/>
          <p:nvPr/>
        </p:nvSpPr>
        <p:spPr>
          <a:xfrm>
            <a:off x="7094912" y="1587226"/>
            <a:ext cx="1892373" cy="1569660"/>
          </a:xfrm>
          <a:prstGeom prst="rect">
            <a:avLst/>
          </a:prstGeom>
          <a:noFill/>
        </p:spPr>
        <p:txBody>
          <a:bodyPr wrap="square" rtlCol="0">
            <a:spAutoFit/>
          </a:bodyPr>
          <a:lstStyle/>
          <a:p>
            <a:r>
              <a:rPr lang="en-US" sz="1200" b="1" dirty="0">
                <a:solidFill>
                  <a:srgbClr val="000000"/>
                </a:solidFill>
                <a:latin typeface="Arial"/>
              </a:rPr>
              <a:t>As we move to the </a:t>
            </a:r>
            <a:br>
              <a:rPr lang="en-US" sz="1200" b="1" dirty="0">
                <a:solidFill>
                  <a:srgbClr val="000000"/>
                </a:solidFill>
                <a:latin typeface="Arial"/>
              </a:rPr>
            </a:br>
            <a:r>
              <a:rPr lang="en-US" sz="1200" b="1" dirty="0">
                <a:solidFill>
                  <a:srgbClr val="000000"/>
                </a:solidFill>
                <a:latin typeface="Arial"/>
              </a:rPr>
              <a:t>next stage:</a:t>
            </a:r>
          </a:p>
          <a:p>
            <a:pPr marL="171450" indent="-171450">
              <a:buFont typeface="Arial" panose="020B0604020202020204" pitchFamily="34" charset="0"/>
              <a:buChar char="•"/>
            </a:pPr>
            <a:r>
              <a:rPr lang="en-US" sz="1200" dirty="0">
                <a:solidFill>
                  <a:srgbClr val="000000"/>
                </a:solidFill>
                <a:latin typeface="Arial"/>
              </a:rPr>
              <a:t>Number of candidates decrease</a:t>
            </a:r>
          </a:p>
          <a:p>
            <a:pPr marL="171450" indent="-171450">
              <a:buFont typeface="Arial" panose="020B0604020202020204" pitchFamily="34" charset="0"/>
              <a:buChar char="•"/>
            </a:pPr>
            <a:r>
              <a:rPr lang="en-US" sz="1200" dirty="0">
                <a:solidFill>
                  <a:srgbClr val="000000"/>
                </a:solidFill>
                <a:latin typeface="Arial"/>
              </a:rPr>
              <a:t>Funding required increases</a:t>
            </a:r>
          </a:p>
          <a:p>
            <a:pPr marL="171450" indent="-171450">
              <a:buFont typeface="Arial" panose="020B0604020202020204" pitchFamily="34" charset="0"/>
              <a:buChar char="•"/>
            </a:pPr>
            <a:r>
              <a:rPr lang="en-US" sz="1200" dirty="0">
                <a:solidFill>
                  <a:srgbClr val="000000"/>
                </a:solidFill>
                <a:latin typeface="Arial"/>
              </a:rPr>
              <a:t>Level of funding decreases</a:t>
            </a:r>
          </a:p>
        </p:txBody>
      </p:sp>
      <p:sp>
        <p:nvSpPr>
          <p:cNvPr id="16" name="Title 15">
            <a:extLst>
              <a:ext uri="{FF2B5EF4-FFF2-40B4-BE49-F238E27FC236}">
                <a16:creationId xmlns:a16="http://schemas.microsoft.com/office/drawing/2014/main" id="{8607C2D0-4C40-409C-BF1C-018FABD4BFAD}"/>
              </a:ext>
            </a:extLst>
          </p:cNvPr>
          <p:cNvSpPr>
            <a:spLocks noGrp="1"/>
          </p:cNvSpPr>
          <p:nvPr>
            <p:ph type="title"/>
          </p:nvPr>
        </p:nvSpPr>
        <p:spPr/>
        <p:txBody>
          <a:bodyPr/>
          <a:lstStyle/>
          <a:p>
            <a:r>
              <a:rPr lang="en-US" dirty="0"/>
              <a:t>Bridging the Valley of Death</a:t>
            </a:r>
          </a:p>
        </p:txBody>
      </p:sp>
      <p:sp>
        <p:nvSpPr>
          <p:cNvPr id="65" name="Freeform: Shape 64">
            <a:extLst>
              <a:ext uri="{FF2B5EF4-FFF2-40B4-BE49-F238E27FC236}">
                <a16:creationId xmlns:a16="http://schemas.microsoft.com/office/drawing/2014/main" id="{DF29929F-DF04-4746-9690-4EC13B63349A}"/>
              </a:ext>
            </a:extLst>
          </p:cNvPr>
          <p:cNvSpPr/>
          <p:nvPr/>
        </p:nvSpPr>
        <p:spPr>
          <a:xfrm>
            <a:off x="1487944" y="4280835"/>
            <a:ext cx="4940853" cy="163575"/>
          </a:xfrm>
          <a:custGeom>
            <a:avLst/>
            <a:gdLst>
              <a:gd name="connsiteX0" fmla="*/ 4039362 w 4039362"/>
              <a:gd name="connsiteY0" fmla="*/ 66866 h 133730"/>
              <a:gd name="connsiteX1" fmla="*/ 2019681 w 4039362"/>
              <a:gd name="connsiteY1" fmla="*/ 133731 h 133730"/>
              <a:gd name="connsiteX2" fmla="*/ 0 w 4039362"/>
              <a:gd name="connsiteY2" fmla="*/ 66866 h 133730"/>
              <a:gd name="connsiteX3" fmla="*/ 2019681 w 4039362"/>
              <a:gd name="connsiteY3" fmla="*/ 0 h 133730"/>
              <a:gd name="connsiteX4" fmla="*/ 4039362 w 4039362"/>
              <a:gd name="connsiteY4" fmla="*/ 66866 h 13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362" h="133730">
                <a:moveTo>
                  <a:pt x="4039362" y="66866"/>
                </a:moveTo>
                <a:cubicBezTo>
                  <a:pt x="4039362" y="103794"/>
                  <a:pt x="3135120" y="133731"/>
                  <a:pt x="2019681" y="133731"/>
                </a:cubicBezTo>
                <a:cubicBezTo>
                  <a:pt x="904242" y="133731"/>
                  <a:pt x="0" y="103794"/>
                  <a:pt x="0" y="66866"/>
                </a:cubicBezTo>
                <a:cubicBezTo>
                  <a:pt x="0" y="29937"/>
                  <a:pt x="904242" y="0"/>
                  <a:pt x="2019681" y="0"/>
                </a:cubicBezTo>
                <a:cubicBezTo>
                  <a:pt x="3135120" y="0"/>
                  <a:pt x="4039362" y="29937"/>
                  <a:pt x="4039362" y="66866"/>
                </a:cubicBezTo>
                <a:close/>
              </a:path>
            </a:pathLst>
          </a:custGeom>
          <a:solidFill>
            <a:srgbClr val="E0E0E0"/>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2F4519B-6B94-4AD7-B691-4B49F3EB0949}"/>
              </a:ext>
            </a:extLst>
          </p:cNvPr>
          <p:cNvSpPr/>
          <p:nvPr/>
        </p:nvSpPr>
        <p:spPr>
          <a:xfrm>
            <a:off x="3323986" y="832910"/>
            <a:ext cx="1350090" cy="1169153"/>
          </a:xfrm>
          <a:custGeom>
            <a:avLst/>
            <a:gdLst>
              <a:gd name="connsiteX0" fmla="*/ 551879 w 1103757"/>
              <a:gd name="connsiteY0" fmla="*/ 0 h 955833"/>
              <a:gd name="connsiteX1" fmla="*/ 0 w 1103757"/>
              <a:gd name="connsiteY1" fmla="*/ 955834 h 955833"/>
              <a:gd name="connsiteX2" fmla="*/ 1103757 w 1103757"/>
              <a:gd name="connsiteY2" fmla="*/ 955834 h 955833"/>
            </a:gdLst>
            <a:ahLst/>
            <a:cxnLst>
              <a:cxn ang="0">
                <a:pos x="connsiteX0" y="connsiteY0"/>
              </a:cxn>
              <a:cxn ang="0">
                <a:pos x="connsiteX1" y="connsiteY1"/>
              </a:cxn>
              <a:cxn ang="0">
                <a:pos x="connsiteX2" y="connsiteY2"/>
              </a:cxn>
            </a:cxnLst>
            <a:rect l="l" t="t" r="r" b="b"/>
            <a:pathLst>
              <a:path w="1103757" h="955833">
                <a:moveTo>
                  <a:pt x="551879" y="0"/>
                </a:moveTo>
                <a:lnTo>
                  <a:pt x="0" y="955834"/>
                </a:lnTo>
                <a:lnTo>
                  <a:pt x="1103757" y="955834"/>
                </a:lnTo>
                <a:close/>
              </a:path>
            </a:pathLst>
          </a:custGeom>
          <a:solidFill>
            <a:srgbClr val="037787"/>
          </a:solidFill>
          <a:ln w="9525" cap="flat">
            <a:noFill/>
            <a:prstDash val="solid"/>
            <a:miter/>
          </a:ln>
        </p:spPr>
        <p:txBody>
          <a:bodyPr tIns="2743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srgbClr val="00B05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Arial"/>
                <a:ea typeface="+mn-ea"/>
                <a:cs typeface="+mn-cs"/>
              </a:rPr>
              <a:t>Post-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Arial"/>
                <a:ea typeface="+mn-ea"/>
                <a:cs typeface="+mn-cs"/>
              </a:rPr>
              <a:t>Market</a:t>
            </a:r>
          </a:p>
        </p:txBody>
      </p:sp>
      <p:sp>
        <p:nvSpPr>
          <p:cNvPr id="68" name="Freeform: Shape 67">
            <a:extLst>
              <a:ext uri="{FF2B5EF4-FFF2-40B4-BE49-F238E27FC236}">
                <a16:creationId xmlns:a16="http://schemas.microsoft.com/office/drawing/2014/main" id="{5B6BD3CC-AEBD-4D13-9760-286157B47929}"/>
              </a:ext>
            </a:extLst>
          </p:cNvPr>
          <p:cNvSpPr/>
          <p:nvPr/>
        </p:nvSpPr>
        <p:spPr>
          <a:xfrm>
            <a:off x="2143765" y="3289472"/>
            <a:ext cx="3710649" cy="1022237"/>
          </a:xfrm>
          <a:custGeom>
            <a:avLst/>
            <a:gdLst>
              <a:gd name="connsiteX0" fmla="*/ 482441 w 3033617"/>
              <a:gd name="connsiteY0" fmla="*/ 0 h 835723"/>
              <a:gd name="connsiteX1" fmla="*/ 0 w 3033617"/>
              <a:gd name="connsiteY1" fmla="*/ 835724 h 835723"/>
              <a:gd name="connsiteX2" fmla="*/ 3033617 w 3033617"/>
              <a:gd name="connsiteY2" fmla="*/ 835724 h 835723"/>
              <a:gd name="connsiteX3" fmla="*/ 2551081 w 3033617"/>
              <a:gd name="connsiteY3" fmla="*/ 0 h 835723"/>
            </a:gdLst>
            <a:ahLst/>
            <a:cxnLst>
              <a:cxn ang="0">
                <a:pos x="connsiteX0" y="connsiteY0"/>
              </a:cxn>
              <a:cxn ang="0">
                <a:pos x="connsiteX1" y="connsiteY1"/>
              </a:cxn>
              <a:cxn ang="0">
                <a:pos x="connsiteX2" y="connsiteY2"/>
              </a:cxn>
              <a:cxn ang="0">
                <a:pos x="connsiteX3" y="connsiteY3"/>
              </a:cxn>
            </a:cxnLst>
            <a:rect l="l" t="t" r="r" b="b"/>
            <a:pathLst>
              <a:path w="3033617" h="835723">
                <a:moveTo>
                  <a:pt x="482441" y="0"/>
                </a:moveTo>
                <a:lnTo>
                  <a:pt x="0" y="835724"/>
                </a:lnTo>
                <a:lnTo>
                  <a:pt x="3033617" y="835724"/>
                </a:lnTo>
                <a:lnTo>
                  <a:pt x="2551081" y="0"/>
                </a:lnTo>
                <a:close/>
              </a:path>
            </a:pathLst>
          </a:custGeom>
          <a:solidFill>
            <a:srgbClr val="06538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prstClr val="white"/>
                </a:solidFill>
                <a:effectLst/>
                <a:uLnTx/>
                <a:uFillTx/>
                <a:latin typeface="Arial"/>
                <a:ea typeface="+mn-ea"/>
                <a:cs typeface="+mn-cs"/>
              </a:rPr>
              <a:t>Basic/Translational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prstClr val="white"/>
                </a:solidFill>
                <a:effectLst/>
                <a:uLnTx/>
                <a:uFillTx/>
                <a:latin typeface="Arial"/>
                <a:ea typeface="+mn-ea"/>
                <a:cs typeface="+mn-cs"/>
              </a:rPr>
              <a:t>Research</a:t>
            </a:r>
          </a:p>
        </p:txBody>
      </p:sp>
      <p:sp>
        <p:nvSpPr>
          <p:cNvPr id="69" name="Freeform: Shape 68">
            <a:extLst>
              <a:ext uri="{FF2B5EF4-FFF2-40B4-BE49-F238E27FC236}">
                <a16:creationId xmlns:a16="http://schemas.microsoft.com/office/drawing/2014/main" id="{1F74E86A-9715-4D45-B27A-44E5F697D62E}"/>
              </a:ext>
            </a:extLst>
          </p:cNvPr>
          <p:cNvSpPr/>
          <p:nvPr/>
        </p:nvSpPr>
        <p:spPr>
          <a:xfrm>
            <a:off x="2733875" y="2134649"/>
            <a:ext cx="2530311" cy="1022237"/>
          </a:xfrm>
          <a:custGeom>
            <a:avLst/>
            <a:gdLst>
              <a:gd name="connsiteX0" fmla="*/ 1586198 w 2068639"/>
              <a:gd name="connsiteY0" fmla="*/ 0 h 835723"/>
              <a:gd name="connsiteX1" fmla="*/ 482441 w 2068639"/>
              <a:gd name="connsiteY1" fmla="*/ 0 h 835723"/>
              <a:gd name="connsiteX2" fmla="*/ 0 w 2068639"/>
              <a:gd name="connsiteY2" fmla="*/ 835724 h 835723"/>
              <a:gd name="connsiteX3" fmla="*/ 2068639 w 2068639"/>
              <a:gd name="connsiteY3" fmla="*/ 835724 h 835723"/>
            </a:gdLst>
            <a:ahLst/>
            <a:cxnLst>
              <a:cxn ang="0">
                <a:pos x="connsiteX0" y="connsiteY0"/>
              </a:cxn>
              <a:cxn ang="0">
                <a:pos x="connsiteX1" y="connsiteY1"/>
              </a:cxn>
              <a:cxn ang="0">
                <a:pos x="connsiteX2" y="connsiteY2"/>
              </a:cxn>
              <a:cxn ang="0">
                <a:pos x="connsiteX3" y="connsiteY3"/>
              </a:cxn>
            </a:cxnLst>
            <a:rect l="l" t="t" r="r" b="b"/>
            <a:pathLst>
              <a:path w="2068639" h="835723">
                <a:moveTo>
                  <a:pt x="1586198" y="0"/>
                </a:moveTo>
                <a:lnTo>
                  <a:pt x="482441" y="0"/>
                </a:lnTo>
                <a:lnTo>
                  <a:pt x="0" y="835724"/>
                </a:lnTo>
                <a:lnTo>
                  <a:pt x="2068639" y="835724"/>
                </a:lnTo>
                <a:close/>
              </a:path>
            </a:pathLst>
          </a:custGeom>
          <a:solidFill>
            <a:srgbClr val="1869BA"/>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prstClr val="white"/>
                </a:solidFill>
                <a:effectLst/>
                <a:uLnTx/>
                <a:uFillTx/>
                <a:latin typeface="Arial"/>
                <a:ea typeface="+mn-ea"/>
                <a:cs typeface="+mn-cs"/>
              </a:rPr>
              <a:t>Advanced Development &amp; Clinical Trials</a:t>
            </a:r>
          </a:p>
        </p:txBody>
      </p:sp>
      <p:sp>
        <p:nvSpPr>
          <p:cNvPr id="70" name="Freeform: Shape 69">
            <a:extLst>
              <a:ext uri="{FF2B5EF4-FFF2-40B4-BE49-F238E27FC236}">
                <a16:creationId xmlns:a16="http://schemas.microsoft.com/office/drawing/2014/main" id="{2CF22B28-A160-46B8-B0EB-E329341ED90A}"/>
              </a:ext>
            </a:extLst>
          </p:cNvPr>
          <p:cNvSpPr/>
          <p:nvPr/>
        </p:nvSpPr>
        <p:spPr>
          <a:xfrm>
            <a:off x="2733875" y="3156887"/>
            <a:ext cx="2530311" cy="132585"/>
          </a:xfrm>
          <a:custGeom>
            <a:avLst/>
            <a:gdLst>
              <a:gd name="connsiteX0" fmla="*/ 2068639 w 2068639"/>
              <a:gd name="connsiteY0" fmla="*/ 108394 h 108394"/>
              <a:gd name="connsiteX1" fmla="*/ 194500 w 2068639"/>
              <a:gd name="connsiteY1" fmla="*/ 108394 h 108394"/>
              <a:gd name="connsiteX2" fmla="*/ 0 w 2068639"/>
              <a:gd name="connsiteY2" fmla="*/ 0 h 108394"/>
              <a:gd name="connsiteX3" fmla="*/ 1874234 w 2068639"/>
              <a:gd name="connsiteY3" fmla="*/ 0 h 108394"/>
            </a:gdLst>
            <a:ahLst/>
            <a:cxnLst>
              <a:cxn ang="0">
                <a:pos x="connsiteX0" y="connsiteY0"/>
              </a:cxn>
              <a:cxn ang="0">
                <a:pos x="connsiteX1" y="connsiteY1"/>
              </a:cxn>
              <a:cxn ang="0">
                <a:pos x="connsiteX2" y="connsiteY2"/>
              </a:cxn>
              <a:cxn ang="0">
                <a:pos x="connsiteX3" y="connsiteY3"/>
              </a:cxn>
            </a:cxnLst>
            <a:rect l="l" t="t" r="r" b="b"/>
            <a:pathLst>
              <a:path w="2068639" h="108394">
                <a:moveTo>
                  <a:pt x="2068639" y="108394"/>
                </a:moveTo>
                <a:lnTo>
                  <a:pt x="194500" y="108394"/>
                </a:lnTo>
                <a:lnTo>
                  <a:pt x="0" y="0"/>
                </a:lnTo>
                <a:lnTo>
                  <a:pt x="1874234" y="0"/>
                </a:lnTo>
                <a:close/>
              </a:path>
            </a:pathLst>
          </a:custGeom>
          <a:solidFill>
            <a:srgbClr val="0E3D6C"/>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1CD469A-1C6E-419D-823A-8A6EB0D756B4}"/>
              </a:ext>
            </a:extLst>
          </p:cNvPr>
          <p:cNvSpPr/>
          <p:nvPr/>
        </p:nvSpPr>
        <p:spPr>
          <a:xfrm>
            <a:off x="3323986" y="2002064"/>
            <a:ext cx="1346360" cy="132585"/>
          </a:xfrm>
          <a:custGeom>
            <a:avLst/>
            <a:gdLst>
              <a:gd name="connsiteX0" fmla="*/ 1100709 w 1100708"/>
              <a:gd name="connsiteY0" fmla="*/ 108394 h 108394"/>
              <a:gd name="connsiteX1" fmla="*/ 103537 w 1100708"/>
              <a:gd name="connsiteY1" fmla="*/ 108394 h 108394"/>
              <a:gd name="connsiteX2" fmla="*/ 0 w 1100708"/>
              <a:gd name="connsiteY2" fmla="*/ 0 h 108394"/>
              <a:gd name="connsiteX3" fmla="*/ 997268 w 1100708"/>
              <a:gd name="connsiteY3" fmla="*/ 0 h 108394"/>
            </a:gdLst>
            <a:ahLst/>
            <a:cxnLst>
              <a:cxn ang="0">
                <a:pos x="connsiteX0" y="connsiteY0"/>
              </a:cxn>
              <a:cxn ang="0">
                <a:pos x="connsiteX1" y="connsiteY1"/>
              </a:cxn>
              <a:cxn ang="0">
                <a:pos x="connsiteX2" y="connsiteY2"/>
              </a:cxn>
              <a:cxn ang="0">
                <a:pos x="connsiteX3" y="connsiteY3"/>
              </a:cxn>
            </a:cxnLst>
            <a:rect l="l" t="t" r="r" b="b"/>
            <a:pathLst>
              <a:path w="1100708" h="108394">
                <a:moveTo>
                  <a:pt x="1100709" y="108394"/>
                </a:moveTo>
                <a:lnTo>
                  <a:pt x="103537" y="108394"/>
                </a:lnTo>
                <a:lnTo>
                  <a:pt x="0" y="0"/>
                </a:lnTo>
                <a:lnTo>
                  <a:pt x="997268" y="0"/>
                </a:lnTo>
                <a:close/>
              </a:path>
            </a:pathLst>
          </a:custGeom>
          <a:solidFill>
            <a:srgbClr val="02454E"/>
          </a:solidFill>
          <a:ln w="9525" cap="flat">
            <a:noFill/>
            <a:prstDash val="solid"/>
            <a:miter/>
          </a:ln>
        </p:spPr>
        <p:txBody>
          <a:bodyPr rtlCol="0" anchor="ctr"/>
          <a:lstStyle/>
          <a:p>
            <a:endParaRPr lang="en-US"/>
          </a:p>
        </p:txBody>
      </p:sp>
      <p:grpSp>
        <p:nvGrpSpPr>
          <p:cNvPr id="95" name="Group 94">
            <a:extLst>
              <a:ext uri="{FF2B5EF4-FFF2-40B4-BE49-F238E27FC236}">
                <a16:creationId xmlns:a16="http://schemas.microsoft.com/office/drawing/2014/main" id="{C363F56A-4FF7-40E9-B79C-83AB7C658D85}"/>
              </a:ext>
            </a:extLst>
          </p:cNvPr>
          <p:cNvGrpSpPr/>
          <p:nvPr/>
        </p:nvGrpSpPr>
        <p:grpSpPr>
          <a:xfrm>
            <a:off x="86162" y="751019"/>
            <a:ext cx="2242438" cy="1786671"/>
            <a:chOff x="348646" y="814902"/>
            <a:chExt cx="2046892" cy="1630869"/>
          </a:xfrm>
        </p:grpSpPr>
        <p:sp>
          <p:nvSpPr>
            <p:cNvPr id="90" name="Oval 89">
              <a:extLst>
                <a:ext uri="{FF2B5EF4-FFF2-40B4-BE49-F238E27FC236}">
                  <a16:creationId xmlns:a16="http://schemas.microsoft.com/office/drawing/2014/main" id="{86509201-FBC2-4B98-8701-AA9451327305}"/>
                </a:ext>
              </a:extLst>
            </p:cNvPr>
            <p:cNvSpPr/>
            <p:nvPr/>
          </p:nvSpPr>
          <p:spPr>
            <a:xfrm>
              <a:off x="865718" y="919519"/>
              <a:ext cx="1366913" cy="1366913"/>
            </a:xfrm>
            <a:prstGeom prst="ellipse">
              <a:avLst/>
            </a:prstGeom>
          </p:spPr>
          <p:style>
            <a:lnRef idx="1">
              <a:schemeClr val="accent4"/>
            </a:lnRef>
            <a:fillRef idx="3">
              <a:schemeClr val="accent4"/>
            </a:fillRef>
            <a:effectRef idx="2">
              <a:schemeClr val="accent4"/>
            </a:effectRef>
            <a:fontRef idx="minor">
              <a:schemeClr val="lt1"/>
            </a:fontRef>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rial"/>
                  <a:ea typeface="+mn-ea"/>
                  <a:cs typeface="+mn-cs"/>
                </a:rPr>
                <a:t>Where can we catalyze to bridge the valley of death?</a:t>
              </a:r>
            </a:p>
          </p:txBody>
        </p:sp>
        <p:sp>
          <p:nvSpPr>
            <p:cNvPr id="92" name="Freeform: Shape 91">
              <a:extLst>
                <a:ext uri="{FF2B5EF4-FFF2-40B4-BE49-F238E27FC236}">
                  <a16:creationId xmlns:a16="http://schemas.microsoft.com/office/drawing/2014/main" id="{104494C7-2D1E-4682-B642-23CE253ED108}"/>
                </a:ext>
              </a:extLst>
            </p:cNvPr>
            <p:cNvSpPr/>
            <p:nvPr/>
          </p:nvSpPr>
          <p:spPr>
            <a:xfrm>
              <a:off x="752886" y="1585473"/>
              <a:ext cx="1642652" cy="860298"/>
            </a:xfrm>
            <a:custGeom>
              <a:avLst/>
              <a:gdLst>
                <a:gd name="connsiteX0" fmla="*/ 1615916 w 1642652"/>
                <a:gd name="connsiteY0" fmla="*/ 0 h 860298"/>
                <a:gd name="connsiteX1" fmla="*/ 1642652 w 1642652"/>
                <a:gd name="connsiteY1" fmla="*/ 0 h 860298"/>
                <a:gd name="connsiteX2" fmla="*/ 1642652 w 1642652"/>
                <a:gd name="connsiteY2" fmla="*/ 63736 h 860298"/>
                <a:gd name="connsiteX3" fmla="*/ 1639271 w 1642652"/>
                <a:gd name="connsiteY3" fmla="*/ 114233 h 860298"/>
                <a:gd name="connsiteX4" fmla="*/ 799529 w 1642652"/>
                <a:gd name="connsiteY4" fmla="*/ 860298 h 860298"/>
                <a:gd name="connsiteX5" fmla="*/ 0 w 1642652"/>
                <a:gd name="connsiteY5" fmla="*/ 290894 h 860298"/>
                <a:gd name="connsiteX6" fmla="*/ 27527 w 1642652"/>
                <a:gd name="connsiteY6" fmla="*/ 281369 h 860298"/>
                <a:gd name="connsiteX7" fmla="*/ 799433 w 1642652"/>
                <a:gd name="connsiteY7" fmla="*/ 831056 h 860298"/>
                <a:gd name="connsiteX8" fmla="*/ 1615916 w 1642652"/>
                <a:gd name="connsiteY8" fmla="*/ 14573 h 860298"/>
                <a:gd name="connsiteX9" fmla="*/ 1615916 w 1642652"/>
                <a:gd name="connsiteY9" fmla="*/ 0 h 86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652" h="860298">
                  <a:moveTo>
                    <a:pt x="1615916" y="0"/>
                  </a:moveTo>
                  <a:lnTo>
                    <a:pt x="1642652" y="0"/>
                  </a:lnTo>
                  <a:lnTo>
                    <a:pt x="1642652" y="63736"/>
                  </a:lnTo>
                  <a:lnTo>
                    <a:pt x="1639271" y="114233"/>
                  </a:lnTo>
                  <a:cubicBezTo>
                    <a:pt x="1589878" y="533806"/>
                    <a:pt x="1232083" y="860298"/>
                    <a:pt x="799529" y="860298"/>
                  </a:cubicBezTo>
                  <a:cubicBezTo>
                    <a:pt x="439007" y="860298"/>
                    <a:pt x="117729" y="631507"/>
                    <a:pt x="0" y="290894"/>
                  </a:cubicBezTo>
                  <a:lnTo>
                    <a:pt x="27527" y="281369"/>
                  </a:lnTo>
                  <a:cubicBezTo>
                    <a:pt x="141161" y="610172"/>
                    <a:pt x="451390" y="831056"/>
                    <a:pt x="799433" y="831056"/>
                  </a:cubicBezTo>
                  <a:cubicBezTo>
                    <a:pt x="1249680" y="831056"/>
                    <a:pt x="1615916" y="464725"/>
                    <a:pt x="1615916" y="14573"/>
                  </a:cubicBezTo>
                  <a:lnTo>
                    <a:pt x="1615916" y="0"/>
                  </a:lnTo>
                  <a:close/>
                </a:path>
              </a:pathLst>
            </a:custGeom>
            <a:solidFill>
              <a:srgbClr val="001A4E"/>
            </a:solidFill>
            <a:ln w="9525" cap="flat">
              <a:noFill/>
              <a:prstDash val="solid"/>
              <a:miter/>
            </a:ln>
          </p:spPr>
          <p:txBody>
            <a:bodyPr rtlCol="0" anchor="ctr"/>
            <a:lstStyle/>
            <a:p>
              <a:endParaRPr lang="en-US"/>
            </a:p>
          </p:txBody>
        </p:sp>
        <p:grpSp>
          <p:nvGrpSpPr>
            <p:cNvPr id="87" name="Graphic 80">
              <a:extLst>
                <a:ext uri="{FF2B5EF4-FFF2-40B4-BE49-F238E27FC236}">
                  <a16:creationId xmlns:a16="http://schemas.microsoft.com/office/drawing/2014/main" id="{928E73CB-5131-4877-9B07-2693C2E15565}"/>
                </a:ext>
              </a:extLst>
            </p:cNvPr>
            <p:cNvGrpSpPr/>
            <p:nvPr/>
          </p:nvGrpSpPr>
          <p:grpSpPr>
            <a:xfrm>
              <a:off x="348646" y="814902"/>
              <a:ext cx="802385" cy="1069371"/>
              <a:chOff x="348646" y="814902"/>
              <a:chExt cx="802385" cy="1069371"/>
            </a:xfrm>
            <a:solidFill>
              <a:srgbClr val="001A4E"/>
            </a:solidFill>
          </p:grpSpPr>
          <p:sp>
            <p:nvSpPr>
              <p:cNvPr id="88" name="Freeform: Shape 87">
                <a:extLst>
                  <a:ext uri="{FF2B5EF4-FFF2-40B4-BE49-F238E27FC236}">
                    <a16:creationId xmlns:a16="http://schemas.microsoft.com/office/drawing/2014/main" id="{8F2B3F64-8A6E-48ED-B101-00D7613BC4CB}"/>
                  </a:ext>
                </a:extLst>
              </p:cNvPr>
              <p:cNvSpPr/>
              <p:nvPr/>
            </p:nvSpPr>
            <p:spPr>
              <a:xfrm>
                <a:off x="348646" y="814902"/>
                <a:ext cx="802385" cy="728091"/>
              </a:xfrm>
              <a:custGeom>
                <a:avLst/>
                <a:gdLst>
                  <a:gd name="connsiteX0" fmla="*/ 413195 w 802385"/>
                  <a:gd name="connsiteY0" fmla="*/ 29147 h 728091"/>
                  <a:gd name="connsiteX1" fmla="*/ 559594 w 802385"/>
                  <a:gd name="connsiteY1" fmla="*/ 49435 h 728091"/>
                  <a:gd name="connsiteX2" fmla="*/ 673322 w 802385"/>
                  <a:gd name="connsiteY2" fmla="*/ 107156 h 728091"/>
                  <a:gd name="connsiteX3" fmla="*/ 747046 w 802385"/>
                  <a:gd name="connsiteY3" fmla="*/ 198120 h 728091"/>
                  <a:gd name="connsiteX4" fmla="*/ 773240 w 802385"/>
                  <a:gd name="connsiteY4" fmla="*/ 316992 h 728091"/>
                  <a:gd name="connsiteX5" fmla="*/ 755237 w 802385"/>
                  <a:gd name="connsiteY5" fmla="*/ 402717 h 728091"/>
                  <a:gd name="connsiteX6" fmla="*/ 710470 w 802385"/>
                  <a:gd name="connsiteY6" fmla="*/ 469868 h 728091"/>
                  <a:gd name="connsiteX7" fmla="*/ 652748 w 802385"/>
                  <a:gd name="connsiteY7" fmla="*/ 523113 h 728091"/>
                  <a:gd name="connsiteX8" fmla="*/ 595408 w 802385"/>
                  <a:gd name="connsiteY8" fmla="*/ 565785 h 728091"/>
                  <a:gd name="connsiteX9" fmla="*/ 551307 w 802385"/>
                  <a:gd name="connsiteY9" fmla="*/ 602742 h 728091"/>
                  <a:gd name="connsiteX10" fmla="*/ 534257 w 802385"/>
                  <a:gd name="connsiteY10" fmla="*/ 637127 h 728091"/>
                  <a:gd name="connsiteX11" fmla="*/ 534257 w 802385"/>
                  <a:gd name="connsiteY11" fmla="*/ 699040 h 728091"/>
                  <a:gd name="connsiteX12" fmla="*/ 290513 w 802385"/>
                  <a:gd name="connsiteY12" fmla="*/ 699040 h 728091"/>
                  <a:gd name="connsiteX13" fmla="*/ 290513 w 802385"/>
                  <a:gd name="connsiteY13" fmla="*/ 596741 h 728091"/>
                  <a:gd name="connsiteX14" fmla="*/ 304133 w 802385"/>
                  <a:gd name="connsiteY14" fmla="*/ 547688 h 728091"/>
                  <a:gd name="connsiteX15" fmla="*/ 338233 w 802385"/>
                  <a:gd name="connsiteY15" fmla="*/ 503587 h 728091"/>
                  <a:gd name="connsiteX16" fmla="*/ 382048 w 802385"/>
                  <a:gd name="connsiteY16" fmla="*/ 461772 h 728091"/>
                  <a:gd name="connsiteX17" fmla="*/ 425482 w 802385"/>
                  <a:gd name="connsiteY17" fmla="*/ 419291 h 728091"/>
                  <a:gd name="connsiteX18" fmla="*/ 458915 w 802385"/>
                  <a:gd name="connsiteY18" fmla="*/ 373666 h 728091"/>
                  <a:gd name="connsiteX19" fmla="*/ 471869 w 802385"/>
                  <a:gd name="connsiteY19" fmla="*/ 322326 h 728091"/>
                  <a:gd name="connsiteX20" fmla="*/ 465868 w 802385"/>
                  <a:gd name="connsiteY20" fmla="*/ 286322 h 728091"/>
                  <a:gd name="connsiteX21" fmla="*/ 448247 w 802385"/>
                  <a:gd name="connsiteY21" fmla="*/ 256127 h 728091"/>
                  <a:gd name="connsiteX22" fmla="*/ 420053 w 802385"/>
                  <a:gd name="connsiteY22" fmla="*/ 235172 h 728091"/>
                  <a:gd name="connsiteX23" fmla="*/ 382238 w 802385"/>
                  <a:gd name="connsiteY23" fmla="*/ 227267 h 728091"/>
                  <a:gd name="connsiteX24" fmla="*/ 337090 w 802385"/>
                  <a:gd name="connsiteY24" fmla="*/ 237173 h 728091"/>
                  <a:gd name="connsiteX25" fmla="*/ 310325 w 802385"/>
                  <a:gd name="connsiteY25" fmla="*/ 262890 h 728091"/>
                  <a:gd name="connsiteX26" fmla="*/ 297275 w 802385"/>
                  <a:gd name="connsiteY26" fmla="*/ 299561 h 728091"/>
                  <a:gd name="connsiteX27" fmla="*/ 293846 w 802385"/>
                  <a:gd name="connsiteY27" fmla="*/ 342138 h 728091"/>
                  <a:gd name="connsiteX28" fmla="*/ 293846 w 802385"/>
                  <a:gd name="connsiteY28" fmla="*/ 360902 h 728091"/>
                  <a:gd name="connsiteX29" fmla="*/ 295180 w 802385"/>
                  <a:gd name="connsiteY29" fmla="*/ 379286 h 728091"/>
                  <a:gd name="connsiteX30" fmla="*/ 295561 w 802385"/>
                  <a:gd name="connsiteY30" fmla="*/ 382143 h 728091"/>
                  <a:gd name="connsiteX31" fmla="*/ 33528 w 802385"/>
                  <a:gd name="connsiteY31" fmla="*/ 382143 h 728091"/>
                  <a:gd name="connsiteX32" fmla="*/ 33338 w 802385"/>
                  <a:gd name="connsiteY32" fmla="*/ 379857 h 728091"/>
                  <a:gd name="connsiteX33" fmla="*/ 30575 w 802385"/>
                  <a:gd name="connsiteY33" fmla="*/ 353568 h 728091"/>
                  <a:gd name="connsiteX34" fmla="*/ 29242 w 802385"/>
                  <a:gd name="connsiteY34" fmla="*/ 327089 h 728091"/>
                  <a:gd name="connsiteX35" fmla="*/ 58198 w 802385"/>
                  <a:gd name="connsiteY35" fmla="*/ 203073 h 728091"/>
                  <a:gd name="connsiteX36" fmla="*/ 138398 w 802385"/>
                  <a:gd name="connsiteY36" fmla="*/ 109061 h 728091"/>
                  <a:gd name="connsiteX37" fmla="*/ 260033 w 802385"/>
                  <a:gd name="connsiteY37" fmla="*/ 49625 h 728091"/>
                  <a:gd name="connsiteX38" fmla="*/ 413195 w 802385"/>
                  <a:gd name="connsiteY38" fmla="*/ 29147 h 728091"/>
                  <a:gd name="connsiteX39" fmla="*/ 413195 w 802385"/>
                  <a:gd name="connsiteY39" fmla="*/ 0 h 728091"/>
                  <a:gd name="connsiteX40" fmla="*/ 251746 w 802385"/>
                  <a:gd name="connsiteY40" fmla="*/ 21717 h 728091"/>
                  <a:gd name="connsiteX41" fmla="*/ 120682 w 802385"/>
                  <a:gd name="connsiteY41" fmla="*/ 85916 h 728091"/>
                  <a:gd name="connsiteX42" fmla="*/ 32290 w 802385"/>
                  <a:gd name="connsiteY42" fmla="*/ 189548 h 728091"/>
                  <a:gd name="connsiteX43" fmla="*/ 0 w 802385"/>
                  <a:gd name="connsiteY43" fmla="*/ 327184 h 728091"/>
                  <a:gd name="connsiteX44" fmla="*/ 1524 w 802385"/>
                  <a:gd name="connsiteY44" fmla="*/ 356807 h 728091"/>
                  <a:gd name="connsiteX45" fmla="*/ 4191 w 802385"/>
                  <a:gd name="connsiteY45" fmla="*/ 382905 h 728091"/>
                  <a:gd name="connsiteX46" fmla="*/ 7049 w 802385"/>
                  <a:gd name="connsiteY46" fmla="*/ 411385 h 728091"/>
                  <a:gd name="connsiteX47" fmla="*/ 329565 w 802385"/>
                  <a:gd name="connsiteY47" fmla="*/ 411385 h 728091"/>
                  <a:gd name="connsiteX48" fmla="*/ 324326 w 802385"/>
                  <a:gd name="connsiteY48" fmla="*/ 375190 h 728091"/>
                  <a:gd name="connsiteX49" fmla="*/ 323279 w 802385"/>
                  <a:gd name="connsiteY49" fmla="*/ 360902 h 728091"/>
                  <a:gd name="connsiteX50" fmla="*/ 323279 w 802385"/>
                  <a:gd name="connsiteY50" fmla="*/ 342138 h 728091"/>
                  <a:gd name="connsiteX51" fmla="*/ 326326 w 802385"/>
                  <a:gd name="connsiteY51" fmla="*/ 304133 h 728091"/>
                  <a:gd name="connsiteX52" fmla="*/ 335471 w 802385"/>
                  <a:gd name="connsiteY52" fmla="*/ 277940 h 728091"/>
                  <a:gd name="connsiteX53" fmla="*/ 351854 w 802385"/>
                  <a:gd name="connsiteY53" fmla="*/ 262414 h 728091"/>
                  <a:gd name="connsiteX54" fmla="*/ 382429 w 802385"/>
                  <a:gd name="connsiteY54" fmla="*/ 256413 h 728091"/>
                  <a:gd name="connsiteX55" fmla="*/ 407670 w 802385"/>
                  <a:gd name="connsiteY55" fmla="*/ 261461 h 728091"/>
                  <a:gd name="connsiteX56" fmla="*/ 426815 w 802385"/>
                  <a:gd name="connsiteY56" fmla="*/ 275558 h 728091"/>
                  <a:gd name="connsiteX57" fmla="*/ 438531 w 802385"/>
                  <a:gd name="connsiteY57" fmla="*/ 295847 h 728091"/>
                  <a:gd name="connsiteX58" fmla="*/ 442913 w 802385"/>
                  <a:gd name="connsiteY58" fmla="*/ 322326 h 728091"/>
                  <a:gd name="connsiteX59" fmla="*/ 433578 w 802385"/>
                  <a:gd name="connsiteY59" fmla="*/ 359474 h 728091"/>
                  <a:gd name="connsiteX60" fmla="*/ 404146 w 802385"/>
                  <a:gd name="connsiteY60" fmla="*/ 399479 h 728091"/>
                  <a:gd name="connsiteX61" fmla="*/ 362807 w 802385"/>
                  <a:gd name="connsiteY61" fmla="*/ 439865 h 728091"/>
                  <a:gd name="connsiteX62" fmla="*/ 317373 w 802385"/>
                  <a:gd name="connsiteY62" fmla="*/ 483203 h 728091"/>
                  <a:gd name="connsiteX63" fmla="*/ 279083 w 802385"/>
                  <a:gd name="connsiteY63" fmla="*/ 532829 h 728091"/>
                  <a:gd name="connsiteX64" fmla="*/ 261366 w 802385"/>
                  <a:gd name="connsiteY64" fmla="*/ 596741 h 728091"/>
                  <a:gd name="connsiteX65" fmla="*/ 261366 w 802385"/>
                  <a:gd name="connsiteY65" fmla="*/ 728091 h 728091"/>
                  <a:gd name="connsiteX66" fmla="*/ 563499 w 802385"/>
                  <a:gd name="connsiteY66" fmla="*/ 728091 h 728091"/>
                  <a:gd name="connsiteX67" fmla="*/ 563499 w 802385"/>
                  <a:gd name="connsiteY67" fmla="*/ 637032 h 728091"/>
                  <a:gd name="connsiteX68" fmla="*/ 571976 w 802385"/>
                  <a:gd name="connsiteY68" fmla="*/ 623221 h 728091"/>
                  <a:gd name="connsiteX69" fmla="*/ 612648 w 802385"/>
                  <a:gd name="connsiteY69" fmla="*/ 589217 h 728091"/>
                  <a:gd name="connsiteX70" fmla="*/ 670370 w 802385"/>
                  <a:gd name="connsiteY70" fmla="*/ 546259 h 728091"/>
                  <a:gd name="connsiteX71" fmla="*/ 732187 w 802385"/>
                  <a:gd name="connsiteY71" fmla="*/ 489204 h 728091"/>
                  <a:gd name="connsiteX72" fmla="*/ 781526 w 802385"/>
                  <a:gd name="connsiteY72" fmla="*/ 415290 h 728091"/>
                  <a:gd name="connsiteX73" fmla="*/ 802386 w 802385"/>
                  <a:gd name="connsiteY73" fmla="*/ 316897 h 728091"/>
                  <a:gd name="connsiteX74" fmla="*/ 773240 w 802385"/>
                  <a:gd name="connsiteY74" fmla="*/ 185261 h 728091"/>
                  <a:gd name="connsiteX75" fmla="*/ 691420 w 802385"/>
                  <a:gd name="connsiteY75" fmla="*/ 84296 h 728091"/>
                  <a:gd name="connsiteX76" fmla="*/ 568166 w 802385"/>
                  <a:gd name="connsiteY76" fmla="*/ 21527 h 728091"/>
                  <a:gd name="connsiteX77" fmla="*/ 413195 w 802385"/>
                  <a:gd name="connsiteY77" fmla="*/ 0 h 728091"/>
                  <a:gd name="connsiteX78" fmla="*/ 413195 w 802385"/>
                  <a:gd name="connsiteY78" fmla="*/ 0 h 72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02385" h="728091">
                    <a:moveTo>
                      <a:pt x="413195" y="29147"/>
                    </a:moveTo>
                    <a:cubicBezTo>
                      <a:pt x="466439" y="29147"/>
                      <a:pt x="515684" y="36005"/>
                      <a:pt x="559594" y="49435"/>
                    </a:cubicBezTo>
                    <a:cubicBezTo>
                      <a:pt x="603599" y="62865"/>
                      <a:pt x="641890" y="82296"/>
                      <a:pt x="673322" y="107156"/>
                    </a:cubicBezTo>
                    <a:cubicBezTo>
                      <a:pt x="704850" y="132112"/>
                      <a:pt x="729710" y="162687"/>
                      <a:pt x="747046" y="198120"/>
                    </a:cubicBezTo>
                    <a:cubicBezTo>
                      <a:pt x="764477" y="233553"/>
                      <a:pt x="773240" y="273558"/>
                      <a:pt x="773240" y="316992"/>
                    </a:cubicBezTo>
                    <a:cubicBezTo>
                      <a:pt x="773240" y="349091"/>
                      <a:pt x="767144" y="377857"/>
                      <a:pt x="755237" y="402717"/>
                    </a:cubicBezTo>
                    <a:cubicBezTo>
                      <a:pt x="743331" y="427387"/>
                      <a:pt x="728282" y="449961"/>
                      <a:pt x="710470" y="469868"/>
                    </a:cubicBezTo>
                    <a:cubicBezTo>
                      <a:pt x="692658" y="489680"/>
                      <a:pt x="673322" y="507587"/>
                      <a:pt x="652748" y="523113"/>
                    </a:cubicBezTo>
                    <a:cubicBezTo>
                      <a:pt x="632174" y="538639"/>
                      <a:pt x="612934" y="553022"/>
                      <a:pt x="595408" y="565785"/>
                    </a:cubicBezTo>
                    <a:cubicBezTo>
                      <a:pt x="577882" y="578644"/>
                      <a:pt x="563023" y="591026"/>
                      <a:pt x="551307" y="602742"/>
                    </a:cubicBezTo>
                    <a:cubicBezTo>
                      <a:pt x="539972" y="614077"/>
                      <a:pt x="534257" y="625602"/>
                      <a:pt x="534257" y="637127"/>
                    </a:cubicBezTo>
                    <a:lnTo>
                      <a:pt x="534257" y="699040"/>
                    </a:lnTo>
                    <a:lnTo>
                      <a:pt x="290513" y="699040"/>
                    </a:lnTo>
                    <a:lnTo>
                      <a:pt x="290513" y="596741"/>
                    </a:lnTo>
                    <a:cubicBezTo>
                      <a:pt x="290513" y="579501"/>
                      <a:pt x="295085" y="563023"/>
                      <a:pt x="304133" y="547688"/>
                    </a:cubicBezTo>
                    <a:cubicBezTo>
                      <a:pt x="313087" y="532638"/>
                      <a:pt x="324517" y="517779"/>
                      <a:pt x="338233" y="503587"/>
                    </a:cubicBezTo>
                    <a:cubicBezTo>
                      <a:pt x="351949" y="489490"/>
                      <a:pt x="366617" y="475393"/>
                      <a:pt x="382048" y="461772"/>
                    </a:cubicBezTo>
                    <a:cubicBezTo>
                      <a:pt x="397383" y="448151"/>
                      <a:pt x="412051" y="433864"/>
                      <a:pt x="425482" y="419291"/>
                    </a:cubicBezTo>
                    <a:cubicBezTo>
                      <a:pt x="438912" y="404717"/>
                      <a:pt x="450151" y="389382"/>
                      <a:pt x="458915" y="373666"/>
                    </a:cubicBezTo>
                    <a:cubicBezTo>
                      <a:pt x="467678" y="357950"/>
                      <a:pt x="471869" y="341186"/>
                      <a:pt x="471869" y="322326"/>
                    </a:cubicBezTo>
                    <a:cubicBezTo>
                      <a:pt x="471869" y="309753"/>
                      <a:pt x="469868" y="297942"/>
                      <a:pt x="465868" y="286322"/>
                    </a:cubicBezTo>
                    <a:cubicBezTo>
                      <a:pt x="461867" y="274701"/>
                      <a:pt x="456057" y="264795"/>
                      <a:pt x="448247" y="256127"/>
                    </a:cubicBezTo>
                    <a:cubicBezTo>
                      <a:pt x="440436" y="247460"/>
                      <a:pt x="431197" y="240602"/>
                      <a:pt x="420053" y="235172"/>
                    </a:cubicBezTo>
                    <a:cubicBezTo>
                      <a:pt x="408908" y="229838"/>
                      <a:pt x="396526" y="227267"/>
                      <a:pt x="382238" y="227267"/>
                    </a:cubicBezTo>
                    <a:cubicBezTo>
                      <a:pt x="363665" y="227267"/>
                      <a:pt x="348425" y="230600"/>
                      <a:pt x="337090" y="237173"/>
                    </a:cubicBezTo>
                    <a:cubicBezTo>
                      <a:pt x="325660" y="243745"/>
                      <a:pt x="316706" y="252413"/>
                      <a:pt x="310325" y="262890"/>
                    </a:cubicBezTo>
                    <a:cubicBezTo>
                      <a:pt x="303943" y="273463"/>
                      <a:pt x="299561" y="285845"/>
                      <a:pt x="297275" y="299561"/>
                    </a:cubicBezTo>
                    <a:cubicBezTo>
                      <a:pt x="294989" y="313468"/>
                      <a:pt x="293846" y="327755"/>
                      <a:pt x="293846" y="342138"/>
                    </a:cubicBezTo>
                    <a:lnTo>
                      <a:pt x="293846" y="360902"/>
                    </a:lnTo>
                    <a:cubicBezTo>
                      <a:pt x="293846" y="366903"/>
                      <a:pt x="294323" y="373094"/>
                      <a:pt x="295180" y="379286"/>
                    </a:cubicBezTo>
                    <a:lnTo>
                      <a:pt x="295561" y="382143"/>
                    </a:lnTo>
                    <a:lnTo>
                      <a:pt x="33528" y="382143"/>
                    </a:lnTo>
                    <a:lnTo>
                      <a:pt x="33338" y="379857"/>
                    </a:lnTo>
                    <a:cubicBezTo>
                      <a:pt x="32385" y="370808"/>
                      <a:pt x="31528" y="362045"/>
                      <a:pt x="30575" y="353568"/>
                    </a:cubicBezTo>
                    <a:cubicBezTo>
                      <a:pt x="29623" y="345186"/>
                      <a:pt x="29242" y="336233"/>
                      <a:pt x="29242" y="327089"/>
                    </a:cubicBezTo>
                    <a:cubicBezTo>
                      <a:pt x="29242" y="281369"/>
                      <a:pt x="38957" y="239649"/>
                      <a:pt x="58198" y="203073"/>
                    </a:cubicBezTo>
                    <a:cubicBezTo>
                      <a:pt x="77438" y="166497"/>
                      <a:pt x="104394" y="134874"/>
                      <a:pt x="138398" y="109061"/>
                    </a:cubicBezTo>
                    <a:cubicBezTo>
                      <a:pt x="172403" y="83249"/>
                      <a:pt x="213265" y="63246"/>
                      <a:pt x="260033" y="49625"/>
                    </a:cubicBezTo>
                    <a:cubicBezTo>
                      <a:pt x="306515" y="36100"/>
                      <a:pt x="358140" y="29147"/>
                      <a:pt x="413195" y="29147"/>
                    </a:cubicBezTo>
                    <a:moveTo>
                      <a:pt x="413195" y="0"/>
                    </a:moveTo>
                    <a:cubicBezTo>
                      <a:pt x="355378" y="0"/>
                      <a:pt x="300990" y="7334"/>
                      <a:pt x="251746" y="21717"/>
                    </a:cubicBezTo>
                    <a:cubicBezTo>
                      <a:pt x="201644" y="36386"/>
                      <a:pt x="157544" y="58007"/>
                      <a:pt x="120682" y="85916"/>
                    </a:cubicBezTo>
                    <a:cubicBezTo>
                      <a:pt x="83249" y="114300"/>
                      <a:pt x="53435" y="149162"/>
                      <a:pt x="32290" y="189548"/>
                    </a:cubicBezTo>
                    <a:cubicBezTo>
                      <a:pt x="10859" y="230410"/>
                      <a:pt x="0" y="276701"/>
                      <a:pt x="0" y="327184"/>
                    </a:cubicBezTo>
                    <a:cubicBezTo>
                      <a:pt x="0" y="337471"/>
                      <a:pt x="476" y="347472"/>
                      <a:pt x="1524" y="356807"/>
                    </a:cubicBezTo>
                    <a:cubicBezTo>
                      <a:pt x="2381" y="365189"/>
                      <a:pt x="3334" y="373856"/>
                      <a:pt x="4191" y="382905"/>
                    </a:cubicBezTo>
                    <a:lnTo>
                      <a:pt x="7049" y="411385"/>
                    </a:lnTo>
                    <a:lnTo>
                      <a:pt x="329565" y="411385"/>
                    </a:lnTo>
                    <a:lnTo>
                      <a:pt x="324326" y="375190"/>
                    </a:lnTo>
                    <a:cubicBezTo>
                      <a:pt x="323660" y="370332"/>
                      <a:pt x="323279" y="365570"/>
                      <a:pt x="323279" y="360902"/>
                    </a:cubicBezTo>
                    <a:lnTo>
                      <a:pt x="323279" y="342138"/>
                    </a:lnTo>
                    <a:cubicBezTo>
                      <a:pt x="323279" y="329279"/>
                      <a:pt x="324326" y="316516"/>
                      <a:pt x="326326" y="304133"/>
                    </a:cubicBezTo>
                    <a:cubicBezTo>
                      <a:pt x="327946" y="294132"/>
                      <a:pt x="330994" y="285274"/>
                      <a:pt x="335471" y="277940"/>
                    </a:cubicBezTo>
                    <a:cubicBezTo>
                      <a:pt x="339281" y="271653"/>
                      <a:pt x="344615" y="266510"/>
                      <a:pt x="351854" y="262414"/>
                    </a:cubicBezTo>
                    <a:cubicBezTo>
                      <a:pt x="358616" y="258509"/>
                      <a:pt x="369189" y="256413"/>
                      <a:pt x="382429" y="256413"/>
                    </a:cubicBezTo>
                    <a:cubicBezTo>
                      <a:pt x="392240" y="256413"/>
                      <a:pt x="400526" y="258032"/>
                      <a:pt x="407670" y="261461"/>
                    </a:cubicBezTo>
                    <a:cubicBezTo>
                      <a:pt x="415385" y="265176"/>
                      <a:pt x="421576" y="269748"/>
                      <a:pt x="426815" y="275558"/>
                    </a:cubicBezTo>
                    <a:cubicBezTo>
                      <a:pt x="431959" y="281369"/>
                      <a:pt x="435864" y="287941"/>
                      <a:pt x="438531" y="295847"/>
                    </a:cubicBezTo>
                    <a:cubicBezTo>
                      <a:pt x="441484" y="304419"/>
                      <a:pt x="442913" y="313087"/>
                      <a:pt x="442913" y="322326"/>
                    </a:cubicBezTo>
                    <a:cubicBezTo>
                      <a:pt x="442913" y="336042"/>
                      <a:pt x="439865" y="348234"/>
                      <a:pt x="433578" y="359474"/>
                    </a:cubicBezTo>
                    <a:cubicBezTo>
                      <a:pt x="425958" y="373190"/>
                      <a:pt x="416052" y="386620"/>
                      <a:pt x="404146" y="399479"/>
                    </a:cubicBezTo>
                    <a:cubicBezTo>
                      <a:pt x="391287" y="413385"/>
                      <a:pt x="377381" y="427006"/>
                      <a:pt x="362807" y="439865"/>
                    </a:cubicBezTo>
                    <a:cubicBezTo>
                      <a:pt x="346900" y="453962"/>
                      <a:pt x="331565" y="468535"/>
                      <a:pt x="317373" y="483203"/>
                    </a:cubicBezTo>
                    <a:cubicBezTo>
                      <a:pt x="302038" y="499015"/>
                      <a:pt x="289179" y="515684"/>
                      <a:pt x="279083" y="532829"/>
                    </a:cubicBezTo>
                    <a:cubicBezTo>
                      <a:pt x="267367" y="552736"/>
                      <a:pt x="261366" y="574167"/>
                      <a:pt x="261366" y="596741"/>
                    </a:cubicBezTo>
                    <a:lnTo>
                      <a:pt x="261366" y="728091"/>
                    </a:lnTo>
                    <a:lnTo>
                      <a:pt x="563499" y="728091"/>
                    </a:lnTo>
                    <a:lnTo>
                      <a:pt x="563499" y="637032"/>
                    </a:lnTo>
                    <a:cubicBezTo>
                      <a:pt x="563499" y="633603"/>
                      <a:pt x="566547" y="628650"/>
                      <a:pt x="571976" y="623221"/>
                    </a:cubicBezTo>
                    <a:cubicBezTo>
                      <a:pt x="582644" y="612553"/>
                      <a:pt x="596265" y="601123"/>
                      <a:pt x="612648" y="589217"/>
                    </a:cubicBezTo>
                    <a:cubicBezTo>
                      <a:pt x="630555" y="576167"/>
                      <a:pt x="649796" y="561880"/>
                      <a:pt x="670370" y="546259"/>
                    </a:cubicBezTo>
                    <a:cubicBezTo>
                      <a:pt x="692372" y="529685"/>
                      <a:pt x="713137" y="510445"/>
                      <a:pt x="732187" y="489204"/>
                    </a:cubicBezTo>
                    <a:cubicBezTo>
                      <a:pt x="751808" y="467297"/>
                      <a:pt x="768382" y="442436"/>
                      <a:pt x="781526" y="415290"/>
                    </a:cubicBezTo>
                    <a:cubicBezTo>
                      <a:pt x="795338" y="386525"/>
                      <a:pt x="802386" y="353378"/>
                      <a:pt x="802386" y="316897"/>
                    </a:cubicBezTo>
                    <a:cubicBezTo>
                      <a:pt x="802386" y="268986"/>
                      <a:pt x="792575" y="224695"/>
                      <a:pt x="773240" y="185261"/>
                    </a:cubicBezTo>
                    <a:cubicBezTo>
                      <a:pt x="753904" y="145923"/>
                      <a:pt x="726377" y="111919"/>
                      <a:pt x="691420" y="84296"/>
                    </a:cubicBezTo>
                    <a:cubicBezTo>
                      <a:pt x="657130" y="57150"/>
                      <a:pt x="615601" y="36005"/>
                      <a:pt x="568166" y="21527"/>
                    </a:cubicBezTo>
                    <a:cubicBezTo>
                      <a:pt x="521399" y="7239"/>
                      <a:pt x="469297" y="0"/>
                      <a:pt x="413195" y="0"/>
                    </a:cubicBezTo>
                    <a:lnTo>
                      <a:pt x="413195" y="0"/>
                    </a:lnTo>
                    <a:close/>
                  </a:path>
                </a:pathLst>
              </a:custGeom>
              <a:solidFill>
                <a:srgbClr val="001A4E"/>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51506609-FBAA-4C25-B880-213C2A2C7992}"/>
                  </a:ext>
                </a:extLst>
              </p:cNvPr>
              <p:cNvSpPr/>
              <p:nvPr/>
            </p:nvSpPr>
            <p:spPr>
              <a:xfrm>
                <a:off x="610774" y="1595570"/>
                <a:ext cx="304800" cy="288702"/>
              </a:xfrm>
              <a:custGeom>
                <a:avLst/>
                <a:gdLst>
                  <a:gd name="connsiteX0" fmla="*/ 275654 w 304800"/>
                  <a:gd name="connsiteY0" fmla="*/ 29146 h 288702"/>
                  <a:gd name="connsiteX1" fmla="*/ 275654 w 304800"/>
                  <a:gd name="connsiteY1" fmla="*/ 259556 h 288702"/>
                  <a:gd name="connsiteX2" fmla="*/ 29146 w 304800"/>
                  <a:gd name="connsiteY2" fmla="*/ 259556 h 288702"/>
                  <a:gd name="connsiteX3" fmla="*/ 29146 w 304800"/>
                  <a:gd name="connsiteY3" fmla="*/ 29146 h 288702"/>
                  <a:gd name="connsiteX4" fmla="*/ 275654 w 304800"/>
                  <a:gd name="connsiteY4" fmla="*/ 29146 h 288702"/>
                  <a:gd name="connsiteX5" fmla="*/ 304800 w 304800"/>
                  <a:gd name="connsiteY5" fmla="*/ 0 h 288702"/>
                  <a:gd name="connsiteX6" fmla="*/ 0 w 304800"/>
                  <a:gd name="connsiteY6" fmla="*/ 0 h 288702"/>
                  <a:gd name="connsiteX7" fmla="*/ 0 w 304800"/>
                  <a:gd name="connsiteY7" fmla="*/ 288703 h 288702"/>
                  <a:gd name="connsiteX8" fmla="*/ 304800 w 304800"/>
                  <a:gd name="connsiteY8" fmla="*/ 288703 h 288702"/>
                  <a:gd name="connsiteX9" fmla="*/ 304800 w 304800"/>
                  <a:gd name="connsiteY9" fmla="*/ 0 h 288702"/>
                  <a:gd name="connsiteX10" fmla="*/ 304800 w 304800"/>
                  <a:gd name="connsiteY10" fmla="*/ 0 h 28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288702">
                    <a:moveTo>
                      <a:pt x="275654" y="29146"/>
                    </a:moveTo>
                    <a:lnTo>
                      <a:pt x="275654" y="259556"/>
                    </a:lnTo>
                    <a:lnTo>
                      <a:pt x="29146" y="259556"/>
                    </a:lnTo>
                    <a:lnTo>
                      <a:pt x="29146" y="29146"/>
                    </a:lnTo>
                    <a:lnTo>
                      <a:pt x="275654" y="29146"/>
                    </a:lnTo>
                    <a:moveTo>
                      <a:pt x="304800" y="0"/>
                    </a:moveTo>
                    <a:lnTo>
                      <a:pt x="0" y="0"/>
                    </a:lnTo>
                    <a:lnTo>
                      <a:pt x="0" y="288703"/>
                    </a:lnTo>
                    <a:lnTo>
                      <a:pt x="304800" y="288703"/>
                    </a:lnTo>
                    <a:lnTo>
                      <a:pt x="304800" y="0"/>
                    </a:lnTo>
                    <a:lnTo>
                      <a:pt x="304800" y="0"/>
                    </a:lnTo>
                    <a:close/>
                  </a:path>
                </a:pathLst>
              </a:custGeom>
              <a:solidFill>
                <a:srgbClr val="001A4E"/>
              </a:solidFill>
              <a:ln w="9525" cap="flat">
                <a:noFill/>
                <a:prstDash val="solid"/>
                <a:miter/>
              </a:ln>
            </p:spPr>
            <p:txBody>
              <a:bodyPr rtlCol="0" anchor="ctr"/>
              <a:lstStyle/>
              <a:p>
                <a:endParaRPr lang="en-US"/>
              </a:p>
            </p:txBody>
          </p:sp>
        </p:grpSp>
      </p:grpSp>
      <p:sp>
        <p:nvSpPr>
          <p:cNvPr id="132" name="Right Brace 131">
            <a:extLst>
              <a:ext uri="{FF2B5EF4-FFF2-40B4-BE49-F238E27FC236}">
                <a16:creationId xmlns:a16="http://schemas.microsoft.com/office/drawing/2014/main" id="{2B26D28D-B6B0-4CC1-87D8-58B221FFC94C}"/>
              </a:ext>
            </a:extLst>
          </p:cNvPr>
          <p:cNvSpPr/>
          <p:nvPr/>
        </p:nvSpPr>
        <p:spPr>
          <a:xfrm>
            <a:off x="6661118" y="1058381"/>
            <a:ext cx="452125" cy="2578516"/>
          </a:xfrm>
          <a:prstGeom prst="rightBrace">
            <a:avLst>
              <a:gd name="adj1" fmla="val 8333"/>
              <a:gd name="adj2" fmla="val 51293"/>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993749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9718" b="2825"/>
          <a:stretch/>
        </p:blipFill>
        <p:spPr>
          <a:xfrm>
            <a:off x="1984439" y="716898"/>
            <a:ext cx="7108105" cy="3741566"/>
          </a:xfrm>
          <a:prstGeom prst="rect">
            <a:avLst/>
          </a:prstGeom>
        </p:spPr>
      </p:pic>
      <p:sp>
        <p:nvSpPr>
          <p:cNvPr id="2" name="Title 1"/>
          <p:cNvSpPr>
            <a:spLocks noGrp="1"/>
          </p:cNvSpPr>
          <p:nvPr>
            <p:ph type="title"/>
          </p:nvPr>
        </p:nvSpPr>
        <p:spPr>
          <a:xfrm>
            <a:off x="457199" y="57796"/>
            <a:ext cx="8229600" cy="857250"/>
          </a:xfrm>
        </p:spPr>
        <p:txBody>
          <a:bodyPr/>
          <a:lstStyle/>
          <a:p>
            <a:r>
              <a:rPr lang="en-US"/>
              <a:t>What have we been up to this past year?</a:t>
            </a:r>
          </a:p>
        </p:txBody>
      </p:sp>
      <p:sp>
        <p:nvSpPr>
          <p:cNvPr id="7" name="Rectangle 6"/>
          <p:cNvSpPr/>
          <p:nvPr/>
        </p:nvSpPr>
        <p:spPr>
          <a:xfrm>
            <a:off x="140356" y="912961"/>
            <a:ext cx="1844083" cy="330978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t"/>
          <a:lstStyle/>
          <a:p>
            <a:pPr algn="ctr">
              <a:spcBef>
                <a:spcPts val="600"/>
              </a:spcBef>
              <a:spcAft>
                <a:spcPts val="600"/>
              </a:spcAft>
            </a:pPr>
            <a:r>
              <a:rPr lang="en-US" sz="1350" b="1" dirty="0">
                <a:solidFill>
                  <a:schemeClr val="bg1"/>
                </a:solidFill>
              </a:rPr>
              <a:t>DRIVe added five new accelerators:</a:t>
            </a:r>
          </a:p>
          <a:p>
            <a:pPr marL="257175" indent="-257175">
              <a:spcBef>
                <a:spcPts val="600"/>
              </a:spcBef>
              <a:spcAft>
                <a:spcPts val="600"/>
              </a:spcAft>
              <a:buFont typeface="+mj-lt"/>
              <a:buAutoNum type="arabicPeriod"/>
            </a:pPr>
            <a:r>
              <a:rPr lang="en-US" sz="1350" dirty="0">
                <a:solidFill>
                  <a:schemeClr val="bg1"/>
                </a:solidFill>
              </a:rPr>
              <a:t>Plug and Play (</a:t>
            </a:r>
            <a:r>
              <a:rPr lang="en-US" sz="1350" i="1" dirty="0">
                <a:solidFill>
                  <a:schemeClr val="bg1"/>
                </a:solidFill>
              </a:rPr>
              <a:t>CA</a:t>
            </a:r>
            <a:r>
              <a:rPr lang="en-US" sz="1350" dirty="0">
                <a:solidFill>
                  <a:schemeClr val="bg1"/>
                </a:solidFill>
              </a:rPr>
              <a:t>)</a:t>
            </a:r>
          </a:p>
          <a:p>
            <a:pPr marL="257175" indent="-257175">
              <a:spcBef>
                <a:spcPts val="600"/>
              </a:spcBef>
              <a:spcAft>
                <a:spcPts val="600"/>
              </a:spcAft>
              <a:buFont typeface="+mj-lt"/>
              <a:buAutoNum type="arabicPeriod"/>
            </a:pPr>
            <a:r>
              <a:rPr lang="en-US" sz="1350" dirty="0">
                <a:solidFill>
                  <a:schemeClr val="bg1"/>
                </a:solidFill>
              </a:rPr>
              <a:t>University Enterprise Labs / Genera8tor (</a:t>
            </a:r>
            <a:r>
              <a:rPr lang="en-US" sz="1350" i="1" dirty="0">
                <a:solidFill>
                  <a:schemeClr val="bg1"/>
                </a:solidFill>
              </a:rPr>
              <a:t>MN</a:t>
            </a:r>
            <a:r>
              <a:rPr lang="en-US" sz="1350" dirty="0">
                <a:solidFill>
                  <a:schemeClr val="bg1"/>
                </a:solidFill>
              </a:rPr>
              <a:t>)</a:t>
            </a:r>
          </a:p>
          <a:p>
            <a:pPr marL="257175" indent="-257175">
              <a:spcBef>
                <a:spcPts val="600"/>
              </a:spcBef>
              <a:spcAft>
                <a:spcPts val="600"/>
              </a:spcAft>
              <a:buFont typeface="+mj-lt"/>
              <a:buAutoNum type="arabicPeriod"/>
            </a:pPr>
            <a:r>
              <a:rPr lang="en-US" sz="1350" dirty="0">
                <a:solidFill>
                  <a:schemeClr val="bg1"/>
                </a:solidFill>
              </a:rPr>
              <a:t>Uni. Of Missouri (</a:t>
            </a:r>
            <a:r>
              <a:rPr lang="en-US" sz="1350" i="1" dirty="0">
                <a:solidFill>
                  <a:schemeClr val="bg1"/>
                </a:solidFill>
              </a:rPr>
              <a:t>MO</a:t>
            </a:r>
            <a:r>
              <a:rPr lang="en-US" sz="1350" dirty="0">
                <a:solidFill>
                  <a:schemeClr val="bg1"/>
                </a:solidFill>
              </a:rPr>
              <a:t>)</a:t>
            </a:r>
          </a:p>
          <a:p>
            <a:pPr marL="257175" indent="-257175">
              <a:spcBef>
                <a:spcPts val="600"/>
              </a:spcBef>
              <a:spcAft>
                <a:spcPts val="600"/>
              </a:spcAft>
              <a:buFont typeface="+mj-lt"/>
              <a:buAutoNum type="arabicPeriod"/>
            </a:pPr>
            <a:r>
              <a:rPr lang="en-US" sz="1350" dirty="0" err="1">
                <a:solidFill>
                  <a:schemeClr val="bg1"/>
                </a:solidFill>
              </a:rPr>
              <a:t>Biolocity</a:t>
            </a:r>
            <a:r>
              <a:rPr lang="en-US" sz="1350" dirty="0">
                <a:solidFill>
                  <a:schemeClr val="bg1"/>
                </a:solidFill>
              </a:rPr>
              <a:t> (</a:t>
            </a:r>
            <a:r>
              <a:rPr lang="en-US" sz="1350" i="1" dirty="0">
                <a:solidFill>
                  <a:schemeClr val="bg1"/>
                </a:solidFill>
              </a:rPr>
              <a:t>GA</a:t>
            </a:r>
            <a:r>
              <a:rPr lang="en-US" sz="1350" dirty="0">
                <a:solidFill>
                  <a:schemeClr val="bg1"/>
                </a:solidFill>
              </a:rPr>
              <a:t>)</a:t>
            </a:r>
          </a:p>
          <a:p>
            <a:pPr marL="257175" indent="-257175">
              <a:spcBef>
                <a:spcPts val="600"/>
              </a:spcBef>
              <a:spcAft>
                <a:spcPts val="600"/>
              </a:spcAft>
              <a:buFont typeface="+mj-lt"/>
              <a:buAutoNum type="arabicPeriod"/>
            </a:pPr>
            <a:r>
              <a:rPr lang="en-US" sz="1350" dirty="0">
                <a:solidFill>
                  <a:schemeClr val="bg1"/>
                </a:solidFill>
              </a:rPr>
              <a:t>Purdue (</a:t>
            </a:r>
            <a:r>
              <a:rPr lang="en-US" sz="1350" i="1" dirty="0">
                <a:solidFill>
                  <a:schemeClr val="bg1"/>
                </a:solidFill>
              </a:rPr>
              <a:t>IL</a:t>
            </a:r>
            <a:r>
              <a:rPr lang="en-US" sz="1350" dirty="0">
                <a:solidFill>
                  <a:schemeClr val="bg1"/>
                </a:solidFill>
              </a:rPr>
              <a:t>)</a:t>
            </a:r>
          </a:p>
        </p:txBody>
      </p:sp>
    </p:spTree>
    <p:extLst>
      <p:ext uri="{BB962C8B-B14F-4D97-AF65-F5344CB8AC3E}">
        <p14:creationId xmlns:p14="http://schemas.microsoft.com/office/powerpoint/2010/main" val="3063457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D3E643-A612-4AE1-B3A7-84990ACAFD31}"/>
              </a:ext>
            </a:extLst>
          </p:cNvPr>
          <p:cNvSpPr/>
          <p:nvPr/>
        </p:nvSpPr>
        <p:spPr>
          <a:xfrm>
            <a:off x="230258" y="1587500"/>
            <a:ext cx="1303493" cy="2622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000000"/>
                </a:solidFill>
              </a:rPr>
              <a:t>Leveraged accelerators’ insight to surface market innovation trends</a:t>
            </a:r>
          </a:p>
        </p:txBody>
      </p:sp>
      <p:sp>
        <p:nvSpPr>
          <p:cNvPr id="11" name="Title 10">
            <a:extLst>
              <a:ext uri="{FF2B5EF4-FFF2-40B4-BE49-F238E27FC236}">
                <a16:creationId xmlns:a16="http://schemas.microsoft.com/office/drawing/2014/main" id="{31A3AF8D-88F9-426A-8A7D-BCB6BC12E0C7}"/>
              </a:ext>
            </a:extLst>
          </p:cNvPr>
          <p:cNvSpPr>
            <a:spLocks noGrp="1"/>
          </p:cNvSpPr>
          <p:nvPr>
            <p:ph type="title"/>
          </p:nvPr>
        </p:nvSpPr>
        <p:spPr/>
        <p:txBody>
          <a:bodyPr>
            <a:normAutofit fontScale="90000"/>
          </a:bodyPr>
          <a:lstStyle/>
          <a:p>
            <a:r>
              <a:rPr lang="en-US" dirty="0"/>
              <a:t>What have we been up to this past year? (Cont.)</a:t>
            </a:r>
          </a:p>
        </p:txBody>
      </p:sp>
      <p:grpSp>
        <p:nvGrpSpPr>
          <p:cNvPr id="76" name="Group 75">
            <a:extLst>
              <a:ext uri="{FF2B5EF4-FFF2-40B4-BE49-F238E27FC236}">
                <a16:creationId xmlns:a16="http://schemas.microsoft.com/office/drawing/2014/main" id="{7AEEAF61-23CA-48A5-BD1B-26D5387DACC2}"/>
              </a:ext>
            </a:extLst>
          </p:cNvPr>
          <p:cNvGrpSpPr/>
          <p:nvPr/>
        </p:nvGrpSpPr>
        <p:grpSpPr>
          <a:xfrm>
            <a:off x="165081" y="1089011"/>
            <a:ext cx="1433847" cy="3030440"/>
            <a:chOff x="165081" y="1044561"/>
            <a:chExt cx="1433847" cy="3030440"/>
          </a:xfrm>
        </p:grpSpPr>
        <p:grpSp>
          <p:nvGrpSpPr>
            <p:cNvPr id="4" name="Graphic 99">
              <a:extLst>
                <a:ext uri="{FF2B5EF4-FFF2-40B4-BE49-F238E27FC236}">
                  <a16:creationId xmlns:a16="http://schemas.microsoft.com/office/drawing/2014/main" id="{6729FB41-BF04-4D71-B666-9C347C165B2E}"/>
                </a:ext>
              </a:extLst>
            </p:cNvPr>
            <p:cNvGrpSpPr/>
            <p:nvPr/>
          </p:nvGrpSpPr>
          <p:grpSpPr>
            <a:xfrm>
              <a:off x="191182" y="1615424"/>
              <a:ext cx="1381645" cy="2340420"/>
              <a:chOff x="3562350" y="1822132"/>
              <a:chExt cx="2016823" cy="1480946"/>
            </a:xfrm>
            <a:solidFill>
              <a:srgbClr val="959595"/>
            </a:solidFill>
          </p:grpSpPr>
          <p:sp>
            <p:nvSpPr>
              <p:cNvPr id="5" name="Freeform: Shape 4">
                <a:extLst>
                  <a:ext uri="{FF2B5EF4-FFF2-40B4-BE49-F238E27FC236}">
                    <a16:creationId xmlns:a16="http://schemas.microsoft.com/office/drawing/2014/main" id="{A1814C64-CF22-4012-9391-6C912600D774}"/>
                  </a:ext>
                </a:extLst>
              </p:cNvPr>
              <p:cNvSpPr/>
              <p:nvPr/>
            </p:nvSpPr>
            <p:spPr>
              <a:xfrm>
                <a:off x="3562350"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sp>
            <p:nvSpPr>
              <p:cNvPr id="6" name="Freeform: Shape 5">
                <a:extLst>
                  <a:ext uri="{FF2B5EF4-FFF2-40B4-BE49-F238E27FC236}">
                    <a16:creationId xmlns:a16="http://schemas.microsoft.com/office/drawing/2014/main" id="{DBB1D7C2-721D-4043-8E1D-A936BC083FC2}"/>
                  </a:ext>
                </a:extLst>
              </p:cNvPr>
              <p:cNvSpPr/>
              <p:nvPr/>
            </p:nvSpPr>
            <p:spPr>
              <a:xfrm>
                <a:off x="5569648"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grpSp>
        <p:sp>
          <p:nvSpPr>
            <p:cNvPr id="7" name="Freeform: Shape 6">
              <a:extLst>
                <a:ext uri="{FF2B5EF4-FFF2-40B4-BE49-F238E27FC236}">
                  <a16:creationId xmlns:a16="http://schemas.microsoft.com/office/drawing/2014/main" id="{DA83D2C3-F41F-4F4D-AA55-3FA5FAEE38D4}"/>
                </a:ext>
              </a:extLst>
            </p:cNvPr>
            <p:cNvSpPr/>
            <p:nvPr/>
          </p:nvSpPr>
          <p:spPr>
            <a:xfrm>
              <a:off x="165081" y="1233109"/>
              <a:ext cx="1433847" cy="382315"/>
            </a:xfrm>
            <a:custGeom>
              <a:avLst/>
              <a:gdLst>
                <a:gd name="connsiteX0" fmla="*/ 85725 w 2093023"/>
                <a:gd name="connsiteY0" fmla="*/ 157163 h 693420"/>
                <a:gd name="connsiteX1" fmla="*/ 157163 w 2093023"/>
                <a:gd name="connsiteY1" fmla="*/ 85725 h 693420"/>
                <a:gd name="connsiteX2" fmla="*/ 1935861 w 2093023"/>
                <a:gd name="connsiteY2" fmla="*/ 85725 h 693420"/>
                <a:gd name="connsiteX3" fmla="*/ 2007299 w 2093023"/>
                <a:gd name="connsiteY3" fmla="*/ 157163 h 693420"/>
                <a:gd name="connsiteX4" fmla="*/ 2007299 w 2093023"/>
                <a:gd name="connsiteY4" fmla="*/ 693420 h 693420"/>
                <a:gd name="connsiteX5" fmla="*/ 2093024 w 2093023"/>
                <a:gd name="connsiteY5" fmla="*/ 693420 h 693420"/>
                <a:gd name="connsiteX6" fmla="*/ 2093024 w 2093023"/>
                <a:gd name="connsiteY6" fmla="*/ 157163 h 693420"/>
                <a:gd name="connsiteX7" fmla="*/ 1935861 w 2093023"/>
                <a:gd name="connsiteY7" fmla="*/ 0 h 693420"/>
                <a:gd name="connsiteX8" fmla="*/ 157163 w 2093023"/>
                <a:gd name="connsiteY8" fmla="*/ 0 h 693420"/>
                <a:gd name="connsiteX9" fmla="*/ 0 w 2093023"/>
                <a:gd name="connsiteY9" fmla="*/ 157163 h 693420"/>
                <a:gd name="connsiteX10" fmla="*/ 0 w 2093023"/>
                <a:gd name="connsiteY10" fmla="*/ 693420 h 693420"/>
                <a:gd name="connsiteX11" fmla="*/ 85725 w 2093023"/>
                <a:gd name="connsiteY11" fmla="*/ 693420 h 693420"/>
                <a:gd name="connsiteX12" fmla="*/ 85725 w 2093023"/>
                <a:gd name="connsiteY12" fmla="*/ 157163 h 69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693420">
                  <a:moveTo>
                    <a:pt x="85725" y="157163"/>
                  </a:moveTo>
                  <a:cubicBezTo>
                    <a:pt x="85725" y="117729"/>
                    <a:pt x="117729" y="85725"/>
                    <a:pt x="157163" y="85725"/>
                  </a:cubicBezTo>
                  <a:lnTo>
                    <a:pt x="1935861" y="85725"/>
                  </a:lnTo>
                  <a:cubicBezTo>
                    <a:pt x="1975295" y="85725"/>
                    <a:pt x="2007299" y="117729"/>
                    <a:pt x="2007299" y="157163"/>
                  </a:cubicBezTo>
                  <a:lnTo>
                    <a:pt x="2007299" y="693420"/>
                  </a:lnTo>
                  <a:lnTo>
                    <a:pt x="2093024" y="693420"/>
                  </a:lnTo>
                  <a:lnTo>
                    <a:pt x="2093024" y="157163"/>
                  </a:lnTo>
                  <a:cubicBezTo>
                    <a:pt x="2093024" y="70485"/>
                    <a:pt x="2022539" y="0"/>
                    <a:pt x="1935861" y="0"/>
                  </a:cubicBezTo>
                  <a:lnTo>
                    <a:pt x="157163" y="0"/>
                  </a:lnTo>
                  <a:cubicBezTo>
                    <a:pt x="70485" y="0"/>
                    <a:pt x="0" y="70485"/>
                    <a:pt x="0" y="157163"/>
                  </a:cubicBezTo>
                  <a:lnTo>
                    <a:pt x="0" y="693420"/>
                  </a:lnTo>
                  <a:lnTo>
                    <a:pt x="85725" y="693420"/>
                  </a:lnTo>
                  <a:lnTo>
                    <a:pt x="85725" y="157163"/>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8" name="Freeform: Shape 7">
              <a:extLst>
                <a:ext uri="{FF2B5EF4-FFF2-40B4-BE49-F238E27FC236}">
                  <a16:creationId xmlns:a16="http://schemas.microsoft.com/office/drawing/2014/main" id="{1933EC5F-9283-43C5-915F-42BEF0FBDF47}"/>
                </a:ext>
              </a:extLst>
            </p:cNvPr>
            <p:cNvSpPr/>
            <p:nvPr/>
          </p:nvSpPr>
          <p:spPr>
            <a:xfrm>
              <a:off x="165081" y="3684179"/>
              <a:ext cx="1433847" cy="390822"/>
            </a:xfrm>
            <a:custGeom>
              <a:avLst/>
              <a:gdLst>
                <a:gd name="connsiteX0" fmla="*/ 2007299 w 2093023"/>
                <a:gd name="connsiteY0" fmla="*/ 551688 h 708850"/>
                <a:gd name="connsiteX1" fmla="*/ 1935861 w 2093023"/>
                <a:gd name="connsiteY1" fmla="*/ 623126 h 708850"/>
                <a:gd name="connsiteX2" fmla="*/ 157163 w 2093023"/>
                <a:gd name="connsiteY2" fmla="*/ 623126 h 708850"/>
                <a:gd name="connsiteX3" fmla="*/ 85725 w 2093023"/>
                <a:gd name="connsiteY3" fmla="*/ 551688 h 708850"/>
                <a:gd name="connsiteX4" fmla="*/ 85725 w 2093023"/>
                <a:gd name="connsiteY4" fmla="*/ 0 h 708850"/>
                <a:gd name="connsiteX5" fmla="*/ 0 w 2093023"/>
                <a:gd name="connsiteY5" fmla="*/ 0 h 708850"/>
                <a:gd name="connsiteX6" fmla="*/ 0 w 2093023"/>
                <a:gd name="connsiteY6" fmla="*/ 551688 h 708850"/>
                <a:gd name="connsiteX7" fmla="*/ 157163 w 2093023"/>
                <a:gd name="connsiteY7" fmla="*/ 708851 h 708850"/>
                <a:gd name="connsiteX8" fmla="*/ 1935861 w 2093023"/>
                <a:gd name="connsiteY8" fmla="*/ 708851 h 708850"/>
                <a:gd name="connsiteX9" fmla="*/ 2093024 w 2093023"/>
                <a:gd name="connsiteY9" fmla="*/ 551688 h 708850"/>
                <a:gd name="connsiteX10" fmla="*/ 2093024 w 2093023"/>
                <a:gd name="connsiteY10" fmla="*/ 0 h 708850"/>
                <a:gd name="connsiteX11" fmla="*/ 2007299 w 2093023"/>
                <a:gd name="connsiteY11" fmla="*/ 0 h 708850"/>
                <a:gd name="connsiteX12" fmla="*/ 2007299 w 2093023"/>
                <a:gd name="connsiteY12" fmla="*/ 551688 h 7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708850">
                  <a:moveTo>
                    <a:pt x="2007299" y="551688"/>
                  </a:moveTo>
                  <a:cubicBezTo>
                    <a:pt x="2007299" y="591122"/>
                    <a:pt x="1975295" y="623126"/>
                    <a:pt x="1935861" y="623126"/>
                  </a:cubicBezTo>
                  <a:lnTo>
                    <a:pt x="157163" y="623126"/>
                  </a:lnTo>
                  <a:cubicBezTo>
                    <a:pt x="117729" y="623126"/>
                    <a:pt x="85725" y="591122"/>
                    <a:pt x="85725" y="551688"/>
                  </a:cubicBezTo>
                  <a:lnTo>
                    <a:pt x="85725" y="0"/>
                  </a:lnTo>
                  <a:lnTo>
                    <a:pt x="0" y="0"/>
                  </a:lnTo>
                  <a:lnTo>
                    <a:pt x="0" y="551688"/>
                  </a:lnTo>
                  <a:cubicBezTo>
                    <a:pt x="0" y="638366"/>
                    <a:pt x="70485" y="708851"/>
                    <a:pt x="157163" y="708851"/>
                  </a:cubicBezTo>
                  <a:lnTo>
                    <a:pt x="1935861" y="708851"/>
                  </a:lnTo>
                  <a:cubicBezTo>
                    <a:pt x="2022539" y="708851"/>
                    <a:pt x="2093024" y="638366"/>
                    <a:pt x="2093024" y="551688"/>
                  </a:cubicBezTo>
                  <a:lnTo>
                    <a:pt x="2093024" y="0"/>
                  </a:lnTo>
                  <a:lnTo>
                    <a:pt x="2007299" y="0"/>
                  </a:lnTo>
                  <a:lnTo>
                    <a:pt x="2007299" y="551688"/>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69" name="Oval 68">
              <a:extLst>
                <a:ext uri="{FF2B5EF4-FFF2-40B4-BE49-F238E27FC236}">
                  <a16:creationId xmlns:a16="http://schemas.microsoft.com/office/drawing/2014/main" id="{4E92AE1A-96F7-46EC-8006-D73ABB78A0F7}"/>
                </a:ext>
              </a:extLst>
            </p:cNvPr>
            <p:cNvSpPr/>
            <p:nvPr/>
          </p:nvSpPr>
          <p:spPr>
            <a:xfrm>
              <a:off x="690846" y="1044561"/>
              <a:ext cx="382315" cy="382315"/>
            </a:xfrm>
            <a:prstGeom prst="ellipse">
              <a:avLst/>
            </a:pr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r>
                <a:rPr lang="en-US" sz="1600" b="1" dirty="0">
                  <a:solidFill>
                    <a:schemeClr val="bg1"/>
                  </a:solidFill>
                  <a:effectLst>
                    <a:outerShdw blurRad="38100" dist="38100" dir="2700000" algn="tl">
                      <a:srgbClr val="000000">
                        <a:alpha val="43137"/>
                      </a:srgbClr>
                    </a:outerShdw>
                  </a:effectLst>
                  <a:latin typeface="Arial"/>
                </a:rPr>
                <a:t>1</a:t>
              </a:r>
            </a:p>
          </p:txBody>
        </p:sp>
      </p:grpSp>
      <p:grpSp>
        <p:nvGrpSpPr>
          <p:cNvPr id="77" name="Group 76">
            <a:extLst>
              <a:ext uri="{FF2B5EF4-FFF2-40B4-BE49-F238E27FC236}">
                <a16:creationId xmlns:a16="http://schemas.microsoft.com/office/drawing/2014/main" id="{276BF598-CA8D-457D-BAEF-F21D391C5B1A}"/>
              </a:ext>
            </a:extLst>
          </p:cNvPr>
          <p:cNvGrpSpPr/>
          <p:nvPr/>
        </p:nvGrpSpPr>
        <p:grpSpPr>
          <a:xfrm>
            <a:off x="1643615" y="1089011"/>
            <a:ext cx="1433847" cy="3027457"/>
            <a:chOff x="1643615" y="1044561"/>
            <a:chExt cx="1433847" cy="3027457"/>
          </a:xfrm>
        </p:grpSpPr>
        <p:grpSp>
          <p:nvGrpSpPr>
            <p:cNvPr id="39" name="Graphic 99">
              <a:extLst>
                <a:ext uri="{FF2B5EF4-FFF2-40B4-BE49-F238E27FC236}">
                  <a16:creationId xmlns:a16="http://schemas.microsoft.com/office/drawing/2014/main" id="{A50EC3C2-9D47-4240-BA11-4B16CCBAEF9A}"/>
                </a:ext>
              </a:extLst>
            </p:cNvPr>
            <p:cNvGrpSpPr/>
            <p:nvPr/>
          </p:nvGrpSpPr>
          <p:grpSpPr>
            <a:xfrm>
              <a:off x="1669716" y="1615424"/>
              <a:ext cx="1381645" cy="2340420"/>
              <a:chOff x="3562350" y="1822132"/>
              <a:chExt cx="2016823" cy="1480946"/>
            </a:xfrm>
            <a:solidFill>
              <a:srgbClr val="959595"/>
            </a:solidFill>
          </p:grpSpPr>
          <p:sp>
            <p:nvSpPr>
              <p:cNvPr id="42" name="Freeform: Shape 41">
                <a:extLst>
                  <a:ext uri="{FF2B5EF4-FFF2-40B4-BE49-F238E27FC236}">
                    <a16:creationId xmlns:a16="http://schemas.microsoft.com/office/drawing/2014/main" id="{FC4632AF-A86E-4576-A4D6-C9C331BCAF0E}"/>
                  </a:ext>
                </a:extLst>
              </p:cNvPr>
              <p:cNvSpPr/>
              <p:nvPr/>
            </p:nvSpPr>
            <p:spPr>
              <a:xfrm>
                <a:off x="3562350"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sp>
            <p:nvSpPr>
              <p:cNvPr id="43" name="Freeform: Shape 42">
                <a:extLst>
                  <a:ext uri="{FF2B5EF4-FFF2-40B4-BE49-F238E27FC236}">
                    <a16:creationId xmlns:a16="http://schemas.microsoft.com/office/drawing/2014/main" id="{1FE120D5-2552-4038-AEB0-6228914B94FE}"/>
                  </a:ext>
                </a:extLst>
              </p:cNvPr>
              <p:cNvSpPr/>
              <p:nvPr/>
            </p:nvSpPr>
            <p:spPr>
              <a:xfrm>
                <a:off x="5569648"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grpSp>
        <p:sp>
          <p:nvSpPr>
            <p:cNvPr id="40" name="Freeform: Shape 39">
              <a:extLst>
                <a:ext uri="{FF2B5EF4-FFF2-40B4-BE49-F238E27FC236}">
                  <a16:creationId xmlns:a16="http://schemas.microsoft.com/office/drawing/2014/main" id="{AC4390F7-3FD6-4BF8-8401-E0185BC962FB}"/>
                </a:ext>
              </a:extLst>
            </p:cNvPr>
            <p:cNvSpPr/>
            <p:nvPr/>
          </p:nvSpPr>
          <p:spPr>
            <a:xfrm>
              <a:off x="1643615" y="1233109"/>
              <a:ext cx="1433847" cy="382315"/>
            </a:xfrm>
            <a:custGeom>
              <a:avLst/>
              <a:gdLst>
                <a:gd name="connsiteX0" fmla="*/ 85725 w 2093023"/>
                <a:gd name="connsiteY0" fmla="*/ 157163 h 693420"/>
                <a:gd name="connsiteX1" fmla="*/ 157163 w 2093023"/>
                <a:gd name="connsiteY1" fmla="*/ 85725 h 693420"/>
                <a:gd name="connsiteX2" fmla="*/ 1935861 w 2093023"/>
                <a:gd name="connsiteY2" fmla="*/ 85725 h 693420"/>
                <a:gd name="connsiteX3" fmla="*/ 2007299 w 2093023"/>
                <a:gd name="connsiteY3" fmla="*/ 157163 h 693420"/>
                <a:gd name="connsiteX4" fmla="*/ 2007299 w 2093023"/>
                <a:gd name="connsiteY4" fmla="*/ 693420 h 693420"/>
                <a:gd name="connsiteX5" fmla="*/ 2093024 w 2093023"/>
                <a:gd name="connsiteY5" fmla="*/ 693420 h 693420"/>
                <a:gd name="connsiteX6" fmla="*/ 2093024 w 2093023"/>
                <a:gd name="connsiteY6" fmla="*/ 157163 h 693420"/>
                <a:gd name="connsiteX7" fmla="*/ 1935861 w 2093023"/>
                <a:gd name="connsiteY7" fmla="*/ 0 h 693420"/>
                <a:gd name="connsiteX8" fmla="*/ 157163 w 2093023"/>
                <a:gd name="connsiteY8" fmla="*/ 0 h 693420"/>
                <a:gd name="connsiteX9" fmla="*/ 0 w 2093023"/>
                <a:gd name="connsiteY9" fmla="*/ 157163 h 693420"/>
                <a:gd name="connsiteX10" fmla="*/ 0 w 2093023"/>
                <a:gd name="connsiteY10" fmla="*/ 693420 h 693420"/>
                <a:gd name="connsiteX11" fmla="*/ 85725 w 2093023"/>
                <a:gd name="connsiteY11" fmla="*/ 693420 h 693420"/>
                <a:gd name="connsiteX12" fmla="*/ 85725 w 2093023"/>
                <a:gd name="connsiteY12" fmla="*/ 157163 h 69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693420">
                  <a:moveTo>
                    <a:pt x="85725" y="157163"/>
                  </a:moveTo>
                  <a:cubicBezTo>
                    <a:pt x="85725" y="117729"/>
                    <a:pt x="117729" y="85725"/>
                    <a:pt x="157163" y="85725"/>
                  </a:cubicBezTo>
                  <a:lnTo>
                    <a:pt x="1935861" y="85725"/>
                  </a:lnTo>
                  <a:cubicBezTo>
                    <a:pt x="1975295" y="85725"/>
                    <a:pt x="2007299" y="117729"/>
                    <a:pt x="2007299" y="157163"/>
                  </a:cubicBezTo>
                  <a:lnTo>
                    <a:pt x="2007299" y="693420"/>
                  </a:lnTo>
                  <a:lnTo>
                    <a:pt x="2093024" y="693420"/>
                  </a:lnTo>
                  <a:lnTo>
                    <a:pt x="2093024" y="157163"/>
                  </a:lnTo>
                  <a:cubicBezTo>
                    <a:pt x="2093024" y="70485"/>
                    <a:pt x="2022539" y="0"/>
                    <a:pt x="1935861" y="0"/>
                  </a:cubicBezTo>
                  <a:lnTo>
                    <a:pt x="157163" y="0"/>
                  </a:lnTo>
                  <a:cubicBezTo>
                    <a:pt x="70485" y="0"/>
                    <a:pt x="0" y="70485"/>
                    <a:pt x="0" y="157163"/>
                  </a:cubicBezTo>
                  <a:lnTo>
                    <a:pt x="0" y="693420"/>
                  </a:lnTo>
                  <a:lnTo>
                    <a:pt x="85725" y="693420"/>
                  </a:lnTo>
                  <a:lnTo>
                    <a:pt x="85725" y="157163"/>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41" name="Freeform: Shape 40">
              <a:extLst>
                <a:ext uri="{FF2B5EF4-FFF2-40B4-BE49-F238E27FC236}">
                  <a16:creationId xmlns:a16="http://schemas.microsoft.com/office/drawing/2014/main" id="{F310D89C-BA57-490D-90A3-24F688AFBA14}"/>
                </a:ext>
              </a:extLst>
            </p:cNvPr>
            <p:cNvSpPr/>
            <p:nvPr/>
          </p:nvSpPr>
          <p:spPr>
            <a:xfrm>
              <a:off x="1643615" y="3681196"/>
              <a:ext cx="1433847" cy="390822"/>
            </a:xfrm>
            <a:custGeom>
              <a:avLst/>
              <a:gdLst>
                <a:gd name="connsiteX0" fmla="*/ 2007299 w 2093023"/>
                <a:gd name="connsiteY0" fmla="*/ 551688 h 708850"/>
                <a:gd name="connsiteX1" fmla="*/ 1935861 w 2093023"/>
                <a:gd name="connsiteY1" fmla="*/ 623126 h 708850"/>
                <a:gd name="connsiteX2" fmla="*/ 157163 w 2093023"/>
                <a:gd name="connsiteY2" fmla="*/ 623126 h 708850"/>
                <a:gd name="connsiteX3" fmla="*/ 85725 w 2093023"/>
                <a:gd name="connsiteY3" fmla="*/ 551688 h 708850"/>
                <a:gd name="connsiteX4" fmla="*/ 85725 w 2093023"/>
                <a:gd name="connsiteY4" fmla="*/ 0 h 708850"/>
                <a:gd name="connsiteX5" fmla="*/ 0 w 2093023"/>
                <a:gd name="connsiteY5" fmla="*/ 0 h 708850"/>
                <a:gd name="connsiteX6" fmla="*/ 0 w 2093023"/>
                <a:gd name="connsiteY6" fmla="*/ 551688 h 708850"/>
                <a:gd name="connsiteX7" fmla="*/ 157163 w 2093023"/>
                <a:gd name="connsiteY7" fmla="*/ 708851 h 708850"/>
                <a:gd name="connsiteX8" fmla="*/ 1935861 w 2093023"/>
                <a:gd name="connsiteY8" fmla="*/ 708851 h 708850"/>
                <a:gd name="connsiteX9" fmla="*/ 2093024 w 2093023"/>
                <a:gd name="connsiteY9" fmla="*/ 551688 h 708850"/>
                <a:gd name="connsiteX10" fmla="*/ 2093024 w 2093023"/>
                <a:gd name="connsiteY10" fmla="*/ 0 h 708850"/>
                <a:gd name="connsiteX11" fmla="*/ 2007299 w 2093023"/>
                <a:gd name="connsiteY11" fmla="*/ 0 h 708850"/>
                <a:gd name="connsiteX12" fmla="*/ 2007299 w 2093023"/>
                <a:gd name="connsiteY12" fmla="*/ 551688 h 7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708850">
                  <a:moveTo>
                    <a:pt x="2007299" y="551688"/>
                  </a:moveTo>
                  <a:cubicBezTo>
                    <a:pt x="2007299" y="591122"/>
                    <a:pt x="1975295" y="623126"/>
                    <a:pt x="1935861" y="623126"/>
                  </a:cubicBezTo>
                  <a:lnTo>
                    <a:pt x="157163" y="623126"/>
                  </a:lnTo>
                  <a:cubicBezTo>
                    <a:pt x="117729" y="623126"/>
                    <a:pt x="85725" y="591122"/>
                    <a:pt x="85725" y="551688"/>
                  </a:cubicBezTo>
                  <a:lnTo>
                    <a:pt x="85725" y="0"/>
                  </a:lnTo>
                  <a:lnTo>
                    <a:pt x="0" y="0"/>
                  </a:lnTo>
                  <a:lnTo>
                    <a:pt x="0" y="551688"/>
                  </a:lnTo>
                  <a:cubicBezTo>
                    <a:pt x="0" y="638366"/>
                    <a:pt x="70485" y="708851"/>
                    <a:pt x="157163" y="708851"/>
                  </a:cubicBezTo>
                  <a:lnTo>
                    <a:pt x="1935861" y="708851"/>
                  </a:lnTo>
                  <a:cubicBezTo>
                    <a:pt x="2022539" y="708851"/>
                    <a:pt x="2093024" y="638366"/>
                    <a:pt x="2093024" y="551688"/>
                  </a:cubicBezTo>
                  <a:lnTo>
                    <a:pt x="2093024" y="0"/>
                  </a:lnTo>
                  <a:lnTo>
                    <a:pt x="2007299" y="0"/>
                  </a:lnTo>
                  <a:lnTo>
                    <a:pt x="2007299" y="551688"/>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70" name="Oval 69">
              <a:extLst>
                <a:ext uri="{FF2B5EF4-FFF2-40B4-BE49-F238E27FC236}">
                  <a16:creationId xmlns:a16="http://schemas.microsoft.com/office/drawing/2014/main" id="{FA8BD97F-EE64-41D5-AD31-B0375F668575}"/>
                </a:ext>
              </a:extLst>
            </p:cNvPr>
            <p:cNvSpPr/>
            <p:nvPr/>
          </p:nvSpPr>
          <p:spPr>
            <a:xfrm>
              <a:off x="2169380" y="1044561"/>
              <a:ext cx="382315" cy="382315"/>
            </a:xfrm>
            <a:prstGeom prst="ellipse">
              <a:avLst/>
            </a:pr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r>
                <a:rPr lang="en-US" sz="1600" b="1" dirty="0">
                  <a:solidFill>
                    <a:schemeClr val="bg1"/>
                  </a:solidFill>
                  <a:effectLst>
                    <a:outerShdw blurRad="38100" dist="38100" dir="2700000" algn="tl">
                      <a:srgbClr val="000000">
                        <a:alpha val="43137"/>
                      </a:srgbClr>
                    </a:outerShdw>
                  </a:effectLst>
                  <a:latin typeface="Arial"/>
                </a:rPr>
                <a:t>2</a:t>
              </a:r>
            </a:p>
          </p:txBody>
        </p:sp>
      </p:grpSp>
      <p:grpSp>
        <p:nvGrpSpPr>
          <p:cNvPr id="78" name="Group 77">
            <a:extLst>
              <a:ext uri="{FF2B5EF4-FFF2-40B4-BE49-F238E27FC236}">
                <a16:creationId xmlns:a16="http://schemas.microsoft.com/office/drawing/2014/main" id="{92A58D37-8799-4126-8133-08C10945CFDE}"/>
              </a:ext>
            </a:extLst>
          </p:cNvPr>
          <p:cNvGrpSpPr/>
          <p:nvPr/>
        </p:nvGrpSpPr>
        <p:grpSpPr>
          <a:xfrm>
            <a:off x="3122149" y="1089011"/>
            <a:ext cx="1433847" cy="3003931"/>
            <a:chOff x="3122149" y="1044561"/>
            <a:chExt cx="1433847" cy="3003931"/>
          </a:xfrm>
        </p:grpSpPr>
        <p:grpSp>
          <p:nvGrpSpPr>
            <p:cNvPr id="45" name="Graphic 99">
              <a:extLst>
                <a:ext uri="{FF2B5EF4-FFF2-40B4-BE49-F238E27FC236}">
                  <a16:creationId xmlns:a16="http://schemas.microsoft.com/office/drawing/2014/main" id="{EEC035C8-31CD-4BCE-B8EF-29FEAB190882}"/>
                </a:ext>
              </a:extLst>
            </p:cNvPr>
            <p:cNvGrpSpPr/>
            <p:nvPr/>
          </p:nvGrpSpPr>
          <p:grpSpPr>
            <a:xfrm>
              <a:off x="3148250" y="1615424"/>
              <a:ext cx="1381645" cy="2340420"/>
              <a:chOff x="3562350" y="1822132"/>
              <a:chExt cx="2016823" cy="1480946"/>
            </a:xfrm>
            <a:solidFill>
              <a:srgbClr val="959595"/>
            </a:solidFill>
          </p:grpSpPr>
          <p:sp>
            <p:nvSpPr>
              <p:cNvPr id="48" name="Freeform: Shape 47">
                <a:extLst>
                  <a:ext uri="{FF2B5EF4-FFF2-40B4-BE49-F238E27FC236}">
                    <a16:creationId xmlns:a16="http://schemas.microsoft.com/office/drawing/2014/main" id="{E459DA6F-D0DE-4D13-A44C-94708FBBD7C1}"/>
                  </a:ext>
                </a:extLst>
              </p:cNvPr>
              <p:cNvSpPr/>
              <p:nvPr/>
            </p:nvSpPr>
            <p:spPr>
              <a:xfrm>
                <a:off x="3562350"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sp>
            <p:nvSpPr>
              <p:cNvPr id="49" name="Freeform: Shape 48">
                <a:extLst>
                  <a:ext uri="{FF2B5EF4-FFF2-40B4-BE49-F238E27FC236}">
                    <a16:creationId xmlns:a16="http://schemas.microsoft.com/office/drawing/2014/main" id="{B9D34E1A-E2FD-4A4F-9D73-E3AE0271BEEB}"/>
                  </a:ext>
                </a:extLst>
              </p:cNvPr>
              <p:cNvSpPr/>
              <p:nvPr/>
            </p:nvSpPr>
            <p:spPr>
              <a:xfrm>
                <a:off x="5569648"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grpSp>
        <p:sp>
          <p:nvSpPr>
            <p:cNvPr id="46" name="Freeform: Shape 45">
              <a:extLst>
                <a:ext uri="{FF2B5EF4-FFF2-40B4-BE49-F238E27FC236}">
                  <a16:creationId xmlns:a16="http://schemas.microsoft.com/office/drawing/2014/main" id="{50C61BE6-5B12-47B9-8AF3-9B924A522042}"/>
                </a:ext>
              </a:extLst>
            </p:cNvPr>
            <p:cNvSpPr/>
            <p:nvPr/>
          </p:nvSpPr>
          <p:spPr>
            <a:xfrm>
              <a:off x="3122149" y="1233109"/>
              <a:ext cx="1433847" cy="382315"/>
            </a:xfrm>
            <a:custGeom>
              <a:avLst/>
              <a:gdLst>
                <a:gd name="connsiteX0" fmla="*/ 85725 w 2093023"/>
                <a:gd name="connsiteY0" fmla="*/ 157163 h 693420"/>
                <a:gd name="connsiteX1" fmla="*/ 157163 w 2093023"/>
                <a:gd name="connsiteY1" fmla="*/ 85725 h 693420"/>
                <a:gd name="connsiteX2" fmla="*/ 1935861 w 2093023"/>
                <a:gd name="connsiteY2" fmla="*/ 85725 h 693420"/>
                <a:gd name="connsiteX3" fmla="*/ 2007299 w 2093023"/>
                <a:gd name="connsiteY3" fmla="*/ 157163 h 693420"/>
                <a:gd name="connsiteX4" fmla="*/ 2007299 w 2093023"/>
                <a:gd name="connsiteY4" fmla="*/ 693420 h 693420"/>
                <a:gd name="connsiteX5" fmla="*/ 2093024 w 2093023"/>
                <a:gd name="connsiteY5" fmla="*/ 693420 h 693420"/>
                <a:gd name="connsiteX6" fmla="*/ 2093024 w 2093023"/>
                <a:gd name="connsiteY6" fmla="*/ 157163 h 693420"/>
                <a:gd name="connsiteX7" fmla="*/ 1935861 w 2093023"/>
                <a:gd name="connsiteY7" fmla="*/ 0 h 693420"/>
                <a:gd name="connsiteX8" fmla="*/ 157163 w 2093023"/>
                <a:gd name="connsiteY8" fmla="*/ 0 h 693420"/>
                <a:gd name="connsiteX9" fmla="*/ 0 w 2093023"/>
                <a:gd name="connsiteY9" fmla="*/ 157163 h 693420"/>
                <a:gd name="connsiteX10" fmla="*/ 0 w 2093023"/>
                <a:gd name="connsiteY10" fmla="*/ 693420 h 693420"/>
                <a:gd name="connsiteX11" fmla="*/ 85725 w 2093023"/>
                <a:gd name="connsiteY11" fmla="*/ 693420 h 693420"/>
                <a:gd name="connsiteX12" fmla="*/ 85725 w 2093023"/>
                <a:gd name="connsiteY12" fmla="*/ 157163 h 69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693420">
                  <a:moveTo>
                    <a:pt x="85725" y="157163"/>
                  </a:moveTo>
                  <a:cubicBezTo>
                    <a:pt x="85725" y="117729"/>
                    <a:pt x="117729" y="85725"/>
                    <a:pt x="157163" y="85725"/>
                  </a:cubicBezTo>
                  <a:lnTo>
                    <a:pt x="1935861" y="85725"/>
                  </a:lnTo>
                  <a:cubicBezTo>
                    <a:pt x="1975295" y="85725"/>
                    <a:pt x="2007299" y="117729"/>
                    <a:pt x="2007299" y="157163"/>
                  </a:cubicBezTo>
                  <a:lnTo>
                    <a:pt x="2007299" y="693420"/>
                  </a:lnTo>
                  <a:lnTo>
                    <a:pt x="2093024" y="693420"/>
                  </a:lnTo>
                  <a:lnTo>
                    <a:pt x="2093024" y="157163"/>
                  </a:lnTo>
                  <a:cubicBezTo>
                    <a:pt x="2093024" y="70485"/>
                    <a:pt x="2022539" y="0"/>
                    <a:pt x="1935861" y="0"/>
                  </a:cubicBezTo>
                  <a:lnTo>
                    <a:pt x="157163" y="0"/>
                  </a:lnTo>
                  <a:cubicBezTo>
                    <a:pt x="70485" y="0"/>
                    <a:pt x="0" y="70485"/>
                    <a:pt x="0" y="157163"/>
                  </a:cubicBezTo>
                  <a:lnTo>
                    <a:pt x="0" y="693420"/>
                  </a:lnTo>
                  <a:lnTo>
                    <a:pt x="85725" y="693420"/>
                  </a:lnTo>
                  <a:lnTo>
                    <a:pt x="85725" y="157163"/>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47" name="Freeform: Shape 46">
              <a:extLst>
                <a:ext uri="{FF2B5EF4-FFF2-40B4-BE49-F238E27FC236}">
                  <a16:creationId xmlns:a16="http://schemas.microsoft.com/office/drawing/2014/main" id="{B1E4C55C-8A2C-400C-87D3-6E8B23495646}"/>
                </a:ext>
              </a:extLst>
            </p:cNvPr>
            <p:cNvSpPr/>
            <p:nvPr/>
          </p:nvSpPr>
          <p:spPr>
            <a:xfrm>
              <a:off x="3122149" y="3657670"/>
              <a:ext cx="1433847" cy="390822"/>
            </a:xfrm>
            <a:custGeom>
              <a:avLst/>
              <a:gdLst>
                <a:gd name="connsiteX0" fmla="*/ 2007299 w 2093023"/>
                <a:gd name="connsiteY0" fmla="*/ 551688 h 708850"/>
                <a:gd name="connsiteX1" fmla="*/ 1935861 w 2093023"/>
                <a:gd name="connsiteY1" fmla="*/ 623126 h 708850"/>
                <a:gd name="connsiteX2" fmla="*/ 157163 w 2093023"/>
                <a:gd name="connsiteY2" fmla="*/ 623126 h 708850"/>
                <a:gd name="connsiteX3" fmla="*/ 85725 w 2093023"/>
                <a:gd name="connsiteY3" fmla="*/ 551688 h 708850"/>
                <a:gd name="connsiteX4" fmla="*/ 85725 w 2093023"/>
                <a:gd name="connsiteY4" fmla="*/ 0 h 708850"/>
                <a:gd name="connsiteX5" fmla="*/ 0 w 2093023"/>
                <a:gd name="connsiteY5" fmla="*/ 0 h 708850"/>
                <a:gd name="connsiteX6" fmla="*/ 0 w 2093023"/>
                <a:gd name="connsiteY6" fmla="*/ 551688 h 708850"/>
                <a:gd name="connsiteX7" fmla="*/ 157163 w 2093023"/>
                <a:gd name="connsiteY7" fmla="*/ 708851 h 708850"/>
                <a:gd name="connsiteX8" fmla="*/ 1935861 w 2093023"/>
                <a:gd name="connsiteY8" fmla="*/ 708851 h 708850"/>
                <a:gd name="connsiteX9" fmla="*/ 2093024 w 2093023"/>
                <a:gd name="connsiteY9" fmla="*/ 551688 h 708850"/>
                <a:gd name="connsiteX10" fmla="*/ 2093024 w 2093023"/>
                <a:gd name="connsiteY10" fmla="*/ 0 h 708850"/>
                <a:gd name="connsiteX11" fmla="*/ 2007299 w 2093023"/>
                <a:gd name="connsiteY11" fmla="*/ 0 h 708850"/>
                <a:gd name="connsiteX12" fmla="*/ 2007299 w 2093023"/>
                <a:gd name="connsiteY12" fmla="*/ 551688 h 7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708850">
                  <a:moveTo>
                    <a:pt x="2007299" y="551688"/>
                  </a:moveTo>
                  <a:cubicBezTo>
                    <a:pt x="2007299" y="591122"/>
                    <a:pt x="1975295" y="623126"/>
                    <a:pt x="1935861" y="623126"/>
                  </a:cubicBezTo>
                  <a:lnTo>
                    <a:pt x="157163" y="623126"/>
                  </a:lnTo>
                  <a:cubicBezTo>
                    <a:pt x="117729" y="623126"/>
                    <a:pt x="85725" y="591122"/>
                    <a:pt x="85725" y="551688"/>
                  </a:cubicBezTo>
                  <a:lnTo>
                    <a:pt x="85725" y="0"/>
                  </a:lnTo>
                  <a:lnTo>
                    <a:pt x="0" y="0"/>
                  </a:lnTo>
                  <a:lnTo>
                    <a:pt x="0" y="551688"/>
                  </a:lnTo>
                  <a:cubicBezTo>
                    <a:pt x="0" y="638366"/>
                    <a:pt x="70485" y="708851"/>
                    <a:pt x="157163" y="708851"/>
                  </a:cubicBezTo>
                  <a:lnTo>
                    <a:pt x="1935861" y="708851"/>
                  </a:lnTo>
                  <a:cubicBezTo>
                    <a:pt x="2022539" y="708851"/>
                    <a:pt x="2093024" y="638366"/>
                    <a:pt x="2093024" y="551688"/>
                  </a:cubicBezTo>
                  <a:lnTo>
                    <a:pt x="2093024" y="0"/>
                  </a:lnTo>
                  <a:lnTo>
                    <a:pt x="2007299" y="0"/>
                  </a:lnTo>
                  <a:lnTo>
                    <a:pt x="2007299" y="551688"/>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71" name="Oval 70">
              <a:extLst>
                <a:ext uri="{FF2B5EF4-FFF2-40B4-BE49-F238E27FC236}">
                  <a16:creationId xmlns:a16="http://schemas.microsoft.com/office/drawing/2014/main" id="{E8EC7270-6F58-4742-8A8F-DAA877AB504F}"/>
                </a:ext>
              </a:extLst>
            </p:cNvPr>
            <p:cNvSpPr/>
            <p:nvPr/>
          </p:nvSpPr>
          <p:spPr>
            <a:xfrm>
              <a:off x="3647914" y="1044561"/>
              <a:ext cx="382315" cy="382315"/>
            </a:xfrm>
            <a:prstGeom prst="ellipse">
              <a:avLst/>
            </a:pr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r>
                <a:rPr lang="en-US" sz="1600" b="1" dirty="0">
                  <a:solidFill>
                    <a:schemeClr val="bg1"/>
                  </a:solidFill>
                  <a:effectLst>
                    <a:outerShdw blurRad="38100" dist="38100" dir="2700000" algn="tl">
                      <a:srgbClr val="000000">
                        <a:alpha val="43137"/>
                      </a:srgbClr>
                    </a:outerShdw>
                  </a:effectLst>
                  <a:latin typeface="Arial"/>
                </a:rPr>
                <a:t>3</a:t>
              </a:r>
            </a:p>
          </p:txBody>
        </p:sp>
      </p:grpSp>
      <p:grpSp>
        <p:nvGrpSpPr>
          <p:cNvPr id="81" name="Group 80">
            <a:extLst>
              <a:ext uri="{FF2B5EF4-FFF2-40B4-BE49-F238E27FC236}">
                <a16:creationId xmlns:a16="http://schemas.microsoft.com/office/drawing/2014/main" id="{B6302005-B6E6-4F49-A2F4-05A9123518EB}"/>
              </a:ext>
            </a:extLst>
          </p:cNvPr>
          <p:cNvGrpSpPr/>
          <p:nvPr/>
        </p:nvGrpSpPr>
        <p:grpSpPr>
          <a:xfrm>
            <a:off x="4600684" y="1089011"/>
            <a:ext cx="1433847" cy="3003931"/>
            <a:chOff x="4600684" y="1044561"/>
            <a:chExt cx="1433847" cy="3003931"/>
          </a:xfrm>
        </p:grpSpPr>
        <p:grpSp>
          <p:nvGrpSpPr>
            <p:cNvPr id="51" name="Graphic 99">
              <a:extLst>
                <a:ext uri="{FF2B5EF4-FFF2-40B4-BE49-F238E27FC236}">
                  <a16:creationId xmlns:a16="http://schemas.microsoft.com/office/drawing/2014/main" id="{B4B78A39-FA46-4954-BF0C-D9DD1DD406A4}"/>
                </a:ext>
              </a:extLst>
            </p:cNvPr>
            <p:cNvGrpSpPr/>
            <p:nvPr/>
          </p:nvGrpSpPr>
          <p:grpSpPr>
            <a:xfrm>
              <a:off x="4626785" y="1615424"/>
              <a:ext cx="1381645" cy="2340420"/>
              <a:chOff x="3562350" y="1822132"/>
              <a:chExt cx="2016823" cy="1480946"/>
            </a:xfrm>
            <a:solidFill>
              <a:srgbClr val="959595"/>
            </a:solidFill>
          </p:grpSpPr>
          <p:sp>
            <p:nvSpPr>
              <p:cNvPr id="54" name="Freeform: Shape 53">
                <a:extLst>
                  <a:ext uri="{FF2B5EF4-FFF2-40B4-BE49-F238E27FC236}">
                    <a16:creationId xmlns:a16="http://schemas.microsoft.com/office/drawing/2014/main" id="{1ABD0B8E-1BEA-4B0A-A967-2FA5BF896020}"/>
                  </a:ext>
                </a:extLst>
              </p:cNvPr>
              <p:cNvSpPr/>
              <p:nvPr/>
            </p:nvSpPr>
            <p:spPr>
              <a:xfrm>
                <a:off x="3562350"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sp>
            <p:nvSpPr>
              <p:cNvPr id="55" name="Freeform: Shape 54">
                <a:extLst>
                  <a:ext uri="{FF2B5EF4-FFF2-40B4-BE49-F238E27FC236}">
                    <a16:creationId xmlns:a16="http://schemas.microsoft.com/office/drawing/2014/main" id="{E3F0E675-946A-4B7F-975F-B66C6981E4B6}"/>
                  </a:ext>
                </a:extLst>
              </p:cNvPr>
              <p:cNvSpPr/>
              <p:nvPr/>
            </p:nvSpPr>
            <p:spPr>
              <a:xfrm>
                <a:off x="5569648"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grpSp>
        <p:sp>
          <p:nvSpPr>
            <p:cNvPr id="52" name="Freeform: Shape 51">
              <a:extLst>
                <a:ext uri="{FF2B5EF4-FFF2-40B4-BE49-F238E27FC236}">
                  <a16:creationId xmlns:a16="http://schemas.microsoft.com/office/drawing/2014/main" id="{C78155C1-030E-4920-AC7A-44DF5E3E2457}"/>
                </a:ext>
              </a:extLst>
            </p:cNvPr>
            <p:cNvSpPr/>
            <p:nvPr/>
          </p:nvSpPr>
          <p:spPr>
            <a:xfrm>
              <a:off x="4600684" y="1233109"/>
              <a:ext cx="1433847" cy="382315"/>
            </a:xfrm>
            <a:custGeom>
              <a:avLst/>
              <a:gdLst>
                <a:gd name="connsiteX0" fmla="*/ 85725 w 2093023"/>
                <a:gd name="connsiteY0" fmla="*/ 157163 h 693420"/>
                <a:gd name="connsiteX1" fmla="*/ 157163 w 2093023"/>
                <a:gd name="connsiteY1" fmla="*/ 85725 h 693420"/>
                <a:gd name="connsiteX2" fmla="*/ 1935861 w 2093023"/>
                <a:gd name="connsiteY2" fmla="*/ 85725 h 693420"/>
                <a:gd name="connsiteX3" fmla="*/ 2007299 w 2093023"/>
                <a:gd name="connsiteY3" fmla="*/ 157163 h 693420"/>
                <a:gd name="connsiteX4" fmla="*/ 2007299 w 2093023"/>
                <a:gd name="connsiteY4" fmla="*/ 693420 h 693420"/>
                <a:gd name="connsiteX5" fmla="*/ 2093024 w 2093023"/>
                <a:gd name="connsiteY5" fmla="*/ 693420 h 693420"/>
                <a:gd name="connsiteX6" fmla="*/ 2093024 w 2093023"/>
                <a:gd name="connsiteY6" fmla="*/ 157163 h 693420"/>
                <a:gd name="connsiteX7" fmla="*/ 1935861 w 2093023"/>
                <a:gd name="connsiteY7" fmla="*/ 0 h 693420"/>
                <a:gd name="connsiteX8" fmla="*/ 157163 w 2093023"/>
                <a:gd name="connsiteY8" fmla="*/ 0 h 693420"/>
                <a:gd name="connsiteX9" fmla="*/ 0 w 2093023"/>
                <a:gd name="connsiteY9" fmla="*/ 157163 h 693420"/>
                <a:gd name="connsiteX10" fmla="*/ 0 w 2093023"/>
                <a:gd name="connsiteY10" fmla="*/ 693420 h 693420"/>
                <a:gd name="connsiteX11" fmla="*/ 85725 w 2093023"/>
                <a:gd name="connsiteY11" fmla="*/ 693420 h 693420"/>
                <a:gd name="connsiteX12" fmla="*/ 85725 w 2093023"/>
                <a:gd name="connsiteY12" fmla="*/ 157163 h 69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693420">
                  <a:moveTo>
                    <a:pt x="85725" y="157163"/>
                  </a:moveTo>
                  <a:cubicBezTo>
                    <a:pt x="85725" y="117729"/>
                    <a:pt x="117729" y="85725"/>
                    <a:pt x="157163" y="85725"/>
                  </a:cubicBezTo>
                  <a:lnTo>
                    <a:pt x="1935861" y="85725"/>
                  </a:lnTo>
                  <a:cubicBezTo>
                    <a:pt x="1975295" y="85725"/>
                    <a:pt x="2007299" y="117729"/>
                    <a:pt x="2007299" y="157163"/>
                  </a:cubicBezTo>
                  <a:lnTo>
                    <a:pt x="2007299" y="693420"/>
                  </a:lnTo>
                  <a:lnTo>
                    <a:pt x="2093024" y="693420"/>
                  </a:lnTo>
                  <a:lnTo>
                    <a:pt x="2093024" y="157163"/>
                  </a:lnTo>
                  <a:cubicBezTo>
                    <a:pt x="2093024" y="70485"/>
                    <a:pt x="2022539" y="0"/>
                    <a:pt x="1935861" y="0"/>
                  </a:cubicBezTo>
                  <a:lnTo>
                    <a:pt x="157163" y="0"/>
                  </a:lnTo>
                  <a:cubicBezTo>
                    <a:pt x="70485" y="0"/>
                    <a:pt x="0" y="70485"/>
                    <a:pt x="0" y="157163"/>
                  </a:cubicBezTo>
                  <a:lnTo>
                    <a:pt x="0" y="693420"/>
                  </a:lnTo>
                  <a:lnTo>
                    <a:pt x="85725" y="693420"/>
                  </a:lnTo>
                  <a:lnTo>
                    <a:pt x="85725" y="157163"/>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53" name="Freeform: Shape 52">
              <a:extLst>
                <a:ext uri="{FF2B5EF4-FFF2-40B4-BE49-F238E27FC236}">
                  <a16:creationId xmlns:a16="http://schemas.microsoft.com/office/drawing/2014/main" id="{3F4554E0-CD8C-48D5-8D08-3E1429B51E27}"/>
                </a:ext>
              </a:extLst>
            </p:cNvPr>
            <p:cNvSpPr/>
            <p:nvPr/>
          </p:nvSpPr>
          <p:spPr>
            <a:xfrm>
              <a:off x="4600684" y="3657670"/>
              <a:ext cx="1433847" cy="390822"/>
            </a:xfrm>
            <a:custGeom>
              <a:avLst/>
              <a:gdLst>
                <a:gd name="connsiteX0" fmla="*/ 2007299 w 2093023"/>
                <a:gd name="connsiteY0" fmla="*/ 551688 h 708850"/>
                <a:gd name="connsiteX1" fmla="*/ 1935861 w 2093023"/>
                <a:gd name="connsiteY1" fmla="*/ 623126 h 708850"/>
                <a:gd name="connsiteX2" fmla="*/ 157163 w 2093023"/>
                <a:gd name="connsiteY2" fmla="*/ 623126 h 708850"/>
                <a:gd name="connsiteX3" fmla="*/ 85725 w 2093023"/>
                <a:gd name="connsiteY3" fmla="*/ 551688 h 708850"/>
                <a:gd name="connsiteX4" fmla="*/ 85725 w 2093023"/>
                <a:gd name="connsiteY4" fmla="*/ 0 h 708850"/>
                <a:gd name="connsiteX5" fmla="*/ 0 w 2093023"/>
                <a:gd name="connsiteY5" fmla="*/ 0 h 708850"/>
                <a:gd name="connsiteX6" fmla="*/ 0 w 2093023"/>
                <a:gd name="connsiteY6" fmla="*/ 551688 h 708850"/>
                <a:gd name="connsiteX7" fmla="*/ 157163 w 2093023"/>
                <a:gd name="connsiteY7" fmla="*/ 708851 h 708850"/>
                <a:gd name="connsiteX8" fmla="*/ 1935861 w 2093023"/>
                <a:gd name="connsiteY8" fmla="*/ 708851 h 708850"/>
                <a:gd name="connsiteX9" fmla="*/ 2093024 w 2093023"/>
                <a:gd name="connsiteY9" fmla="*/ 551688 h 708850"/>
                <a:gd name="connsiteX10" fmla="*/ 2093024 w 2093023"/>
                <a:gd name="connsiteY10" fmla="*/ 0 h 708850"/>
                <a:gd name="connsiteX11" fmla="*/ 2007299 w 2093023"/>
                <a:gd name="connsiteY11" fmla="*/ 0 h 708850"/>
                <a:gd name="connsiteX12" fmla="*/ 2007299 w 2093023"/>
                <a:gd name="connsiteY12" fmla="*/ 551688 h 7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708850">
                  <a:moveTo>
                    <a:pt x="2007299" y="551688"/>
                  </a:moveTo>
                  <a:cubicBezTo>
                    <a:pt x="2007299" y="591122"/>
                    <a:pt x="1975295" y="623126"/>
                    <a:pt x="1935861" y="623126"/>
                  </a:cubicBezTo>
                  <a:lnTo>
                    <a:pt x="157163" y="623126"/>
                  </a:lnTo>
                  <a:cubicBezTo>
                    <a:pt x="117729" y="623126"/>
                    <a:pt x="85725" y="591122"/>
                    <a:pt x="85725" y="551688"/>
                  </a:cubicBezTo>
                  <a:lnTo>
                    <a:pt x="85725" y="0"/>
                  </a:lnTo>
                  <a:lnTo>
                    <a:pt x="0" y="0"/>
                  </a:lnTo>
                  <a:lnTo>
                    <a:pt x="0" y="551688"/>
                  </a:lnTo>
                  <a:cubicBezTo>
                    <a:pt x="0" y="638366"/>
                    <a:pt x="70485" y="708851"/>
                    <a:pt x="157163" y="708851"/>
                  </a:cubicBezTo>
                  <a:lnTo>
                    <a:pt x="1935861" y="708851"/>
                  </a:lnTo>
                  <a:cubicBezTo>
                    <a:pt x="2022539" y="708851"/>
                    <a:pt x="2093024" y="638366"/>
                    <a:pt x="2093024" y="551688"/>
                  </a:cubicBezTo>
                  <a:lnTo>
                    <a:pt x="2093024" y="0"/>
                  </a:lnTo>
                  <a:lnTo>
                    <a:pt x="2007299" y="0"/>
                  </a:lnTo>
                  <a:lnTo>
                    <a:pt x="2007299" y="551688"/>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72" name="Oval 71">
              <a:extLst>
                <a:ext uri="{FF2B5EF4-FFF2-40B4-BE49-F238E27FC236}">
                  <a16:creationId xmlns:a16="http://schemas.microsoft.com/office/drawing/2014/main" id="{DFAD6C2B-3642-4008-8555-C5C6A3B62DDA}"/>
                </a:ext>
              </a:extLst>
            </p:cNvPr>
            <p:cNvSpPr/>
            <p:nvPr/>
          </p:nvSpPr>
          <p:spPr>
            <a:xfrm>
              <a:off x="5081761" y="1044561"/>
              <a:ext cx="382315" cy="382315"/>
            </a:xfrm>
            <a:prstGeom prst="ellipse">
              <a:avLst/>
            </a:pr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r>
                <a:rPr lang="en-US" sz="1600" b="1" dirty="0">
                  <a:solidFill>
                    <a:schemeClr val="bg1"/>
                  </a:solidFill>
                  <a:effectLst>
                    <a:outerShdw blurRad="38100" dist="38100" dir="2700000" algn="tl">
                      <a:srgbClr val="000000">
                        <a:alpha val="43137"/>
                      </a:srgbClr>
                    </a:outerShdw>
                  </a:effectLst>
                  <a:latin typeface="Arial"/>
                </a:rPr>
                <a:t>4</a:t>
              </a:r>
            </a:p>
          </p:txBody>
        </p:sp>
      </p:grpSp>
      <p:grpSp>
        <p:nvGrpSpPr>
          <p:cNvPr id="80" name="Group 79">
            <a:extLst>
              <a:ext uri="{FF2B5EF4-FFF2-40B4-BE49-F238E27FC236}">
                <a16:creationId xmlns:a16="http://schemas.microsoft.com/office/drawing/2014/main" id="{C6E0BD77-C767-4748-B045-F941674169AC}"/>
              </a:ext>
            </a:extLst>
          </p:cNvPr>
          <p:cNvGrpSpPr/>
          <p:nvPr/>
        </p:nvGrpSpPr>
        <p:grpSpPr>
          <a:xfrm>
            <a:off x="6079218" y="1089011"/>
            <a:ext cx="1433847" cy="3003931"/>
            <a:chOff x="6079218" y="1044561"/>
            <a:chExt cx="1433847" cy="3003931"/>
          </a:xfrm>
        </p:grpSpPr>
        <p:grpSp>
          <p:nvGrpSpPr>
            <p:cNvPr id="57" name="Graphic 99">
              <a:extLst>
                <a:ext uri="{FF2B5EF4-FFF2-40B4-BE49-F238E27FC236}">
                  <a16:creationId xmlns:a16="http://schemas.microsoft.com/office/drawing/2014/main" id="{F0FFE61C-4666-474B-AEA0-59ECDF8151A7}"/>
                </a:ext>
              </a:extLst>
            </p:cNvPr>
            <p:cNvGrpSpPr/>
            <p:nvPr/>
          </p:nvGrpSpPr>
          <p:grpSpPr>
            <a:xfrm>
              <a:off x="6105319" y="1615424"/>
              <a:ext cx="1381645" cy="2340420"/>
              <a:chOff x="3562350" y="1822132"/>
              <a:chExt cx="2016823" cy="1480946"/>
            </a:xfrm>
            <a:solidFill>
              <a:srgbClr val="959595"/>
            </a:solidFill>
          </p:grpSpPr>
          <p:sp>
            <p:nvSpPr>
              <p:cNvPr id="60" name="Freeform: Shape 59">
                <a:extLst>
                  <a:ext uri="{FF2B5EF4-FFF2-40B4-BE49-F238E27FC236}">
                    <a16:creationId xmlns:a16="http://schemas.microsoft.com/office/drawing/2014/main" id="{2AB3A19E-FD13-4595-B41B-AD0FEDA0322B}"/>
                  </a:ext>
                </a:extLst>
              </p:cNvPr>
              <p:cNvSpPr/>
              <p:nvPr/>
            </p:nvSpPr>
            <p:spPr>
              <a:xfrm>
                <a:off x="3562350"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sp>
            <p:nvSpPr>
              <p:cNvPr id="61" name="Freeform: Shape 60">
                <a:extLst>
                  <a:ext uri="{FF2B5EF4-FFF2-40B4-BE49-F238E27FC236}">
                    <a16:creationId xmlns:a16="http://schemas.microsoft.com/office/drawing/2014/main" id="{0E7056DD-7781-44EC-BF1D-ECDFB6DBE591}"/>
                  </a:ext>
                </a:extLst>
              </p:cNvPr>
              <p:cNvSpPr/>
              <p:nvPr/>
            </p:nvSpPr>
            <p:spPr>
              <a:xfrm>
                <a:off x="5569648"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grpSp>
        <p:sp>
          <p:nvSpPr>
            <p:cNvPr id="58" name="Freeform: Shape 57">
              <a:extLst>
                <a:ext uri="{FF2B5EF4-FFF2-40B4-BE49-F238E27FC236}">
                  <a16:creationId xmlns:a16="http://schemas.microsoft.com/office/drawing/2014/main" id="{5C2842BE-AB5A-481F-ACE6-212885D489BA}"/>
                </a:ext>
              </a:extLst>
            </p:cNvPr>
            <p:cNvSpPr/>
            <p:nvPr/>
          </p:nvSpPr>
          <p:spPr>
            <a:xfrm>
              <a:off x="6079218" y="1233109"/>
              <a:ext cx="1433847" cy="382315"/>
            </a:xfrm>
            <a:custGeom>
              <a:avLst/>
              <a:gdLst>
                <a:gd name="connsiteX0" fmla="*/ 85725 w 2093023"/>
                <a:gd name="connsiteY0" fmla="*/ 157163 h 693420"/>
                <a:gd name="connsiteX1" fmla="*/ 157163 w 2093023"/>
                <a:gd name="connsiteY1" fmla="*/ 85725 h 693420"/>
                <a:gd name="connsiteX2" fmla="*/ 1935861 w 2093023"/>
                <a:gd name="connsiteY2" fmla="*/ 85725 h 693420"/>
                <a:gd name="connsiteX3" fmla="*/ 2007299 w 2093023"/>
                <a:gd name="connsiteY3" fmla="*/ 157163 h 693420"/>
                <a:gd name="connsiteX4" fmla="*/ 2007299 w 2093023"/>
                <a:gd name="connsiteY4" fmla="*/ 693420 h 693420"/>
                <a:gd name="connsiteX5" fmla="*/ 2093024 w 2093023"/>
                <a:gd name="connsiteY5" fmla="*/ 693420 h 693420"/>
                <a:gd name="connsiteX6" fmla="*/ 2093024 w 2093023"/>
                <a:gd name="connsiteY6" fmla="*/ 157163 h 693420"/>
                <a:gd name="connsiteX7" fmla="*/ 1935861 w 2093023"/>
                <a:gd name="connsiteY7" fmla="*/ 0 h 693420"/>
                <a:gd name="connsiteX8" fmla="*/ 157163 w 2093023"/>
                <a:gd name="connsiteY8" fmla="*/ 0 h 693420"/>
                <a:gd name="connsiteX9" fmla="*/ 0 w 2093023"/>
                <a:gd name="connsiteY9" fmla="*/ 157163 h 693420"/>
                <a:gd name="connsiteX10" fmla="*/ 0 w 2093023"/>
                <a:gd name="connsiteY10" fmla="*/ 693420 h 693420"/>
                <a:gd name="connsiteX11" fmla="*/ 85725 w 2093023"/>
                <a:gd name="connsiteY11" fmla="*/ 693420 h 693420"/>
                <a:gd name="connsiteX12" fmla="*/ 85725 w 2093023"/>
                <a:gd name="connsiteY12" fmla="*/ 157163 h 69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693420">
                  <a:moveTo>
                    <a:pt x="85725" y="157163"/>
                  </a:moveTo>
                  <a:cubicBezTo>
                    <a:pt x="85725" y="117729"/>
                    <a:pt x="117729" y="85725"/>
                    <a:pt x="157163" y="85725"/>
                  </a:cubicBezTo>
                  <a:lnTo>
                    <a:pt x="1935861" y="85725"/>
                  </a:lnTo>
                  <a:cubicBezTo>
                    <a:pt x="1975295" y="85725"/>
                    <a:pt x="2007299" y="117729"/>
                    <a:pt x="2007299" y="157163"/>
                  </a:cubicBezTo>
                  <a:lnTo>
                    <a:pt x="2007299" y="693420"/>
                  </a:lnTo>
                  <a:lnTo>
                    <a:pt x="2093024" y="693420"/>
                  </a:lnTo>
                  <a:lnTo>
                    <a:pt x="2093024" y="157163"/>
                  </a:lnTo>
                  <a:cubicBezTo>
                    <a:pt x="2093024" y="70485"/>
                    <a:pt x="2022539" y="0"/>
                    <a:pt x="1935861" y="0"/>
                  </a:cubicBezTo>
                  <a:lnTo>
                    <a:pt x="157163" y="0"/>
                  </a:lnTo>
                  <a:cubicBezTo>
                    <a:pt x="70485" y="0"/>
                    <a:pt x="0" y="70485"/>
                    <a:pt x="0" y="157163"/>
                  </a:cubicBezTo>
                  <a:lnTo>
                    <a:pt x="0" y="693420"/>
                  </a:lnTo>
                  <a:lnTo>
                    <a:pt x="85725" y="693420"/>
                  </a:lnTo>
                  <a:lnTo>
                    <a:pt x="85725" y="157163"/>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59" name="Freeform: Shape 58">
              <a:extLst>
                <a:ext uri="{FF2B5EF4-FFF2-40B4-BE49-F238E27FC236}">
                  <a16:creationId xmlns:a16="http://schemas.microsoft.com/office/drawing/2014/main" id="{AC93E5E9-D1A3-4A29-818A-F5F26CFA5D3C}"/>
                </a:ext>
              </a:extLst>
            </p:cNvPr>
            <p:cNvSpPr/>
            <p:nvPr/>
          </p:nvSpPr>
          <p:spPr>
            <a:xfrm>
              <a:off x="6079218" y="3657670"/>
              <a:ext cx="1433847" cy="390822"/>
            </a:xfrm>
            <a:custGeom>
              <a:avLst/>
              <a:gdLst>
                <a:gd name="connsiteX0" fmla="*/ 2007299 w 2093023"/>
                <a:gd name="connsiteY0" fmla="*/ 551688 h 708850"/>
                <a:gd name="connsiteX1" fmla="*/ 1935861 w 2093023"/>
                <a:gd name="connsiteY1" fmla="*/ 623126 h 708850"/>
                <a:gd name="connsiteX2" fmla="*/ 157163 w 2093023"/>
                <a:gd name="connsiteY2" fmla="*/ 623126 h 708850"/>
                <a:gd name="connsiteX3" fmla="*/ 85725 w 2093023"/>
                <a:gd name="connsiteY3" fmla="*/ 551688 h 708850"/>
                <a:gd name="connsiteX4" fmla="*/ 85725 w 2093023"/>
                <a:gd name="connsiteY4" fmla="*/ 0 h 708850"/>
                <a:gd name="connsiteX5" fmla="*/ 0 w 2093023"/>
                <a:gd name="connsiteY5" fmla="*/ 0 h 708850"/>
                <a:gd name="connsiteX6" fmla="*/ 0 w 2093023"/>
                <a:gd name="connsiteY6" fmla="*/ 551688 h 708850"/>
                <a:gd name="connsiteX7" fmla="*/ 157163 w 2093023"/>
                <a:gd name="connsiteY7" fmla="*/ 708851 h 708850"/>
                <a:gd name="connsiteX8" fmla="*/ 1935861 w 2093023"/>
                <a:gd name="connsiteY8" fmla="*/ 708851 h 708850"/>
                <a:gd name="connsiteX9" fmla="*/ 2093024 w 2093023"/>
                <a:gd name="connsiteY9" fmla="*/ 551688 h 708850"/>
                <a:gd name="connsiteX10" fmla="*/ 2093024 w 2093023"/>
                <a:gd name="connsiteY10" fmla="*/ 0 h 708850"/>
                <a:gd name="connsiteX11" fmla="*/ 2007299 w 2093023"/>
                <a:gd name="connsiteY11" fmla="*/ 0 h 708850"/>
                <a:gd name="connsiteX12" fmla="*/ 2007299 w 2093023"/>
                <a:gd name="connsiteY12" fmla="*/ 551688 h 7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708850">
                  <a:moveTo>
                    <a:pt x="2007299" y="551688"/>
                  </a:moveTo>
                  <a:cubicBezTo>
                    <a:pt x="2007299" y="591122"/>
                    <a:pt x="1975295" y="623126"/>
                    <a:pt x="1935861" y="623126"/>
                  </a:cubicBezTo>
                  <a:lnTo>
                    <a:pt x="157163" y="623126"/>
                  </a:lnTo>
                  <a:cubicBezTo>
                    <a:pt x="117729" y="623126"/>
                    <a:pt x="85725" y="591122"/>
                    <a:pt x="85725" y="551688"/>
                  </a:cubicBezTo>
                  <a:lnTo>
                    <a:pt x="85725" y="0"/>
                  </a:lnTo>
                  <a:lnTo>
                    <a:pt x="0" y="0"/>
                  </a:lnTo>
                  <a:lnTo>
                    <a:pt x="0" y="551688"/>
                  </a:lnTo>
                  <a:cubicBezTo>
                    <a:pt x="0" y="638366"/>
                    <a:pt x="70485" y="708851"/>
                    <a:pt x="157163" y="708851"/>
                  </a:cubicBezTo>
                  <a:lnTo>
                    <a:pt x="1935861" y="708851"/>
                  </a:lnTo>
                  <a:cubicBezTo>
                    <a:pt x="2022539" y="708851"/>
                    <a:pt x="2093024" y="638366"/>
                    <a:pt x="2093024" y="551688"/>
                  </a:cubicBezTo>
                  <a:lnTo>
                    <a:pt x="2093024" y="0"/>
                  </a:lnTo>
                  <a:lnTo>
                    <a:pt x="2007299" y="0"/>
                  </a:lnTo>
                  <a:lnTo>
                    <a:pt x="2007299" y="551688"/>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73" name="Oval 72">
              <a:extLst>
                <a:ext uri="{FF2B5EF4-FFF2-40B4-BE49-F238E27FC236}">
                  <a16:creationId xmlns:a16="http://schemas.microsoft.com/office/drawing/2014/main" id="{A7B1ECC5-59E2-4DB1-98C3-BD22B02F803D}"/>
                </a:ext>
              </a:extLst>
            </p:cNvPr>
            <p:cNvSpPr/>
            <p:nvPr/>
          </p:nvSpPr>
          <p:spPr>
            <a:xfrm>
              <a:off x="6604983" y="1044561"/>
              <a:ext cx="382315" cy="382315"/>
            </a:xfrm>
            <a:prstGeom prst="ellipse">
              <a:avLst/>
            </a:pr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r>
                <a:rPr lang="en-US" sz="1600" b="1" dirty="0">
                  <a:solidFill>
                    <a:schemeClr val="bg1"/>
                  </a:solidFill>
                  <a:effectLst>
                    <a:outerShdw blurRad="38100" dist="38100" dir="2700000" algn="tl">
                      <a:srgbClr val="000000">
                        <a:alpha val="43137"/>
                      </a:srgbClr>
                    </a:outerShdw>
                  </a:effectLst>
                  <a:latin typeface="Arial"/>
                </a:rPr>
                <a:t>5</a:t>
              </a:r>
            </a:p>
          </p:txBody>
        </p:sp>
      </p:grpSp>
      <p:grpSp>
        <p:nvGrpSpPr>
          <p:cNvPr id="79" name="Group 78">
            <a:extLst>
              <a:ext uri="{FF2B5EF4-FFF2-40B4-BE49-F238E27FC236}">
                <a16:creationId xmlns:a16="http://schemas.microsoft.com/office/drawing/2014/main" id="{A078BAEA-8BE8-4129-83B5-895CE1867A98}"/>
              </a:ext>
            </a:extLst>
          </p:cNvPr>
          <p:cNvGrpSpPr/>
          <p:nvPr/>
        </p:nvGrpSpPr>
        <p:grpSpPr>
          <a:xfrm>
            <a:off x="7557753" y="1089011"/>
            <a:ext cx="1433847" cy="3003931"/>
            <a:chOff x="7557753" y="1044561"/>
            <a:chExt cx="1433847" cy="3003931"/>
          </a:xfrm>
        </p:grpSpPr>
        <p:grpSp>
          <p:nvGrpSpPr>
            <p:cNvPr id="63" name="Graphic 99">
              <a:extLst>
                <a:ext uri="{FF2B5EF4-FFF2-40B4-BE49-F238E27FC236}">
                  <a16:creationId xmlns:a16="http://schemas.microsoft.com/office/drawing/2014/main" id="{8CB82F2C-2225-4FA9-8202-A0326EFF6628}"/>
                </a:ext>
              </a:extLst>
            </p:cNvPr>
            <p:cNvGrpSpPr/>
            <p:nvPr/>
          </p:nvGrpSpPr>
          <p:grpSpPr>
            <a:xfrm>
              <a:off x="7583854" y="1615424"/>
              <a:ext cx="1381645" cy="2340420"/>
              <a:chOff x="3562350" y="1822132"/>
              <a:chExt cx="2016823" cy="1480946"/>
            </a:xfrm>
            <a:solidFill>
              <a:srgbClr val="959595"/>
            </a:solidFill>
          </p:grpSpPr>
          <p:sp>
            <p:nvSpPr>
              <p:cNvPr id="66" name="Freeform: Shape 65">
                <a:extLst>
                  <a:ext uri="{FF2B5EF4-FFF2-40B4-BE49-F238E27FC236}">
                    <a16:creationId xmlns:a16="http://schemas.microsoft.com/office/drawing/2014/main" id="{3B30221B-E1A5-4B6E-833E-E55A41DF07FA}"/>
                  </a:ext>
                </a:extLst>
              </p:cNvPr>
              <p:cNvSpPr/>
              <p:nvPr/>
            </p:nvSpPr>
            <p:spPr>
              <a:xfrm>
                <a:off x="3562350"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sp>
            <p:nvSpPr>
              <p:cNvPr id="67" name="Freeform: Shape 66">
                <a:extLst>
                  <a:ext uri="{FF2B5EF4-FFF2-40B4-BE49-F238E27FC236}">
                    <a16:creationId xmlns:a16="http://schemas.microsoft.com/office/drawing/2014/main" id="{22593156-FAC0-4507-B14E-5FF6FBC1228D}"/>
                  </a:ext>
                </a:extLst>
              </p:cNvPr>
              <p:cNvSpPr/>
              <p:nvPr/>
            </p:nvSpPr>
            <p:spPr>
              <a:xfrm>
                <a:off x="5569648"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grpSp>
        <p:sp>
          <p:nvSpPr>
            <p:cNvPr id="64" name="Freeform: Shape 63">
              <a:extLst>
                <a:ext uri="{FF2B5EF4-FFF2-40B4-BE49-F238E27FC236}">
                  <a16:creationId xmlns:a16="http://schemas.microsoft.com/office/drawing/2014/main" id="{5BB8E16F-A0F2-4C85-AA28-005F5177238E}"/>
                </a:ext>
              </a:extLst>
            </p:cNvPr>
            <p:cNvSpPr/>
            <p:nvPr/>
          </p:nvSpPr>
          <p:spPr>
            <a:xfrm>
              <a:off x="7557753" y="1233109"/>
              <a:ext cx="1433847" cy="382315"/>
            </a:xfrm>
            <a:custGeom>
              <a:avLst/>
              <a:gdLst>
                <a:gd name="connsiteX0" fmla="*/ 85725 w 2093023"/>
                <a:gd name="connsiteY0" fmla="*/ 157163 h 693420"/>
                <a:gd name="connsiteX1" fmla="*/ 157163 w 2093023"/>
                <a:gd name="connsiteY1" fmla="*/ 85725 h 693420"/>
                <a:gd name="connsiteX2" fmla="*/ 1935861 w 2093023"/>
                <a:gd name="connsiteY2" fmla="*/ 85725 h 693420"/>
                <a:gd name="connsiteX3" fmla="*/ 2007299 w 2093023"/>
                <a:gd name="connsiteY3" fmla="*/ 157163 h 693420"/>
                <a:gd name="connsiteX4" fmla="*/ 2007299 w 2093023"/>
                <a:gd name="connsiteY4" fmla="*/ 693420 h 693420"/>
                <a:gd name="connsiteX5" fmla="*/ 2093024 w 2093023"/>
                <a:gd name="connsiteY5" fmla="*/ 693420 h 693420"/>
                <a:gd name="connsiteX6" fmla="*/ 2093024 w 2093023"/>
                <a:gd name="connsiteY6" fmla="*/ 157163 h 693420"/>
                <a:gd name="connsiteX7" fmla="*/ 1935861 w 2093023"/>
                <a:gd name="connsiteY7" fmla="*/ 0 h 693420"/>
                <a:gd name="connsiteX8" fmla="*/ 157163 w 2093023"/>
                <a:gd name="connsiteY8" fmla="*/ 0 h 693420"/>
                <a:gd name="connsiteX9" fmla="*/ 0 w 2093023"/>
                <a:gd name="connsiteY9" fmla="*/ 157163 h 693420"/>
                <a:gd name="connsiteX10" fmla="*/ 0 w 2093023"/>
                <a:gd name="connsiteY10" fmla="*/ 693420 h 693420"/>
                <a:gd name="connsiteX11" fmla="*/ 85725 w 2093023"/>
                <a:gd name="connsiteY11" fmla="*/ 693420 h 693420"/>
                <a:gd name="connsiteX12" fmla="*/ 85725 w 2093023"/>
                <a:gd name="connsiteY12" fmla="*/ 157163 h 69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693420">
                  <a:moveTo>
                    <a:pt x="85725" y="157163"/>
                  </a:moveTo>
                  <a:cubicBezTo>
                    <a:pt x="85725" y="117729"/>
                    <a:pt x="117729" y="85725"/>
                    <a:pt x="157163" y="85725"/>
                  </a:cubicBezTo>
                  <a:lnTo>
                    <a:pt x="1935861" y="85725"/>
                  </a:lnTo>
                  <a:cubicBezTo>
                    <a:pt x="1975295" y="85725"/>
                    <a:pt x="2007299" y="117729"/>
                    <a:pt x="2007299" y="157163"/>
                  </a:cubicBezTo>
                  <a:lnTo>
                    <a:pt x="2007299" y="693420"/>
                  </a:lnTo>
                  <a:lnTo>
                    <a:pt x="2093024" y="693420"/>
                  </a:lnTo>
                  <a:lnTo>
                    <a:pt x="2093024" y="157163"/>
                  </a:lnTo>
                  <a:cubicBezTo>
                    <a:pt x="2093024" y="70485"/>
                    <a:pt x="2022539" y="0"/>
                    <a:pt x="1935861" y="0"/>
                  </a:cubicBezTo>
                  <a:lnTo>
                    <a:pt x="157163" y="0"/>
                  </a:lnTo>
                  <a:cubicBezTo>
                    <a:pt x="70485" y="0"/>
                    <a:pt x="0" y="70485"/>
                    <a:pt x="0" y="157163"/>
                  </a:cubicBezTo>
                  <a:lnTo>
                    <a:pt x="0" y="693420"/>
                  </a:lnTo>
                  <a:lnTo>
                    <a:pt x="85725" y="693420"/>
                  </a:lnTo>
                  <a:lnTo>
                    <a:pt x="85725" y="157163"/>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65" name="Freeform: Shape 64">
              <a:extLst>
                <a:ext uri="{FF2B5EF4-FFF2-40B4-BE49-F238E27FC236}">
                  <a16:creationId xmlns:a16="http://schemas.microsoft.com/office/drawing/2014/main" id="{F3C91A16-97EC-409A-8600-9F146C58D3A6}"/>
                </a:ext>
              </a:extLst>
            </p:cNvPr>
            <p:cNvSpPr/>
            <p:nvPr/>
          </p:nvSpPr>
          <p:spPr>
            <a:xfrm>
              <a:off x="7557753" y="3657670"/>
              <a:ext cx="1433847" cy="390822"/>
            </a:xfrm>
            <a:custGeom>
              <a:avLst/>
              <a:gdLst>
                <a:gd name="connsiteX0" fmla="*/ 2007299 w 2093023"/>
                <a:gd name="connsiteY0" fmla="*/ 551688 h 708850"/>
                <a:gd name="connsiteX1" fmla="*/ 1935861 w 2093023"/>
                <a:gd name="connsiteY1" fmla="*/ 623126 h 708850"/>
                <a:gd name="connsiteX2" fmla="*/ 157163 w 2093023"/>
                <a:gd name="connsiteY2" fmla="*/ 623126 h 708850"/>
                <a:gd name="connsiteX3" fmla="*/ 85725 w 2093023"/>
                <a:gd name="connsiteY3" fmla="*/ 551688 h 708850"/>
                <a:gd name="connsiteX4" fmla="*/ 85725 w 2093023"/>
                <a:gd name="connsiteY4" fmla="*/ 0 h 708850"/>
                <a:gd name="connsiteX5" fmla="*/ 0 w 2093023"/>
                <a:gd name="connsiteY5" fmla="*/ 0 h 708850"/>
                <a:gd name="connsiteX6" fmla="*/ 0 w 2093023"/>
                <a:gd name="connsiteY6" fmla="*/ 551688 h 708850"/>
                <a:gd name="connsiteX7" fmla="*/ 157163 w 2093023"/>
                <a:gd name="connsiteY7" fmla="*/ 708851 h 708850"/>
                <a:gd name="connsiteX8" fmla="*/ 1935861 w 2093023"/>
                <a:gd name="connsiteY8" fmla="*/ 708851 h 708850"/>
                <a:gd name="connsiteX9" fmla="*/ 2093024 w 2093023"/>
                <a:gd name="connsiteY9" fmla="*/ 551688 h 708850"/>
                <a:gd name="connsiteX10" fmla="*/ 2093024 w 2093023"/>
                <a:gd name="connsiteY10" fmla="*/ 0 h 708850"/>
                <a:gd name="connsiteX11" fmla="*/ 2007299 w 2093023"/>
                <a:gd name="connsiteY11" fmla="*/ 0 h 708850"/>
                <a:gd name="connsiteX12" fmla="*/ 2007299 w 2093023"/>
                <a:gd name="connsiteY12" fmla="*/ 551688 h 7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708850">
                  <a:moveTo>
                    <a:pt x="2007299" y="551688"/>
                  </a:moveTo>
                  <a:cubicBezTo>
                    <a:pt x="2007299" y="591122"/>
                    <a:pt x="1975295" y="623126"/>
                    <a:pt x="1935861" y="623126"/>
                  </a:cubicBezTo>
                  <a:lnTo>
                    <a:pt x="157163" y="623126"/>
                  </a:lnTo>
                  <a:cubicBezTo>
                    <a:pt x="117729" y="623126"/>
                    <a:pt x="85725" y="591122"/>
                    <a:pt x="85725" y="551688"/>
                  </a:cubicBezTo>
                  <a:lnTo>
                    <a:pt x="85725" y="0"/>
                  </a:lnTo>
                  <a:lnTo>
                    <a:pt x="0" y="0"/>
                  </a:lnTo>
                  <a:lnTo>
                    <a:pt x="0" y="551688"/>
                  </a:lnTo>
                  <a:cubicBezTo>
                    <a:pt x="0" y="638366"/>
                    <a:pt x="70485" y="708851"/>
                    <a:pt x="157163" y="708851"/>
                  </a:cubicBezTo>
                  <a:lnTo>
                    <a:pt x="1935861" y="708851"/>
                  </a:lnTo>
                  <a:cubicBezTo>
                    <a:pt x="2022539" y="708851"/>
                    <a:pt x="2093024" y="638366"/>
                    <a:pt x="2093024" y="551688"/>
                  </a:cubicBezTo>
                  <a:lnTo>
                    <a:pt x="2093024" y="0"/>
                  </a:lnTo>
                  <a:lnTo>
                    <a:pt x="2007299" y="0"/>
                  </a:lnTo>
                  <a:lnTo>
                    <a:pt x="2007299" y="551688"/>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74" name="Oval 73">
              <a:extLst>
                <a:ext uri="{FF2B5EF4-FFF2-40B4-BE49-F238E27FC236}">
                  <a16:creationId xmlns:a16="http://schemas.microsoft.com/office/drawing/2014/main" id="{AECF3CC2-8C0D-4FE3-894D-C88B88D00051}"/>
                </a:ext>
              </a:extLst>
            </p:cNvPr>
            <p:cNvSpPr/>
            <p:nvPr/>
          </p:nvSpPr>
          <p:spPr>
            <a:xfrm>
              <a:off x="8083518" y="1044561"/>
              <a:ext cx="382315" cy="382315"/>
            </a:xfrm>
            <a:prstGeom prst="ellipse">
              <a:avLst/>
            </a:pr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r>
                <a:rPr lang="en-US" sz="1600" b="1" dirty="0">
                  <a:solidFill>
                    <a:schemeClr val="bg1"/>
                  </a:solidFill>
                  <a:effectLst>
                    <a:outerShdw blurRad="38100" dist="38100" dir="2700000" algn="tl">
                      <a:srgbClr val="000000">
                        <a:alpha val="43137"/>
                      </a:srgbClr>
                    </a:outerShdw>
                  </a:effectLst>
                  <a:latin typeface="Arial"/>
                </a:rPr>
                <a:t>6</a:t>
              </a:r>
            </a:p>
          </p:txBody>
        </p:sp>
      </p:grpSp>
      <p:sp>
        <p:nvSpPr>
          <p:cNvPr id="82" name="Rectangle 81">
            <a:extLst>
              <a:ext uri="{FF2B5EF4-FFF2-40B4-BE49-F238E27FC236}">
                <a16:creationId xmlns:a16="http://schemas.microsoft.com/office/drawing/2014/main" id="{D3464CD8-C4B4-463A-A991-B4321362A80B}"/>
              </a:ext>
            </a:extLst>
          </p:cNvPr>
          <p:cNvSpPr/>
          <p:nvPr/>
        </p:nvSpPr>
        <p:spPr>
          <a:xfrm>
            <a:off x="1702794" y="1587500"/>
            <a:ext cx="1303493" cy="2622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000000"/>
                </a:solidFill>
              </a:rPr>
              <a:t>BARDA Reverse pitch series at monthly Accelerator All Hands</a:t>
            </a:r>
          </a:p>
        </p:txBody>
      </p:sp>
      <p:sp>
        <p:nvSpPr>
          <p:cNvPr id="83" name="Rectangle 82">
            <a:extLst>
              <a:ext uri="{FF2B5EF4-FFF2-40B4-BE49-F238E27FC236}">
                <a16:creationId xmlns:a16="http://schemas.microsoft.com/office/drawing/2014/main" id="{C59C8A3A-9F7E-4C11-96DA-374C07B33D57}"/>
              </a:ext>
            </a:extLst>
          </p:cNvPr>
          <p:cNvSpPr/>
          <p:nvPr/>
        </p:nvSpPr>
        <p:spPr>
          <a:xfrm>
            <a:off x="3187326" y="1587500"/>
            <a:ext cx="1303493" cy="2622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000000"/>
                </a:solidFill>
              </a:rPr>
              <a:t>COVID-19 specific webinars – held by all 13 accelerators</a:t>
            </a:r>
          </a:p>
        </p:txBody>
      </p:sp>
      <p:sp>
        <p:nvSpPr>
          <p:cNvPr id="84" name="Rectangle 83">
            <a:extLst>
              <a:ext uri="{FF2B5EF4-FFF2-40B4-BE49-F238E27FC236}">
                <a16:creationId xmlns:a16="http://schemas.microsoft.com/office/drawing/2014/main" id="{0CA597D4-2861-4591-8D9F-5FD614016811}"/>
              </a:ext>
            </a:extLst>
          </p:cNvPr>
          <p:cNvSpPr/>
          <p:nvPr/>
        </p:nvSpPr>
        <p:spPr>
          <a:xfrm>
            <a:off x="4665861" y="1587500"/>
            <a:ext cx="1303493" cy="2622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000000"/>
                </a:solidFill>
              </a:rPr>
              <a:t>Deal flows, programs and startup 1x1’s specific to DRIVe and/or COVID-19</a:t>
            </a:r>
          </a:p>
        </p:txBody>
      </p:sp>
      <p:sp>
        <p:nvSpPr>
          <p:cNvPr id="85" name="Rectangle 84">
            <a:extLst>
              <a:ext uri="{FF2B5EF4-FFF2-40B4-BE49-F238E27FC236}">
                <a16:creationId xmlns:a16="http://schemas.microsoft.com/office/drawing/2014/main" id="{E847EB68-2F0E-4E7A-A892-872E911DE67E}"/>
              </a:ext>
            </a:extLst>
          </p:cNvPr>
          <p:cNvSpPr/>
          <p:nvPr/>
        </p:nvSpPr>
        <p:spPr>
          <a:xfrm>
            <a:off x="6144395" y="1587500"/>
            <a:ext cx="1303493" cy="2622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000000"/>
                </a:solidFill>
              </a:rPr>
              <a:t>Accessed untapped applicant pools for BARDA solicitations (BARDA, DRIVe, COVID-19 IMT)</a:t>
            </a:r>
          </a:p>
        </p:txBody>
      </p:sp>
      <p:sp>
        <p:nvSpPr>
          <p:cNvPr id="86" name="Rectangle 85">
            <a:extLst>
              <a:ext uri="{FF2B5EF4-FFF2-40B4-BE49-F238E27FC236}">
                <a16:creationId xmlns:a16="http://schemas.microsoft.com/office/drawing/2014/main" id="{DC95DE0B-2721-4F79-A21E-B43FD111CB72}"/>
              </a:ext>
            </a:extLst>
          </p:cNvPr>
          <p:cNvSpPr/>
          <p:nvPr/>
        </p:nvSpPr>
        <p:spPr>
          <a:xfrm>
            <a:off x="7622930" y="1587500"/>
            <a:ext cx="1303493" cy="2622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000000"/>
                </a:solidFill>
              </a:rPr>
              <a:t>Added strategic partners</a:t>
            </a:r>
          </a:p>
        </p:txBody>
      </p:sp>
    </p:spTree>
    <p:extLst>
      <p:ext uri="{BB962C8B-B14F-4D97-AF65-F5344CB8AC3E}">
        <p14:creationId xmlns:p14="http://schemas.microsoft.com/office/powerpoint/2010/main" val="4247112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C151B-E72E-4C5E-B46C-5ACD8D659CA4}"/>
              </a:ext>
            </a:extLst>
          </p:cNvPr>
          <p:cNvSpPr>
            <a:spLocks noGrp="1"/>
          </p:cNvSpPr>
          <p:nvPr>
            <p:ph type="title"/>
          </p:nvPr>
        </p:nvSpPr>
        <p:spPr/>
        <p:txBody>
          <a:bodyPr/>
          <a:lstStyle/>
          <a:p>
            <a:r>
              <a:rPr lang="en-US" dirty="0"/>
              <a:t>What are we planning to do this year?</a:t>
            </a:r>
          </a:p>
        </p:txBody>
      </p:sp>
      <p:grpSp>
        <p:nvGrpSpPr>
          <p:cNvPr id="45" name="Group 44">
            <a:extLst>
              <a:ext uri="{FF2B5EF4-FFF2-40B4-BE49-F238E27FC236}">
                <a16:creationId xmlns:a16="http://schemas.microsoft.com/office/drawing/2014/main" id="{FB3700C7-B8CE-4A97-BECA-3ED8FE4E8159}"/>
              </a:ext>
            </a:extLst>
          </p:cNvPr>
          <p:cNvGrpSpPr/>
          <p:nvPr/>
        </p:nvGrpSpPr>
        <p:grpSpPr>
          <a:xfrm>
            <a:off x="198669" y="1463218"/>
            <a:ext cx="8746661" cy="2544577"/>
            <a:chOff x="235414" y="1440538"/>
            <a:chExt cx="12028440" cy="2432961"/>
          </a:xfrm>
        </p:grpSpPr>
        <p:sp>
          <p:nvSpPr>
            <p:cNvPr id="39" name="Freeform: Shape 38">
              <a:extLst>
                <a:ext uri="{FF2B5EF4-FFF2-40B4-BE49-F238E27FC236}">
                  <a16:creationId xmlns:a16="http://schemas.microsoft.com/office/drawing/2014/main" id="{83D41733-B59F-4B50-B8B1-2278A93AA95B}"/>
                </a:ext>
              </a:extLst>
            </p:cNvPr>
            <p:cNvSpPr/>
            <p:nvPr/>
          </p:nvSpPr>
          <p:spPr>
            <a:xfrm>
              <a:off x="235414" y="1440538"/>
              <a:ext cx="2922540" cy="2432961"/>
            </a:xfrm>
            <a:custGeom>
              <a:avLst/>
              <a:gdLst>
                <a:gd name="connsiteX0" fmla="*/ 219451 w 2922540"/>
                <a:gd name="connsiteY0" fmla="*/ 109620 h 1759998"/>
                <a:gd name="connsiteX1" fmla="*/ 119701 w 2922540"/>
                <a:gd name="connsiteY1" fmla="*/ 200971 h 1759998"/>
                <a:gd name="connsiteX2" fmla="*/ 119701 w 2922540"/>
                <a:gd name="connsiteY2" fmla="*/ 886707 h 1759998"/>
                <a:gd name="connsiteX3" fmla="*/ 119700 w 2922540"/>
                <a:gd name="connsiteY3" fmla="*/ 886707 h 1759998"/>
                <a:gd name="connsiteX4" fmla="*/ 119700 w 2922540"/>
                <a:gd name="connsiteY4" fmla="*/ 1559027 h 1759998"/>
                <a:gd name="connsiteX5" fmla="*/ 219450 w 2922540"/>
                <a:gd name="connsiteY5" fmla="*/ 1650378 h 1759998"/>
                <a:gd name="connsiteX6" fmla="*/ 2703088 w 2922540"/>
                <a:gd name="connsiteY6" fmla="*/ 1650378 h 1759998"/>
                <a:gd name="connsiteX7" fmla="*/ 2802838 w 2922540"/>
                <a:gd name="connsiteY7" fmla="*/ 1559027 h 1759998"/>
                <a:gd name="connsiteX8" fmla="*/ 2802838 w 2922540"/>
                <a:gd name="connsiteY8" fmla="*/ 873291 h 1759998"/>
                <a:gd name="connsiteX9" fmla="*/ 2802840 w 2922540"/>
                <a:gd name="connsiteY9" fmla="*/ 873291 h 1759998"/>
                <a:gd name="connsiteX10" fmla="*/ 2802840 w 2922540"/>
                <a:gd name="connsiteY10" fmla="*/ 200971 h 1759998"/>
                <a:gd name="connsiteX11" fmla="*/ 2703089 w 2922540"/>
                <a:gd name="connsiteY11" fmla="*/ 109620 h 1759998"/>
                <a:gd name="connsiteX12" fmla="*/ 219451 w 2922540"/>
                <a:gd name="connsiteY12" fmla="*/ 0 h 1759998"/>
                <a:gd name="connsiteX13" fmla="*/ 2703089 w 2922540"/>
                <a:gd name="connsiteY13" fmla="*/ 0 h 1759998"/>
                <a:gd name="connsiteX14" fmla="*/ 2922540 w 2922540"/>
                <a:gd name="connsiteY14" fmla="*/ 200971 h 1759998"/>
                <a:gd name="connsiteX15" fmla="*/ 2922540 w 2922540"/>
                <a:gd name="connsiteY15" fmla="*/ 886707 h 1759998"/>
                <a:gd name="connsiteX16" fmla="*/ 2922538 w 2922540"/>
                <a:gd name="connsiteY16" fmla="*/ 886707 h 1759998"/>
                <a:gd name="connsiteX17" fmla="*/ 2922538 w 2922540"/>
                <a:gd name="connsiteY17" fmla="*/ 1559027 h 1759998"/>
                <a:gd name="connsiteX18" fmla="*/ 2703088 w 2922540"/>
                <a:gd name="connsiteY18" fmla="*/ 1759998 h 1759998"/>
                <a:gd name="connsiteX19" fmla="*/ 219450 w 2922540"/>
                <a:gd name="connsiteY19" fmla="*/ 1759998 h 1759998"/>
                <a:gd name="connsiteX20" fmla="*/ 0 w 2922540"/>
                <a:gd name="connsiteY20" fmla="*/ 1559027 h 1759998"/>
                <a:gd name="connsiteX21" fmla="*/ 0 w 2922540"/>
                <a:gd name="connsiteY21" fmla="*/ 873291 h 1759998"/>
                <a:gd name="connsiteX22" fmla="*/ 1 w 2922540"/>
                <a:gd name="connsiteY22" fmla="*/ 873291 h 1759998"/>
                <a:gd name="connsiteX23" fmla="*/ 1 w 2922540"/>
                <a:gd name="connsiteY23" fmla="*/ 200971 h 1759998"/>
                <a:gd name="connsiteX24" fmla="*/ 219451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1" y="109620"/>
                  </a:moveTo>
                  <a:cubicBezTo>
                    <a:pt x="164389" y="109620"/>
                    <a:pt x="119701" y="150545"/>
                    <a:pt x="119701" y="200971"/>
                  </a:cubicBezTo>
                  <a:lnTo>
                    <a:pt x="119701" y="886707"/>
                  </a:lnTo>
                  <a:lnTo>
                    <a:pt x="119700" y="886707"/>
                  </a:lnTo>
                  <a:lnTo>
                    <a:pt x="119700" y="1559027"/>
                  </a:lnTo>
                  <a:cubicBezTo>
                    <a:pt x="119700" y="1609453"/>
                    <a:pt x="164387" y="1650378"/>
                    <a:pt x="219450" y="1650378"/>
                  </a:cubicBezTo>
                  <a:lnTo>
                    <a:pt x="2703088" y="1650378"/>
                  </a:lnTo>
                  <a:cubicBezTo>
                    <a:pt x="2758150" y="1650378"/>
                    <a:pt x="2802838" y="1609453"/>
                    <a:pt x="2802838" y="1559027"/>
                  </a:cubicBezTo>
                  <a:lnTo>
                    <a:pt x="2802838" y="873291"/>
                  </a:lnTo>
                  <a:lnTo>
                    <a:pt x="2802840" y="873291"/>
                  </a:lnTo>
                  <a:lnTo>
                    <a:pt x="2802840" y="200971"/>
                  </a:lnTo>
                  <a:cubicBezTo>
                    <a:pt x="2802840" y="150545"/>
                    <a:pt x="2758152" y="109620"/>
                    <a:pt x="2703089" y="109620"/>
                  </a:cubicBezTo>
                  <a:close/>
                  <a:moveTo>
                    <a:pt x="219451" y="0"/>
                  </a:moveTo>
                  <a:lnTo>
                    <a:pt x="2703089" y="0"/>
                  </a:lnTo>
                  <a:cubicBezTo>
                    <a:pt x="2824120" y="0"/>
                    <a:pt x="2922540" y="90132"/>
                    <a:pt x="2922540" y="200971"/>
                  </a:cubicBezTo>
                  <a:lnTo>
                    <a:pt x="2922540" y="886707"/>
                  </a:lnTo>
                  <a:lnTo>
                    <a:pt x="2922538" y="886707"/>
                  </a:lnTo>
                  <a:lnTo>
                    <a:pt x="2922538" y="1559027"/>
                  </a:lnTo>
                  <a:cubicBezTo>
                    <a:pt x="2922538" y="1669866"/>
                    <a:pt x="2824118" y="1759998"/>
                    <a:pt x="2703088" y="1759998"/>
                  </a:cubicBezTo>
                  <a:lnTo>
                    <a:pt x="219450" y="1759998"/>
                  </a:lnTo>
                  <a:cubicBezTo>
                    <a:pt x="98420" y="1759998"/>
                    <a:pt x="0" y="1669866"/>
                    <a:pt x="0" y="1559027"/>
                  </a:cubicBezTo>
                  <a:lnTo>
                    <a:pt x="0" y="873291"/>
                  </a:lnTo>
                  <a:lnTo>
                    <a:pt x="1" y="873291"/>
                  </a:lnTo>
                  <a:lnTo>
                    <a:pt x="1" y="200971"/>
                  </a:lnTo>
                  <a:cubicBezTo>
                    <a:pt x="1" y="90132"/>
                    <a:pt x="98421" y="0"/>
                    <a:pt x="219451" y="0"/>
                  </a:cubicBezTo>
                  <a:close/>
                </a:path>
              </a:pathLst>
            </a:custGeom>
            <a:solidFill>
              <a:srgbClr val="2F559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114300" marR="0" lvl="0" algn="ctr" defTabSz="914400" rtl="0" eaLnBrk="1" fontAlgn="auto" latinLnBrk="0" hangingPunct="1">
                <a:lnSpc>
                  <a:spcPct val="100000"/>
                </a:lnSpc>
                <a:spcBef>
                  <a:spcPts val="0"/>
                </a:spcBef>
                <a:spcAft>
                  <a:spcPts val="0"/>
                </a:spcAft>
                <a:buClrTx/>
                <a:buSzTx/>
                <a:tabLst/>
                <a:defRPr/>
              </a:pPr>
              <a:r>
                <a:rPr kumimoji="0" lang="en-US" sz="1400" b="1" i="0" u="none" strike="noStrike" kern="1200" cap="none" spc="0" normalizeH="0" baseline="0" noProof="0" dirty="0">
                  <a:ln>
                    <a:noFill/>
                  </a:ln>
                  <a:solidFill>
                    <a:srgbClr val="000000"/>
                  </a:solidFill>
                  <a:uLnTx/>
                  <a:uFillTx/>
                  <a:latin typeface="Arial"/>
                  <a:ea typeface="+mn-ea"/>
                  <a:cs typeface="+mn-cs"/>
                </a:rPr>
                <a:t>Accelerate </a:t>
              </a:r>
              <a:r>
                <a:rPr kumimoji="0" lang="en-US" sz="1400" b="1" i="0" u="none" strike="noStrike" kern="1200" cap="none" spc="0" normalizeH="0" baseline="0" noProof="0" dirty="0" err="1">
                  <a:ln>
                    <a:noFill/>
                  </a:ln>
                  <a:solidFill>
                    <a:srgbClr val="000000"/>
                  </a:solidFill>
                  <a:uLnTx/>
                  <a:uFillTx/>
                  <a:latin typeface="Arial"/>
                  <a:ea typeface="+mn-ea"/>
                  <a:cs typeface="+mn-cs"/>
                </a:rPr>
                <a:t>DRIVe</a:t>
              </a:r>
              <a:r>
                <a:rPr kumimoji="0" lang="en-US" sz="1400" b="1" i="0" u="none" strike="noStrike" kern="1200" cap="none" spc="0" normalizeH="0" baseline="0" noProof="0" dirty="0">
                  <a:ln>
                    <a:noFill/>
                  </a:ln>
                  <a:solidFill>
                    <a:srgbClr val="000000"/>
                  </a:solidFill>
                  <a:uLnTx/>
                  <a:uFillTx/>
                  <a:latin typeface="Arial"/>
                  <a:ea typeface="+mn-ea"/>
                  <a:cs typeface="+mn-cs"/>
                </a:rPr>
                <a:t>-funded companies:</a:t>
              </a:r>
            </a:p>
            <a:p>
              <a:pPr marL="346075" lvl="1" indent="-114300">
                <a:buFont typeface="Arial" panose="020B0604020202020204" pitchFamily="34" charset="0"/>
                <a:buChar char="̶"/>
                <a:defRPr/>
              </a:pPr>
              <a:r>
                <a:rPr kumimoji="0" lang="en-US" sz="1100" b="0" i="0" u="none" strike="noStrike" kern="1200" cap="none" spc="0" normalizeH="0" baseline="0" noProof="0" dirty="0">
                  <a:ln>
                    <a:noFill/>
                  </a:ln>
                  <a:solidFill>
                    <a:srgbClr val="000000"/>
                  </a:solidFill>
                  <a:uLnTx/>
                  <a:uFillTx/>
                  <a:latin typeface="Arial"/>
                  <a:ea typeface="+mn-ea"/>
                  <a:cs typeface="+mn-cs"/>
                </a:rPr>
                <a:t>Address company hurdles (product or business)</a:t>
              </a:r>
            </a:p>
            <a:p>
              <a:pPr marL="515938" lvl="2" indent="-166688">
                <a:buFont typeface="Courier New" panose="02070309020205020404" pitchFamily="49" charset="0"/>
                <a:buChar char="o"/>
                <a:defRPr/>
              </a:pPr>
              <a:r>
                <a:rPr kumimoji="0" lang="en-US" sz="1050" b="0" i="0" u="none" strike="noStrike" kern="1200" cap="none" spc="0" normalizeH="0" baseline="0" noProof="0" dirty="0">
                  <a:ln>
                    <a:noFill/>
                  </a:ln>
                  <a:solidFill>
                    <a:srgbClr val="000000"/>
                  </a:solidFill>
                  <a:uLnTx/>
                  <a:uFillTx/>
                  <a:latin typeface="Arial"/>
                  <a:ea typeface="+mn-ea"/>
                  <a:cs typeface="+mn-cs"/>
                </a:rPr>
                <a:t>Connect to potential investors and/or strategic partners </a:t>
              </a:r>
            </a:p>
            <a:p>
              <a:pPr marL="515938" lvl="2" indent="-166688">
                <a:buFont typeface="Courier New" panose="02070309020205020404" pitchFamily="49" charset="0"/>
                <a:buChar char="o"/>
                <a:defRPr/>
              </a:pPr>
              <a:r>
                <a:rPr kumimoji="0" lang="en-US" sz="1050" b="0" i="0" u="none" strike="noStrike" kern="1200" cap="none" spc="0" normalizeH="0" baseline="0" noProof="0" dirty="0">
                  <a:ln>
                    <a:noFill/>
                  </a:ln>
                  <a:solidFill>
                    <a:srgbClr val="000000"/>
                  </a:solidFill>
                  <a:uLnTx/>
                  <a:uFillTx/>
                  <a:latin typeface="Arial"/>
                  <a:ea typeface="+mn-ea"/>
                  <a:cs typeface="+mn-cs"/>
                </a:rPr>
                <a:t>Participate in accelerator programs or bootcamps </a:t>
              </a:r>
            </a:p>
          </p:txBody>
        </p:sp>
        <p:sp>
          <p:nvSpPr>
            <p:cNvPr id="42" name="Freeform: Shape 41">
              <a:extLst>
                <a:ext uri="{FF2B5EF4-FFF2-40B4-BE49-F238E27FC236}">
                  <a16:creationId xmlns:a16="http://schemas.microsoft.com/office/drawing/2014/main" id="{CA148E3C-A348-451E-A7E2-A1A586CC113A}"/>
                </a:ext>
              </a:extLst>
            </p:cNvPr>
            <p:cNvSpPr/>
            <p:nvPr/>
          </p:nvSpPr>
          <p:spPr>
            <a:xfrm>
              <a:off x="3270714" y="1440538"/>
              <a:ext cx="2922540" cy="2432961"/>
            </a:xfrm>
            <a:custGeom>
              <a:avLst/>
              <a:gdLst>
                <a:gd name="connsiteX0" fmla="*/ 219451 w 2922540"/>
                <a:gd name="connsiteY0" fmla="*/ 109620 h 1759998"/>
                <a:gd name="connsiteX1" fmla="*/ 119701 w 2922540"/>
                <a:gd name="connsiteY1" fmla="*/ 200971 h 1759998"/>
                <a:gd name="connsiteX2" fmla="*/ 119701 w 2922540"/>
                <a:gd name="connsiteY2" fmla="*/ 886707 h 1759998"/>
                <a:gd name="connsiteX3" fmla="*/ 119700 w 2922540"/>
                <a:gd name="connsiteY3" fmla="*/ 886707 h 1759998"/>
                <a:gd name="connsiteX4" fmla="*/ 119700 w 2922540"/>
                <a:gd name="connsiteY4" fmla="*/ 1559027 h 1759998"/>
                <a:gd name="connsiteX5" fmla="*/ 219450 w 2922540"/>
                <a:gd name="connsiteY5" fmla="*/ 1650378 h 1759998"/>
                <a:gd name="connsiteX6" fmla="*/ 2703088 w 2922540"/>
                <a:gd name="connsiteY6" fmla="*/ 1650378 h 1759998"/>
                <a:gd name="connsiteX7" fmla="*/ 2802838 w 2922540"/>
                <a:gd name="connsiteY7" fmla="*/ 1559027 h 1759998"/>
                <a:gd name="connsiteX8" fmla="*/ 2802838 w 2922540"/>
                <a:gd name="connsiteY8" fmla="*/ 873291 h 1759998"/>
                <a:gd name="connsiteX9" fmla="*/ 2802840 w 2922540"/>
                <a:gd name="connsiteY9" fmla="*/ 873291 h 1759998"/>
                <a:gd name="connsiteX10" fmla="*/ 2802840 w 2922540"/>
                <a:gd name="connsiteY10" fmla="*/ 200971 h 1759998"/>
                <a:gd name="connsiteX11" fmla="*/ 2703089 w 2922540"/>
                <a:gd name="connsiteY11" fmla="*/ 109620 h 1759998"/>
                <a:gd name="connsiteX12" fmla="*/ 219451 w 2922540"/>
                <a:gd name="connsiteY12" fmla="*/ 0 h 1759998"/>
                <a:gd name="connsiteX13" fmla="*/ 2703089 w 2922540"/>
                <a:gd name="connsiteY13" fmla="*/ 0 h 1759998"/>
                <a:gd name="connsiteX14" fmla="*/ 2922540 w 2922540"/>
                <a:gd name="connsiteY14" fmla="*/ 200971 h 1759998"/>
                <a:gd name="connsiteX15" fmla="*/ 2922540 w 2922540"/>
                <a:gd name="connsiteY15" fmla="*/ 886707 h 1759998"/>
                <a:gd name="connsiteX16" fmla="*/ 2922538 w 2922540"/>
                <a:gd name="connsiteY16" fmla="*/ 886707 h 1759998"/>
                <a:gd name="connsiteX17" fmla="*/ 2922538 w 2922540"/>
                <a:gd name="connsiteY17" fmla="*/ 1559027 h 1759998"/>
                <a:gd name="connsiteX18" fmla="*/ 2703088 w 2922540"/>
                <a:gd name="connsiteY18" fmla="*/ 1759998 h 1759998"/>
                <a:gd name="connsiteX19" fmla="*/ 219450 w 2922540"/>
                <a:gd name="connsiteY19" fmla="*/ 1759998 h 1759998"/>
                <a:gd name="connsiteX20" fmla="*/ 0 w 2922540"/>
                <a:gd name="connsiteY20" fmla="*/ 1559027 h 1759998"/>
                <a:gd name="connsiteX21" fmla="*/ 0 w 2922540"/>
                <a:gd name="connsiteY21" fmla="*/ 873291 h 1759998"/>
                <a:gd name="connsiteX22" fmla="*/ 1 w 2922540"/>
                <a:gd name="connsiteY22" fmla="*/ 873291 h 1759998"/>
                <a:gd name="connsiteX23" fmla="*/ 1 w 2922540"/>
                <a:gd name="connsiteY23" fmla="*/ 200971 h 1759998"/>
                <a:gd name="connsiteX24" fmla="*/ 219451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1" y="109620"/>
                  </a:moveTo>
                  <a:cubicBezTo>
                    <a:pt x="164389" y="109620"/>
                    <a:pt x="119701" y="150545"/>
                    <a:pt x="119701" y="200971"/>
                  </a:cubicBezTo>
                  <a:lnTo>
                    <a:pt x="119701" y="886707"/>
                  </a:lnTo>
                  <a:lnTo>
                    <a:pt x="119700" y="886707"/>
                  </a:lnTo>
                  <a:lnTo>
                    <a:pt x="119700" y="1559027"/>
                  </a:lnTo>
                  <a:cubicBezTo>
                    <a:pt x="119700" y="1609453"/>
                    <a:pt x="164387" y="1650378"/>
                    <a:pt x="219450" y="1650378"/>
                  </a:cubicBezTo>
                  <a:lnTo>
                    <a:pt x="2703088" y="1650378"/>
                  </a:lnTo>
                  <a:cubicBezTo>
                    <a:pt x="2758150" y="1650378"/>
                    <a:pt x="2802838" y="1609453"/>
                    <a:pt x="2802838" y="1559027"/>
                  </a:cubicBezTo>
                  <a:lnTo>
                    <a:pt x="2802838" y="873291"/>
                  </a:lnTo>
                  <a:lnTo>
                    <a:pt x="2802840" y="873291"/>
                  </a:lnTo>
                  <a:lnTo>
                    <a:pt x="2802840" y="200971"/>
                  </a:lnTo>
                  <a:cubicBezTo>
                    <a:pt x="2802840" y="150545"/>
                    <a:pt x="2758152" y="109620"/>
                    <a:pt x="2703089" y="109620"/>
                  </a:cubicBezTo>
                  <a:close/>
                  <a:moveTo>
                    <a:pt x="219451" y="0"/>
                  </a:moveTo>
                  <a:lnTo>
                    <a:pt x="2703089" y="0"/>
                  </a:lnTo>
                  <a:cubicBezTo>
                    <a:pt x="2824120" y="0"/>
                    <a:pt x="2922540" y="90132"/>
                    <a:pt x="2922540" y="200971"/>
                  </a:cubicBezTo>
                  <a:lnTo>
                    <a:pt x="2922540" y="886707"/>
                  </a:lnTo>
                  <a:lnTo>
                    <a:pt x="2922538" y="886707"/>
                  </a:lnTo>
                  <a:lnTo>
                    <a:pt x="2922538" y="1559027"/>
                  </a:lnTo>
                  <a:cubicBezTo>
                    <a:pt x="2922538" y="1669866"/>
                    <a:pt x="2824118" y="1759998"/>
                    <a:pt x="2703088" y="1759998"/>
                  </a:cubicBezTo>
                  <a:lnTo>
                    <a:pt x="219450" y="1759998"/>
                  </a:lnTo>
                  <a:cubicBezTo>
                    <a:pt x="98420" y="1759998"/>
                    <a:pt x="0" y="1669866"/>
                    <a:pt x="0" y="1559027"/>
                  </a:cubicBezTo>
                  <a:lnTo>
                    <a:pt x="0" y="873291"/>
                  </a:lnTo>
                  <a:lnTo>
                    <a:pt x="1" y="873291"/>
                  </a:lnTo>
                  <a:lnTo>
                    <a:pt x="1" y="200971"/>
                  </a:lnTo>
                  <a:cubicBezTo>
                    <a:pt x="1" y="90132"/>
                    <a:pt x="98421" y="0"/>
                    <a:pt x="219451" y="0"/>
                  </a:cubicBezTo>
                  <a:close/>
                </a:path>
              </a:pathLst>
            </a:custGeom>
            <a:solidFill>
              <a:srgbClr val="2F559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114300" marR="0" lvl="0" algn="ctr" defTabSz="914400" rtl="0" eaLnBrk="1" fontAlgn="auto" latinLnBrk="0" hangingPunct="1">
                <a:lnSpc>
                  <a:spcPct val="100000"/>
                </a:lnSpc>
                <a:spcBef>
                  <a:spcPts val="0"/>
                </a:spcBef>
                <a:spcAft>
                  <a:spcPts val="0"/>
                </a:spcAft>
                <a:buClrTx/>
                <a:buSzTx/>
                <a:tabLst/>
                <a:defRPr/>
              </a:pPr>
              <a:r>
                <a:rPr kumimoji="0" lang="en-US" sz="1400" b="1" i="0" u="none" strike="noStrike" kern="1200" cap="none" spc="0" normalizeH="0" baseline="0" noProof="0" dirty="0">
                  <a:ln>
                    <a:noFill/>
                  </a:ln>
                  <a:solidFill>
                    <a:srgbClr val="000000"/>
                  </a:solidFill>
                  <a:uLnTx/>
                  <a:uFillTx/>
                  <a:latin typeface="Arial"/>
                  <a:ea typeface="+mn-ea"/>
                  <a:cs typeface="+mn-cs"/>
                </a:rPr>
                <a:t>Work with DRIVe Start on BARDA challenges executed by accelerators, for example, M2D2 Barracuda Bowl</a:t>
              </a:r>
            </a:p>
          </p:txBody>
        </p:sp>
        <p:sp>
          <p:nvSpPr>
            <p:cNvPr id="43" name="Freeform: Shape 42">
              <a:extLst>
                <a:ext uri="{FF2B5EF4-FFF2-40B4-BE49-F238E27FC236}">
                  <a16:creationId xmlns:a16="http://schemas.microsoft.com/office/drawing/2014/main" id="{49C0CD11-D272-4253-B423-B9C23653D53E}"/>
                </a:ext>
              </a:extLst>
            </p:cNvPr>
            <p:cNvSpPr/>
            <p:nvPr/>
          </p:nvSpPr>
          <p:spPr>
            <a:xfrm>
              <a:off x="6306014" y="1440538"/>
              <a:ext cx="2922540" cy="2432961"/>
            </a:xfrm>
            <a:custGeom>
              <a:avLst/>
              <a:gdLst>
                <a:gd name="connsiteX0" fmla="*/ 219451 w 2922540"/>
                <a:gd name="connsiteY0" fmla="*/ 109620 h 1759998"/>
                <a:gd name="connsiteX1" fmla="*/ 119701 w 2922540"/>
                <a:gd name="connsiteY1" fmla="*/ 200971 h 1759998"/>
                <a:gd name="connsiteX2" fmla="*/ 119701 w 2922540"/>
                <a:gd name="connsiteY2" fmla="*/ 886707 h 1759998"/>
                <a:gd name="connsiteX3" fmla="*/ 119700 w 2922540"/>
                <a:gd name="connsiteY3" fmla="*/ 886707 h 1759998"/>
                <a:gd name="connsiteX4" fmla="*/ 119700 w 2922540"/>
                <a:gd name="connsiteY4" fmla="*/ 1559027 h 1759998"/>
                <a:gd name="connsiteX5" fmla="*/ 219450 w 2922540"/>
                <a:gd name="connsiteY5" fmla="*/ 1650378 h 1759998"/>
                <a:gd name="connsiteX6" fmla="*/ 2703088 w 2922540"/>
                <a:gd name="connsiteY6" fmla="*/ 1650378 h 1759998"/>
                <a:gd name="connsiteX7" fmla="*/ 2802838 w 2922540"/>
                <a:gd name="connsiteY7" fmla="*/ 1559027 h 1759998"/>
                <a:gd name="connsiteX8" fmla="*/ 2802838 w 2922540"/>
                <a:gd name="connsiteY8" fmla="*/ 873291 h 1759998"/>
                <a:gd name="connsiteX9" fmla="*/ 2802840 w 2922540"/>
                <a:gd name="connsiteY9" fmla="*/ 873291 h 1759998"/>
                <a:gd name="connsiteX10" fmla="*/ 2802840 w 2922540"/>
                <a:gd name="connsiteY10" fmla="*/ 200971 h 1759998"/>
                <a:gd name="connsiteX11" fmla="*/ 2703089 w 2922540"/>
                <a:gd name="connsiteY11" fmla="*/ 109620 h 1759998"/>
                <a:gd name="connsiteX12" fmla="*/ 219451 w 2922540"/>
                <a:gd name="connsiteY12" fmla="*/ 0 h 1759998"/>
                <a:gd name="connsiteX13" fmla="*/ 2703089 w 2922540"/>
                <a:gd name="connsiteY13" fmla="*/ 0 h 1759998"/>
                <a:gd name="connsiteX14" fmla="*/ 2922540 w 2922540"/>
                <a:gd name="connsiteY14" fmla="*/ 200971 h 1759998"/>
                <a:gd name="connsiteX15" fmla="*/ 2922540 w 2922540"/>
                <a:gd name="connsiteY15" fmla="*/ 886707 h 1759998"/>
                <a:gd name="connsiteX16" fmla="*/ 2922538 w 2922540"/>
                <a:gd name="connsiteY16" fmla="*/ 886707 h 1759998"/>
                <a:gd name="connsiteX17" fmla="*/ 2922538 w 2922540"/>
                <a:gd name="connsiteY17" fmla="*/ 1559027 h 1759998"/>
                <a:gd name="connsiteX18" fmla="*/ 2703088 w 2922540"/>
                <a:gd name="connsiteY18" fmla="*/ 1759998 h 1759998"/>
                <a:gd name="connsiteX19" fmla="*/ 219450 w 2922540"/>
                <a:gd name="connsiteY19" fmla="*/ 1759998 h 1759998"/>
                <a:gd name="connsiteX20" fmla="*/ 0 w 2922540"/>
                <a:gd name="connsiteY20" fmla="*/ 1559027 h 1759998"/>
                <a:gd name="connsiteX21" fmla="*/ 0 w 2922540"/>
                <a:gd name="connsiteY21" fmla="*/ 873291 h 1759998"/>
                <a:gd name="connsiteX22" fmla="*/ 1 w 2922540"/>
                <a:gd name="connsiteY22" fmla="*/ 873291 h 1759998"/>
                <a:gd name="connsiteX23" fmla="*/ 1 w 2922540"/>
                <a:gd name="connsiteY23" fmla="*/ 200971 h 1759998"/>
                <a:gd name="connsiteX24" fmla="*/ 219451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1" y="109620"/>
                  </a:moveTo>
                  <a:cubicBezTo>
                    <a:pt x="164389" y="109620"/>
                    <a:pt x="119701" y="150545"/>
                    <a:pt x="119701" y="200971"/>
                  </a:cubicBezTo>
                  <a:lnTo>
                    <a:pt x="119701" y="886707"/>
                  </a:lnTo>
                  <a:lnTo>
                    <a:pt x="119700" y="886707"/>
                  </a:lnTo>
                  <a:lnTo>
                    <a:pt x="119700" y="1559027"/>
                  </a:lnTo>
                  <a:cubicBezTo>
                    <a:pt x="119700" y="1609453"/>
                    <a:pt x="164387" y="1650378"/>
                    <a:pt x="219450" y="1650378"/>
                  </a:cubicBezTo>
                  <a:lnTo>
                    <a:pt x="2703088" y="1650378"/>
                  </a:lnTo>
                  <a:cubicBezTo>
                    <a:pt x="2758150" y="1650378"/>
                    <a:pt x="2802838" y="1609453"/>
                    <a:pt x="2802838" y="1559027"/>
                  </a:cubicBezTo>
                  <a:lnTo>
                    <a:pt x="2802838" y="873291"/>
                  </a:lnTo>
                  <a:lnTo>
                    <a:pt x="2802840" y="873291"/>
                  </a:lnTo>
                  <a:lnTo>
                    <a:pt x="2802840" y="200971"/>
                  </a:lnTo>
                  <a:cubicBezTo>
                    <a:pt x="2802840" y="150545"/>
                    <a:pt x="2758152" y="109620"/>
                    <a:pt x="2703089" y="109620"/>
                  </a:cubicBezTo>
                  <a:close/>
                  <a:moveTo>
                    <a:pt x="219451" y="0"/>
                  </a:moveTo>
                  <a:lnTo>
                    <a:pt x="2703089" y="0"/>
                  </a:lnTo>
                  <a:cubicBezTo>
                    <a:pt x="2824120" y="0"/>
                    <a:pt x="2922540" y="90132"/>
                    <a:pt x="2922540" y="200971"/>
                  </a:cubicBezTo>
                  <a:lnTo>
                    <a:pt x="2922540" y="886707"/>
                  </a:lnTo>
                  <a:lnTo>
                    <a:pt x="2922538" y="886707"/>
                  </a:lnTo>
                  <a:lnTo>
                    <a:pt x="2922538" y="1559027"/>
                  </a:lnTo>
                  <a:cubicBezTo>
                    <a:pt x="2922538" y="1669866"/>
                    <a:pt x="2824118" y="1759998"/>
                    <a:pt x="2703088" y="1759998"/>
                  </a:cubicBezTo>
                  <a:lnTo>
                    <a:pt x="219450" y="1759998"/>
                  </a:lnTo>
                  <a:cubicBezTo>
                    <a:pt x="98420" y="1759998"/>
                    <a:pt x="0" y="1669866"/>
                    <a:pt x="0" y="1559027"/>
                  </a:cubicBezTo>
                  <a:lnTo>
                    <a:pt x="0" y="873291"/>
                  </a:lnTo>
                  <a:lnTo>
                    <a:pt x="1" y="873291"/>
                  </a:lnTo>
                  <a:lnTo>
                    <a:pt x="1" y="200971"/>
                  </a:lnTo>
                  <a:cubicBezTo>
                    <a:pt x="1" y="90132"/>
                    <a:pt x="98421" y="0"/>
                    <a:pt x="219451" y="0"/>
                  </a:cubicBezTo>
                  <a:close/>
                </a:path>
              </a:pathLst>
            </a:custGeom>
            <a:solidFill>
              <a:srgbClr val="2F559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114300" marR="0" lvl="0" algn="ctr" defTabSz="914400" rtl="0" eaLnBrk="1" fontAlgn="auto" latinLnBrk="0" hangingPunct="1">
                <a:lnSpc>
                  <a:spcPct val="100000"/>
                </a:lnSpc>
                <a:spcBef>
                  <a:spcPts val="0"/>
                </a:spcBef>
                <a:spcAft>
                  <a:spcPts val="0"/>
                </a:spcAft>
                <a:buClrTx/>
                <a:buSzTx/>
                <a:tabLst/>
                <a:defRPr/>
              </a:pPr>
              <a:r>
                <a:rPr kumimoji="0" lang="en-US" sz="1400" b="1" i="0" u="none" strike="noStrike" kern="1200" cap="none" spc="0" normalizeH="0" baseline="0" noProof="0" dirty="0">
                  <a:ln>
                    <a:noFill/>
                  </a:ln>
                  <a:solidFill>
                    <a:srgbClr val="000000"/>
                  </a:solidFill>
                  <a:uLnTx/>
                  <a:uFillTx/>
                  <a:latin typeface="Arial"/>
                  <a:ea typeface="+mn-ea"/>
                  <a:cs typeface="+mn-cs"/>
                </a:rPr>
                <a:t>Deepen interagency collaborations (i.e. VHA, SBA, EDA)</a:t>
              </a:r>
            </a:p>
          </p:txBody>
        </p:sp>
        <p:sp>
          <p:nvSpPr>
            <p:cNvPr id="44" name="Freeform: Shape 43">
              <a:extLst>
                <a:ext uri="{FF2B5EF4-FFF2-40B4-BE49-F238E27FC236}">
                  <a16:creationId xmlns:a16="http://schemas.microsoft.com/office/drawing/2014/main" id="{66EBD292-3811-4BD0-8A55-DD340B675F71}"/>
                </a:ext>
              </a:extLst>
            </p:cNvPr>
            <p:cNvSpPr/>
            <p:nvPr/>
          </p:nvSpPr>
          <p:spPr>
            <a:xfrm>
              <a:off x="9341314" y="1440538"/>
              <a:ext cx="2922540" cy="2432961"/>
            </a:xfrm>
            <a:custGeom>
              <a:avLst/>
              <a:gdLst>
                <a:gd name="connsiteX0" fmla="*/ 219451 w 2922540"/>
                <a:gd name="connsiteY0" fmla="*/ 109620 h 1759998"/>
                <a:gd name="connsiteX1" fmla="*/ 119701 w 2922540"/>
                <a:gd name="connsiteY1" fmla="*/ 200971 h 1759998"/>
                <a:gd name="connsiteX2" fmla="*/ 119701 w 2922540"/>
                <a:gd name="connsiteY2" fmla="*/ 886707 h 1759998"/>
                <a:gd name="connsiteX3" fmla="*/ 119700 w 2922540"/>
                <a:gd name="connsiteY3" fmla="*/ 886707 h 1759998"/>
                <a:gd name="connsiteX4" fmla="*/ 119700 w 2922540"/>
                <a:gd name="connsiteY4" fmla="*/ 1559027 h 1759998"/>
                <a:gd name="connsiteX5" fmla="*/ 219450 w 2922540"/>
                <a:gd name="connsiteY5" fmla="*/ 1650378 h 1759998"/>
                <a:gd name="connsiteX6" fmla="*/ 2703088 w 2922540"/>
                <a:gd name="connsiteY6" fmla="*/ 1650378 h 1759998"/>
                <a:gd name="connsiteX7" fmla="*/ 2802838 w 2922540"/>
                <a:gd name="connsiteY7" fmla="*/ 1559027 h 1759998"/>
                <a:gd name="connsiteX8" fmla="*/ 2802838 w 2922540"/>
                <a:gd name="connsiteY8" fmla="*/ 873291 h 1759998"/>
                <a:gd name="connsiteX9" fmla="*/ 2802840 w 2922540"/>
                <a:gd name="connsiteY9" fmla="*/ 873291 h 1759998"/>
                <a:gd name="connsiteX10" fmla="*/ 2802840 w 2922540"/>
                <a:gd name="connsiteY10" fmla="*/ 200971 h 1759998"/>
                <a:gd name="connsiteX11" fmla="*/ 2703089 w 2922540"/>
                <a:gd name="connsiteY11" fmla="*/ 109620 h 1759998"/>
                <a:gd name="connsiteX12" fmla="*/ 219451 w 2922540"/>
                <a:gd name="connsiteY12" fmla="*/ 0 h 1759998"/>
                <a:gd name="connsiteX13" fmla="*/ 2703089 w 2922540"/>
                <a:gd name="connsiteY13" fmla="*/ 0 h 1759998"/>
                <a:gd name="connsiteX14" fmla="*/ 2922540 w 2922540"/>
                <a:gd name="connsiteY14" fmla="*/ 200971 h 1759998"/>
                <a:gd name="connsiteX15" fmla="*/ 2922540 w 2922540"/>
                <a:gd name="connsiteY15" fmla="*/ 886707 h 1759998"/>
                <a:gd name="connsiteX16" fmla="*/ 2922538 w 2922540"/>
                <a:gd name="connsiteY16" fmla="*/ 886707 h 1759998"/>
                <a:gd name="connsiteX17" fmla="*/ 2922538 w 2922540"/>
                <a:gd name="connsiteY17" fmla="*/ 1559027 h 1759998"/>
                <a:gd name="connsiteX18" fmla="*/ 2703088 w 2922540"/>
                <a:gd name="connsiteY18" fmla="*/ 1759998 h 1759998"/>
                <a:gd name="connsiteX19" fmla="*/ 219450 w 2922540"/>
                <a:gd name="connsiteY19" fmla="*/ 1759998 h 1759998"/>
                <a:gd name="connsiteX20" fmla="*/ 0 w 2922540"/>
                <a:gd name="connsiteY20" fmla="*/ 1559027 h 1759998"/>
                <a:gd name="connsiteX21" fmla="*/ 0 w 2922540"/>
                <a:gd name="connsiteY21" fmla="*/ 873291 h 1759998"/>
                <a:gd name="connsiteX22" fmla="*/ 1 w 2922540"/>
                <a:gd name="connsiteY22" fmla="*/ 873291 h 1759998"/>
                <a:gd name="connsiteX23" fmla="*/ 1 w 2922540"/>
                <a:gd name="connsiteY23" fmla="*/ 200971 h 1759998"/>
                <a:gd name="connsiteX24" fmla="*/ 219451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1" y="109620"/>
                  </a:moveTo>
                  <a:cubicBezTo>
                    <a:pt x="164389" y="109620"/>
                    <a:pt x="119701" y="150545"/>
                    <a:pt x="119701" y="200971"/>
                  </a:cubicBezTo>
                  <a:lnTo>
                    <a:pt x="119701" y="886707"/>
                  </a:lnTo>
                  <a:lnTo>
                    <a:pt x="119700" y="886707"/>
                  </a:lnTo>
                  <a:lnTo>
                    <a:pt x="119700" y="1559027"/>
                  </a:lnTo>
                  <a:cubicBezTo>
                    <a:pt x="119700" y="1609453"/>
                    <a:pt x="164387" y="1650378"/>
                    <a:pt x="219450" y="1650378"/>
                  </a:cubicBezTo>
                  <a:lnTo>
                    <a:pt x="2703088" y="1650378"/>
                  </a:lnTo>
                  <a:cubicBezTo>
                    <a:pt x="2758150" y="1650378"/>
                    <a:pt x="2802838" y="1609453"/>
                    <a:pt x="2802838" y="1559027"/>
                  </a:cubicBezTo>
                  <a:lnTo>
                    <a:pt x="2802838" y="873291"/>
                  </a:lnTo>
                  <a:lnTo>
                    <a:pt x="2802840" y="873291"/>
                  </a:lnTo>
                  <a:lnTo>
                    <a:pt x="2802840" y="200971"/>
                  </a:lnTo>
                  <a:cubicBezTo>
                    <a:pt x="2802840" y="150545"/>
                    <a:pt x="2758152" y="109620"/>
                    <a:pt x="2703089" y="109620"/>
                  </a:cubicBezTo>
                  <a:close/>
                  <a:moveTo>
                    <a:pt x="219451" y="0"/>
                  </a:moveTo>
                  <a:lnTo>
                    <a:pt x="2703089" y="0"/>
                  </a:lnTo>
                  <a:cubicBezTo>
                    <a:pt x="2824120" y="0"/>
                    <a:pt x="2922540" y="90132"/>
                    <a:pt x="2922540" y="200971"/>
                  </a:cubicBezTo>
                  <a:lnTo>
                    <a:pt x="2922540" y="886707"/>
                  </a:lnTo>
                  <a:lnTo>
                    <a:pt x="2922538" y="886707"/>
                  </a:lnTo>
                  <a:lnTo>
                    <a:pt x="2922538" y="1559027"/>
                  </a:lnTo>
                  <a:cubicBezTo>
                    <a:pt x="2922538" y="1669866"/>
                    <a:pt x="2824118" y="1759998"/>
                    <a:pt x="2703088" y="1759998"/>
                  </a:cubicBezTo>
                  <a:lnTo>
                    <a:pt x="219450" y="1759998"/>
                  </a:lnTo>
                  <a:cubicBezTo>
                    <a:pt x="98420" y="1759998"/>
                    <a:pt x="0" y="1669866"/>
                    <a:pt x="0" y="1559027"/>
                  </a:cubicBezTo>
                  <a:lnTo>
                    <a:pt x="0" y="873291"/>
                  </a:lnTo>
                  <a:lnTo>
                    <a:pt x="1" y="873291"/>
                  </a:lnTo>
                  <a:lnTo>
                    <a:pt x="1" y="200971"/>
                  </a:lnTo>
                  <a:cubicBezTo>
                    <a:pt x="1" y="90132"/>
                    <a:pt x="98421" y="0"/>
                    <a:pt x="219451" y="0"/>
                  </a:cubicBezTo>
                  <a:close/>
                </a:path>
              </a:pathLst>
            </a:custGeom>
            <a:solidFill>
              <a:srgbClr val="2F559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114300" marR="0" lvl="0" algn="ctr" defTabSz="914400" rtl="0" eaLnBrk="1" fontAlgn="auto" latinLnBrk="0" hangingPunct="1">
                <a:lnSpc>
                  <a:spcPct val="100000"/>
                </a:lnSpc>
                <a:spcBef>
                  <a:spcPts val="0"/>
                </a:spcBef>
                <a:spcAft>
                  <a:spcPts val="0"/>
                </a:spcAft>
                <a:buClrTx/>
                <a:buSzTx/>
                <a:tabLst/>
                <a:defRPr/>
              </a:pPr>
              <a:r>
                <a:rPr kumimoji="0" lang="en-US" sz="1400" b="1" i="0" u="none" strike="noStrike" kern="1200" cap="none" spc="0" normalizeH="0" baseline="0" noProof="0" dirty="0">
                  <a:ln>
                    <a:noFill/>
                  </a:ln>
                  <a:solidFill>
                    <a:srgbClr val="000000"/>
                  </a:solidFill>
                  <a:uLnTx/>
                  <a:uFillTx/>
                  <a:latin typeface="Arial"/>
                  <a:ea typeface="+mn-ea"/>
                  <a:cs typeface="+mn-cs"/>
                </a:rPr>
                <a:t>Increase efforts to quantify accelerator network impact </a:t>
              </a:r>
            </a:p>
            <a:p>
              <a:pPr marL="346075" marR="0" lvl="1" indent="-114300" fontAlgn="auto">
                <a:lnSpc>
                  <a:spcPct val="100000"/>
                </a:lnSpc>
                <a:spcBef>
                  <a:spcPts val="0"/>
                </a:spcBef>
                <a:spcAft>
                  <a:spcPts val="0"/>
                </a:spcAft>
                <a:buClrTx/>
                <a:buSzTx/>
                <a:buFont typeface="Arial" panose="020B0604020202020204" pitchFamily="34" charset="0"/>
                <a:buChar char="̶"/>
                <a:tabLst/>
                <a:defRPr/>
              </a:pPr>
              <a:r>
                <a:rPr lang="en-US" sz="1100" dirty="0">
                  <a:solidFill>
                    <a:srgbClr val="000000"/>
                  </a:solidFill>
                  <a:latin typeface="Arial"/>
                </a:rPr>
                <a:t>CRM for company referrals</a:t>
              </a:r>
            </a:p>
            <a:p>
              <a:pPr marL="346075" marR="0" lvl="1" indent="-114300" fontAlgn="auto">
                <a:lnSpc>
                  <a:spcPct val="100000"/>
                </a:lnSpc>
                <a:spcBef>
                  <a:spcPts val="0"/>
                </a:spcBef>
                <a:spcAft>
                  <a:spcPts val="0"/>
                </a:spcAft>
                <a:buClrTx/>
                <a:buSzTx/>
                <a:buFont typeface="Arial" panose="020B0604020202020204" pitchFamily="34" charset="0"/>
                <a:buChar char="̶"/>
                <a:tabLst/>
                <a:defRPr/>
              </a:pPr>
              <a:r>
                <a:rPr lang="en-US" sz="1100" dirty="0">
                  <a:solidFill>
                    <a:srgbClr val="000000"/>
                  </a:solidFill>
                  <a:latin typeface="Arial"/>
                </a:rPr>
                <a:t>Website redesign and measure traffic</a:t>
              </a:r>
            </a:p>
          </p:txBody>
        </p:sp>
      </p:grpSp>
      <p:sp>
        <p:nvSpPr>
          <p:cNvPr id="47" name="Oval 46">
            <a:extLst>
              <a:ext uri="{FF2B5EF4-FFF2-40B4-BE49-F238E27FC236}">
                <a16:creationId xmlns:a16="http://schemas.microsoft.com/office/drawing/2014/main" id="{952EBFBF-7A84-471A-A5C9-AC371DA05227}"/>
              </a:ext>
            </a:extLst>
          </p:cNvPr>
          <p:cNvSpPr/>
          <p:nvPr/>
        </p:nvSpPr>
        <p:spPr>
          <a:xfrm>
            <a:off x="1070095" y="1317609"/>
            <a:ext cx="382315" cy="382315"/>
          </a:xfrm>
          <a:prstGeom prst="ellipse">
            <a:avLst/>
          </a:prstGeom>
          <a:solidFill>
            <a:srgbClr val="2F5597"/>
          </a:solidFill>
          <a:ln w="28575">
            <a:solidFill>
              <a:schemeClr val="bg1"/>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r>
              <a:rPr lang="en-US" sz="1600" b="1" dirty="0">
                <a:solidFill>
                  <a:schemeClr val="bg1"/>
                </a:solidFill>
                <a:effectLst>
                  <a:outerShdw blurRad="38100" dist="38100" dir="2700000" algn="tl">
                    <a:srgbClr val="000000">
                      <a:alpha val="43137"/>
                    </a:srgbClr>
                  </a:outerShdw>
                </a:effectLst>
                <a:latin typeface="Arial"/>
              </a:rPr>
              <a:t>1</a:t>
            </a:r>
          </a:p>
        </p:txBody>
      </p:sp>
      <p:sp>
        <p:nvSpPr>
          <p:cNvPr id="48" name="Oval 47">
            <a:extLst>
              <a:ext uri="{FF2B5EF4-FFF2-40B4-BE49-F238E27FC236}">
                <a16:creationId xmlns:a16="http://schemas.microsoft.com/office/drawing/2014/main" id="{1027B8C8-36F7-4E5B-9A7E-6C37EB2BF7DE}"/>
              </a:ext>
            </a:extLst>
          </p:cNvPr>
          <p:cNvSpPr/>
          <p:nvPr/>
        </p:nvSpPr>
        <p:spPr>
          <a:xfrm>
            <a:off x="3277259" y="1317609"/>
            <a:ext cx="382315" cy="382315"/>
          </a:xfrm>
          <a:prstGeom prst="ellipse">
            <a:avLst/>
          </a:prstGeom>
          <a:solidFill>
            <a:srgbClr val="2F5597"/>
          </a:solidFill>
          <a:ln w="28575">
            <a:solidFill>
              <a:schemeClr val="bg1"/>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r>
              <a:rPr lang="en-US" sz="1600" b="1" dirty="0">
                <a:solidFill>
                  <a:schemeClr val="bg1"/>
                </a:solidFill>
                <a:effectLst>
                  <a:outerShdw blurRad="38100" dist="38100" dir="2700000" algn="tl">
                    <a:srgbClr val="000000">
                      <a:alpha val="43137"/>
                    </a:srgbClr>
                  </a:outerShdw>
                </a:effectLst>
                <a:latin typeface="Arial"/>
              </a:rPr>
              <a:t>2</a:t>
            </a:r>
          </a:p>
        </p:txBody>
      </p:sp>
      <p:sp>
        <p:nvSpPr>
          <p:cNvPr id="49" name="Oval 48">
            <a:extLst>
              <a:ext uri="{FF2B5EF4-FFF2-40B4-BE49-F238E27FC236}">
                <a16:creationId xmlns:a16="http://schemas.microsoft.com/office/drawing/2014/main" id="{1FFA230E-8F94-4895-A58C-E8AA09B6635A}"/>
              </a:ext>
            </a:extLst>
          </p:cNvPr>
          <p:cNvSpPr/>
          <p:nvPr/>
        </p:nvSpPr>
        <p:spPr>
          <a:xfrm>
            <a:off x="5484423" y="1317609"/>
            <a:ext cx="382315" cy="382315"/>
          </a:xfrm>
          <a:prstGeom prst="ellipse">
            <a:avLst/>
          </a:prstGeom>
          <a:solidFill>
            <a:srgbClr val="2F5597"/>
          </a:solidFill>
          <a:ln w="28575">
            <a:solidFill>
              <a:schemeClr val="bg1"/>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r>
              <a:rPr lang="en-US" sz="1600" b="1" dirty="0">
                <a:solidFill>
                  <a:schemeClr val="bg1"/>
                </a:solidFill>
                <a:effectLst>
                  <a:outerShdw blurRad="38100" dist="38100" dir="2700000" algn="tl">
                    <a:srgbClr val="000000">
                      <a:alpha val="43137"/>
                    </a:srgbClr>
                  </a:outerShdw>
                </a:effectLst>
                <a:latin typeface="Arial"/>
              </a:rPr>
              <a:t>3</a:t>
            </a:r>
          </a:p>
        </p:txBody>
      </p:sp>
      <p:sp>
        <p:nvSpPr>
          <p:cNvPr id="50" name="Oval 49">
            <a:extLst>
              <a:ext uri="{FF2B5EF4-FFF2-40B4-BE49-F238E27FC236}">
                <a16:creationId xmlns:a16="http://schemas.microsoft.com/office/drawing/2014/main" id="{0BDD0B3C-B5B1-4C45-A53A-20CE04848A03}"/>
              </a:ext>
            </a:extLst>
          </p:cNvPr>
          <p:cNvSpPr/>
          <p:nvPr/>
        </p:nvSpPr>
        <p:spPr>
          <a:xfrm>
            <a:off x="7691590" y="1317609"/>
            <a:ext cx="382315" cy="382315"/>
          </a:xfrm>
          <a:prstGeom prst="ellipse">
            <a:avLst/>
          </a:prstGeom>
          <a:solidFill>
            <a:srgbClr val="2F5597"/>
          </a:solidFill>
          <a:ln w="28575">
            <a:solidFill>
              <a:schemeClr val="bg1"/>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r>
              <a:rPr lang="en-US" sz="1600" b="1" dirty="0">
                <a:solidFill>
                  <a:schemeClr val="bg1"/>
                </a:solidFill>
                <a:effectLst>
                  <a:outerShdw blurRad="38100" dist="38100" dir="2700000" algn="tl">
                    <a:srgbClr val="000000">
                      <a:alpha val="43137"/>
                    </a:srgbClr>
                  </a:outerShdw>
                </a:effectLst>
                <a:latin typeface="Arial"/>
              </a:rPr>
              <a:t>4</a:t>
            </a:r>
          </a:p>
        </p:txBody>
      </p:sp>
    </p:spTree>
    <p:extLst>
      <p:ext uri="{BB962C8B-B14F-4D97-AF65-F5344CB8AC3E}">
        <p14:creationId xmlns:p14="http://schemas.microsoft.com/office/powerpoint/2010/main" val="115074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FBDF3-4F5D-4C32-AC53-B32CCB09C7DF}"/>
              </a:ext>
            </a:extLst>
          </p:cNvPr>
          <p:cNvSpPr>
            <a:spLocks noGrp="1"/>
          </p:cNvSpPr>
          <p:nvPr>
            <p:ph type="title"/>
          </p:nvPr>
        </p:nvSpPr>
        <p:spPr>
          <a:xfrm>
            <a:off x="457200" y="1314450"/>
            <a:ext cx="8229600" cy="1790700"/>
          </a:xfrm>
        </p:spPr>
        <p:txBody>
          <a:bodyPr>
            <a:normAutofit/>
          </a:bodyPr>
          <a:lstStyle/>
          <a:p>
            <a:r>
              <a:rPr lang="en-US" dirty="0"/>
              <a:t>Investing in the Future of </a:t>
            </a:r>
            <a:br>
              <a:rPr lang="en-US" dirty="0"/>
            </a:br>
            <a:r>
              <a:rPr lang="en-US" dirty="0"/>
              <a:t>Health Security</a:t>
            </a:r>
          </a:p>
        </p:txBody>
      </p:sp>
    </p:spTree>
    <p:extLst>
      <p:ext uri="{BB962C8B-B14F-4D97-AF65-F5344CB8AC3E}">
        <p14:creationId xmlns:p14="http://schemas.microsoft.com/office/powerpoint/2010/main" val="388762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887" b="2267"/>
          <a:stretch/>
        </p:blipFill>
        <p:spPr>
          <a:xfrm>
            <a:off x="1595908" y="919605"/>
            <a:ext cx="5952184" cy="2915170"/>
          </a:xfrm>
          <a:prstGeom prst="rect">
            <a:avLst/>
          </a:prstGeom>
        </p:spPr>
      </p:pic>
      <p:sp>
        <p:nvSpPr>
          <p:cNvPr id="6" name="Freeform 5"/>
          <p:cNvSpPr/>
          <p:nvPr/>
        </p:nvSpPr>
        <p:spPr>
          <a:xfrm>
            <a:off x="838200" y="3908409"/>
            <a:ext cx="7467600" cy="504515"/>
          </a:xfrm>
          <a:custGeom>
            <a:avLst/>
            <a:gdLst>
              <a:gd name="connsiteX0" fmla="*/ 0 w 1260338"/>
              <a:gd name="connsiteY0" fmla="*/ 0 h 504628"/>
              <a:gd name="connsiteX1" fmla="*/ 1260338 w 1260338"/>
              <a:gd name="connsiteY1" fmla="*/ 0 h 504628"/>
              <a:gd name="connsiteX2" fmla="*/ 1260338 w 1260338"/>
              <a:gd name="connsiteY2" fmla="*/ 504628 h 504628"/>
              <a:gd name="connsiteX3" fmla="*/ 0 w 1260338"/>
              <a:gd name="connsiteY3" fmla="*/ 504628 h 504628"/>
              <a:gd name="connsiteX4" fmla="*/ 0 w 1260338"/>
              <a:gd name="connsiteY4" fmla="*/ 0 h 504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338" h="504628">
                <a:moveTo>
                  <a:pt x="0" y="0"/>
                </a:moveTo>
                <a:lnTo>
                  <a:pt x="1260338" y="0"/>
                </a:lnTo>
                <a:lnTo>
                  <a:pt x="1260338" y="504628"/>
                </a:lnTo>
                <a:lnTo>
                  <a:pt x="0" y="504628"/>
                </a:lnTo>
                <a:lnTo>
                  <a:pt x="0" y="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136550" tIns="78029" rIns="136550" bIns="78029" numCol="1" spcCol="1270" anchor="ctr" anchorCtr="0">
            <a:noAutofit/>
          </a:bodyPr>
          <a:lstStyle/>
          <a:p>
            <a:pPr algn="ctr" defTabSz="853436">
              <a:lnSpc>
                <a:spcPct val="90000"/>
              </a:lnSpc>
              <a:spcBef>
                <a:spcPct val="0"/>
              </a:spcBef>
              <a:spcAft>
                <a:spcPct val="35000"/>
              </a:spcAft>
            </a:pPr>
            <a:r>
              <a:rPr lang="en-US" sz="1400" b="1" i="1" dirty="0">
                <a:solidFill>
                  <a:schemeClr val="tx1"/>
                </a:solidFill>
                <a:latin typeface="Arial" panose="020B0604020202020204" pitchFamily="34" charset="0"/>
                <a:cs typeface="Arial" panose="020B0604020202020204" pitchFamily="34" charset="0"/>
              </a:rPr>
              <a:t>Identifying and connecting our early-stage R&amp;D partners with regional </a:t>
            </a:r>
            <a:br>
              <a:rPr lang="en-US" sz="1400" b="1" i="1" dirty="0">
                <a:solidFill>
                  <a:schemeClr val="tx1"/>
                </a:solidFill>
                <a:latin typeface="Arial" panose="020B0604020202020204" pitchFamily="34" charset="0"/>
                <a:cs typeface="Arial" panose="020B0604020202020204" pitchFamily="34" charset="0"/>
              </a:rPr>
            </a:br>
            <a:r>
              <a:rPr lang="en-US" sz="1400" b="1" i="1" dirty="0">
                <a:solidFill>
                  <a:schemeClr val="tx1"/>
                </a:solidFill>
                <a:latin typeface="Arial" panose="020B0604020202020204" pitchFamily="34" charset="0"/>
                <a:cs typeface="Arial" panose="020B0604020202020204" pitchFamily="34" charset="0"/>
              </a:rPr>
              <a:t>accelerators to speed innovations in health security</a:t>
            </a:r>
          </a:p>
        </p:txBody>
      </p:sp>
      <p:sp>
        <p:nvSpPr>
          <p:cNvPr id="7" name="TextBox 6"/>
          <p:cNvSpPr txBox="1"/>
          <p:nvPr/>
        </p:nvSpPr>
        <p:spPr>
          <a:xfrm>
            <a:off x="1055516" y="611307"/>
            <a:ext cx="7059818" cy="338554"/>
          </a:xfrm>
          <a:prstGeom prst="rect">
            <a:avLst/>
          </a:prstGeom>
          <a:noFill/>
        </p:spPr>
        <p:txBody>
          <a:bodyPr wrap="none" rtlCol="0">
            <a:spAutoFit/>
          </a:bodyPr>
          <a:lstStyle/>
          <a:p>
            <a:pPr algn="ctr"/>
            <a:r>
              <a:rPr lang="en-US" sz="1600" b="1" i="1" dirty="0">
                <a:solidFill>
                  <a:schemeClr val="tx1">
                    <a:lumMod val="50000"/>
                  </a:schemeClr>
                </a:solidFill>
              </a:rPr>
              <a:t>Tech Scouting, Wrap-around Support, Programs &amp; Events, Networking</a:t>
            </a:r>
          </a:p>
        </p:txBody>
      </p:sp>
      <p:sp>
        <p:nvSpPr>
          <p:cNvPr id="8" name="Title 1"/>
          <p:cNvSpPr txBox="1">
            <a:spLocks/>
          </p:cNvSpPr>
          <p:nvPr/>
        </p:nvSpPr>
        <p:spPr>
          <a:xfrm>
            <a:off x="153209" y="-11278"/>
            <a:ext cx="897255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1" kern="1200" baseline="0">
                <a:solidFill>
                  <a:srgbClr val="273D77"/>
                </a:solidFill>
                <a:latin typeface="+mj-lt"/>
                <a:ea typeface="+mj-ea"/>
                <a:cs typeface="+mj-cs"/>
              </a:defRPr>
            </a:lvl1pPr>
          </a:lstStyle>
          <a:p>
            <a:r>
              <a:rPr lang="en-US" dirty="0"/>
              <a:t>The DRIVe Accelerator Network</a:t>
            </a:r>
          </a:p>
        </p:txBody>
      </p:sp>
    </p:spTree>
    <p:extLst>
      <p:ext uri="{BB962C8B-B14F-4D97-AF65-F5344CB8AC3E}">
        <p14:creationId xmlns:p14="http://schemas.microsoft.com/office/powerpoint/2010/main" val="85517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4C4821-2603-4991-A1F3-0843A16D291B}"/>
              </a:ext>
            </a:extLst>
          </p:cNvPr>
          <p:cNvPicPr>
            <a:picLocks noChangeAspect="1"/>
          </p:cNvPicPr>
          <p:nvPr/>
        </p:nvPicPr>
        <p:blipFill>
          <a:blip r:embed="rId3"/>
          <a:stretch>
            <a:fillRect/>
          </a:stretch>
        </p:blipFill>
        <p:spPr>
          <a:xfrm>
            <a:off x="139701" y="188480"/>
            <a:ext cx="8514604" cy="4352544"/>
          </a:xfrm>
          <a:prstGeom prst="rect">
            <a:avLst/>
          </a:prstGeom>
        </p:spPr>
      </p:pic>
      <p:pic>
        <p:nvPicPr>
          <p:cNvPr id="11" name="Picture 10" descr="A close up of a sign&#10;&#10;Description generated with very high confidence">
            <a:extLst>
              <a:ext uri="{FF2B5EF4-FFF2-40B4-BE49-F238E27FC236}">
                <a16:creationId xmlns:a16="http://schemas.microsoft.com/office/drawing/2014/main" id="{72F1143C-D903-4258-BB43-8E212E7504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4470" y="1156970"/>
            <a:ext cx="2286896" cy="2286000"/>
          </a:xfrm>
          <a:prstGeom prst="rect">
            <a:avLst/>
          </a:prstGeom>
        </p:spPr>
      </p:pic>
      <p:grpSp>
        <p:nvGrpSpPr>
          <p:cNvPr id="2" name="Group 1">
            <a:extLst>
              <a:ext uri="{FF2B5EF4-FFF2-40B4-BE49-F238E27FC236}">
                <a16:creationId xmlns:a16="http://schemas.microsoft.com/office/drawing/2014/main" id="{8D8D0558-8CBD-44E5-B043-87C7E21CC330}"/>
              </a:ext>
            </a:extLst>
          </p:cNvPr>
          <p:cNvGrpSpPr/>
          <p:nvPr/>
        </p:nvGrpSpPr>
        <p:grpSpPr>
          <a:xfrm>
            <a:off x="4912467" y="389693"/>
            <a:ext cx="4191000" cy="3778365"/>
            <a:chOff x="4912467" y="389693"/>
            <a:chExt cx="4191000" cy="3778365"/>
          </a:xfrm>
        </p:grpSpPr>
        <p:sp>
          <p:nvSpPr>
            <p:cNvPr id="7" name="Rectangle 6">
              <a:extLst>
                <a:ext uri="{FF2B5EF4-FFF2-40B4-BE49-F238E27FC236}">
                  <a16:creationId xmlns:a16="http://schemas.microsoft.com/office/drawing/2014/main" id="{FBACD4D1-BDDC-4AB2-A4CD-7B617C21F64B}"/>
                </a:ext>
              </a:extLst>
            </p:cNvPr>
            <p:cNvSpPr/>
            <p:nvPr/>
          </p:nvSpPr>
          <p:spPr>
            <a:xfrm>
              <a:off x="5024711" y="666750"/>
              <a:ext cx="3966517" cy="3501308"/>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274320" rIns="121920" bIns="60960" numCol="1" spcCol="0" rtlCol="0" fromWordArt="0" anchor="b"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400" kern="0" dirty="0">
                  <a:solidFill>
                    <a:srgbClr val="000000"/>
                  </a:solidFill>
                </a:rPr>
                <a:t>Initiative to redefine how USG partners with private sector to advance health security </a:t>
              </a:r>
            </a:p>
            <a:p>
              <a:pPr marL="285750" indent="-285750">
                <a:spcBef>
                  <a:spcPts val="300"/>
                </a:spcBef>
                <a:spcAft>
                  <a:spcPts val="300"/>
                </a:spcAft>
                <a:buFont typeface="Arial" panose="020B0604020202020204" pitchFamily="34" charset="0"/>
                <a:buChar char="•"/>
              </a:pPr>
              <a:r>
                <a:rPr lang="en-US" sz="1400" kern="0" dirty="0">
                  <a:solidFill>
                    <a:srgbClr val="000000"/>
                  </a:solidFill>
                </a:rPr>
                <a:t>21st Century Cures Act directed BARDA to enter into this partnership </a:t>
              </a:r>
            </a:p>
            <a:p>
              <a:pPr marL="285750" indent="-285750">
                <a:spcBef>
                  <a:spcPts val="300"/>
                </a:spcBef>
                <a:spcAft>
                  <a:spcPts val="300"/>
                </a:spcAft>
                <a:buFont typeface="Arial" panose="020B0604020202020204" pitchFamily="34" charset="0"/>
                <a:buChar char="•"/>
              </a:pPr>
              <a:r>
                <a:rPr lang="en-US" sz="1400" kern="0" dirty="0">
                  <a:solidFill>
                    <a:srgbClr val="000000"/>
                  </a:solidFill>
                </a:rPr>
                <a:t>Seeking to partner with an existing non-profit entity (Managing Entity) that will utilize “venture capital practices and methods to address urgent health security needs” through equity investing</a:t>
              </a:r>
            </a:p>
            <a:p>
              <a:pPr marL="285750" indent="-285750">
                <a:spcBef>
                  <a:spcPts val="300"/>
                </a:spcBef>
                <a:spcAft>
                  <a:spcPts val="300"/>
                </a:spcAft>
                <a:buFont typeface="Arial" panose="020B0604020202020204" pitchFamily="34" charset="0"/>
                <a:buChar char="•"/>
              </a:pPr>
              <a:r>
                <a:rPr lang="en-US" sz="1400" kern="0" dirty="0">
                  <a:solidFill>
                    <a:srgbClr val="000000"/>
                  </a:solidFill>
                </a:rPr>
                <a:t>Investing, developing, and harnessing technologies to improve preparedness posture against known and unknown threats</a:t>
              </a:r>
            </a:p>
          </p:txBody>
        </p:sp>
        <p:pic>
          <p:nvPicPr>
            <p:cNvPr id="8" name="Picture 7" descr="A picture containing bird&#10;&#10;Description automatically generated">
              <a:extLst>
                <a:ext uri="{FF2B5EF4-FFF2-40B4-BE49-F238E27FC236}">
                  <a16:creationId xmlns:a16="http://schemas.microsoft.com/office/drawing/2014/main" id="{A09BA226-6852-484C-AC07-B44B92EC51D8}"/>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24708" y="592220"/>
              <a:ext cx="3966519" cy="452197"/>
            </a:xfrm>
            <a:prstGeom prst="rect">
              <a:avLst/>
            </a:prstGeom>
          </p:spPr>
        </p:pic>
        <p:sp>
          <p:nvSpPr>
            <p:cNvPr id="12" name="Title 1"/>
            <p:cNvSpPr txBox="1">
              <a:spLocks/>
            </p:cNvSpPr>
            <p:nvPr/>
          </p:nvSpPr>
          <p:spPr>
            <a:xfrm>
              <a:off x="4912467" y="389693"/>
              <a:ext cx="4191000" cy="857250"/>
            </a:xfrm>
            <a:prstGeom prst="rect">
              <a:avLst/>
            </a:prstGeom>
          </p:spPr>
          <p:txBody>
            <a:bodyPr vert="horz" lIns="68580" tIns="34290" rIns="68580" bIns="34290" rtlCol="0" anchor="ctr">
              <a:normAutofit/>
            </a:bodyPr>
            <a:lstStyle>
              <a:lvl1pPr algn="ctr" defTabSz="914377" rtl="0" eaLnBrk="1" latinLnBrk="0" hangingPunct="1">
                <a:spcBef>
                  <a:spcPct val="0"/>
                </a:spcBef>
                <a:buNone/>
                <a:defRPr sz="2800" b="1" kern="1200" baseline="0">
                  <a:solidFill>
                    <a:srgbClr val="102B62"/>
                  </a:solidFill>
                  <a:latin typeface="+mj-lt"/>
                  <a:ea typeface="+mj-ea"/>
                  <a:cs typeface="+mj-cs"/>
                </a:defRPr>
              </a:lvl1pPr>
            </a:lstStyle>
            <a:p>
              <a:r>
                <a:rPr lang="en-US" sz="2100" dirty="0">
                  <a:solidFill>
                    <a:schemeClr val="bg1"/>
                  </a:solidFill>
                  <a:effectLst>
                    <a:outerShdw blurRad="38100" dist="38100" dir="2700000" algn="tl">
                      <a:srgbClr val="000000">
                        <a:alpha val="43137"/>
                      </a:srgbClr>
                    </a:outerShdw>
                  </a:effectLst>
                </a:rPr>
                <a:t>BARDA Ventures</a:t>
              </a:r>
            </a:p>
          </p:txBody>
        </p:sp>
      </p:grpSp>
    </p:spTree>
    <p:extLst>
      <p:ext uri="{BB962C8B-B14F-4D97-AF65-F5344CB8AC3E}">
        <p14:creationId xmlns:p14="http://schemas.microsoft.com/office/powerpoint/2010/main" val="3291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5918" y="3347809"/>
            <a:ext cx="1895682" cy="1045719"/>
          </a:xfrm>
          <a:prstGeom prst="rect">
            <a:avLst/>
          </a:prstGeom>
        </p:spPr>
      </p:pic>
      <p:sp>
        <p:nvSpPr>
          <p:cNvPr id="5" name="Title 4">
            <a:extLst>
              <a:ext uri="{FF2B5EF4-FFF2-40B4-BE49-F238E27FC236}">
                <a16:creationId xmlns:a16="http://schemas.microsoft.com/office/drawing/2014/main" id="{FADD58EA-3351-4FB1-8B1C-944386BDC01E}"/>
              </a:ext>
            </a:extLst>
          </p:cNvPr>
          <p:cNvSpPr>
            <a:spLocks noGrp="1"/>
          </p:cNvSpPr>
          <p:nvPr>
            <p:ph type="ctrTitle"/>
          </p:nvPr>
        </p:nvSpPr>
        <p:spPr/>
        <p:txBody>
          <a:bodyPr/>
          <a:lstStyle/>
          <a:p>
            <a:r>
              <a:rPr lang="en-US" sz="3200" dirty="0"/>
              <a:t>DRIVe Start Overview</a:t>
            </a:r>
            <a:endParaRPr lang="en-US" dirty="0"/>
          </a:p>
        </p:txBody>
      </p:sp>
      <p:sp>
        <p:nvSpPr>
          <p:cNvPr id="6" name="Subtitle 5">
            <a:extLst>
              <a:ext uri="{FF2B5EF4-FFF2-40B4-BE49-F238E27FC236}">
                <a16:creationId xmlns:a16="http://schemas.microsoft.com/office/drawing/2014/main" id="{EC1312CE-3540-4D90-AEE4-29EA622BEE8B}"/>
              </a:ext>
            </a:extLst>
          </p:cNvPr>
          <p:cNvSpPr>
            <a:spLocks noGrp="1"/>
          </p:cNvSpPr>
          <p:nvPr>
            <p:ph type="subTitle" idx="1"/>
          </p:nvPr>
        </p:nvSpPr>
        <p:spPr/>
        <p:txBody>
          <a:bodyPr/>
          <a:lstStyle/>
          <a:p>
            <a:r>
              <a:rPr lang="en-US" dirty="0"/>
              <a:t>Program Innovation &amp; Alliance Team</a:t>
            </a:r>
          </a:p>
          <a:p>
            <a:r>
              <a:rPr lang="en-US" dirty="0"/>
              <a:t>Kerrie DeMarco, Ph.D.</a:t>
            </a:r>
          </a:p>
          <a:p>
            <a:r>
              <a:rPr lang="en-US" dirty="0"/>
              <a:t>Kumiko </a:t>
            </a:r>
            <a:r>
              <a:rPr lang="en-US" dirty="0" err="1"/>
              <a:t>Lippold</a:t>
            </a:r>
            <a:r>
              <a:rPr lang="en-US" dirty="0"/>
              <a:t>, Ph.D., MPH</a:t>
            </a:r>
          </a:p>
          <a:p>
            <a:endParaRPr lang="en-US" dirty="0"/>
          </a:p>
        </p:txBody>
      </p:sp>
    </p:spTree>
    <p:extLst>
      <p:ext uri="{BB962C8B-B14F-4D97-AF65-F5344CB8AC3E}">
        <p14:creationId xmlns:p14="http://schemas.microsoft.com/office/powerpoint/2010/main" val="451829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B2B659F-D1ED-47F8-A0CA-DBE2977E2880}"/>
              </a:ext>
            </a:extLst>
          </p:cNvPr>
          <p:cNvSpPr>
            <a:spLocks noGrp="1"/>
          </p:cNvSpPr>
          <p:nvPr>
            <p:ph type="title"/>
          </p:nvPr>
        </p:nvSpPr>
        <p:spPr>
          <a:xfrm>
            <a:off x="457200" y="133350"/>
            <a:ext cx="8445500" cy="857250"/>
          </a:xfrm>
        </p:spPr>
        <p:txBody>
          <a:bodyPr>
            <a:normAutofit fontScale="90000"/>
          </a:bodyPr>
          <a:lstStyle/>
          <a:p>
            <a:r>
              <a:rPr lang="en-US" dirty="0"/>
              <a:t>DRIVe Start – Program Innovation &amp; Alliance Activities </a:t>
            </a:r>
          </a:p>
        </p:txBody>
      </p:sp>
      <p:sp>
        <p:nvSpPr>
          <p:cNvPr id="7" name="Pentagon 6"/>
          <p:cNvSpPr/>
          <p:nvPr/>
        </p:nvSpPr>
        <p:spPr>
          <a:xfrm rot="5400000">
            <a:off x="145" y="1433434"/>
            <a:ext cx="3451189" cy="2479225"/>
          </a:xfrm>
          <a:prstGeom prst="homePlate">
            <a:avLst>
              <a:gd name="adj" fmla="val 35044"/>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640080" tIns="91440" rIns="9144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Identify and explore new exciting areas for innovation: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Tuesday Talk Series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DRIVe Challenge events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Accelerator Network Events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DRIVe Start Incubators</a:t>
            </a:r>
          </a:p>
          <a:p>
            <a:pPr algn="ctr"/>
            <a:endParaRPr lang="en-US" dirty="0"/>
          </a:p>
        </p:txBody>
      </p:sp>
      <p:sp>
        <p:nvSpPr>
          <p:cNvPr id="15" name="TextBox 14"/>
          <p:cNvSpPr txBox="1"/>
          <p:nvPr/>
        </p:nvSpPr>
        <p:spPr>
          <a:xfrm>
            <a:off x="486127" y="931282"/>
            <a:ext cx="2479882" cy="538609"/>
          </a:xfrm>
          <a:prstGeom prst="rect">
            <a:avLst/>
          </a:prstGeom>
          <a:solidFill>
            <a:schemeClr val="accent4">
              <a:lumMod val="50000"/>
            </a:schemeClr>
          </a:solidFill>
        </p:spPr>
        <p:txBody>
          <a:bodyPr wrap="square" tIns="0" rIns="91440" rtlCol="0">
            <a:noAutofit/>
          </a:bodyPr>
          <a:lstStyle/>
          <a:p>
            <a:pPr algn="ctr"/>
            <a:r>
              <a:rPr lang="en-US" sz="1600" b="1" dirty="0">
                <a:solidFill>
                  <a:schemeClr val="bg1"/>
                </a:solidFill>
              </a:rPr>
              <a:t>Explore New Opportunities</a:t>
            </a:r>
          </a:p>
        </p:txBody>
      </p:sp>
      <p:sp>
        <p:nvSpPr>
          <p:cNvPr id="16" name="Pentagon 6">
            <a:extLst>
              <a:ext uri="{FF2B5EF4-FFF2-40B4-BE49-F238E27FC236}">
                <a16:creationId xmlns:a16="http://schemas.microsoft.com/office/drawing/2014/main" id="{08751727-F2FA-4391-900F-89BAB001825E}"/>
              </a:ext>
            </a:extLst>
          </p:cNvPr>
          <p:cNvSpPr/>
          <p:nvPr/>
        </p:nvSpPr>
        <p:spPr>
          <a:xfrm rot="5400000">
            <a:off x="2850887" y="1433434"/>
            <a:ext cx="3451189" cy="2479225"/>
          </a:xfrm>
          <a:prstGeom prst="homePlate">
            <a:avLst>
              <a:gd name="adj" fmla="val 35044"/>
            </a:avLst>
          </a:prstGeom>
          <a:solidFill>
            <a:srgbClr val="6464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640080" tIns="91440" rIns="9144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Engage internal &amp; external partners through:</a:t>
            </a:r>
          </a:p>
          <a:p>
            <a:pPr marL="171450" indent="-171450">
              <a:buFont typeface="Arial" panose="020B0604020202020204" pitchFamily="34" charset="0"/>
              <a:buChar char="•"/>
              <a:defRPr/>
            </a:pPr>
            <a:r>
              <a:rPr lang="en-US" sz="1400" dirty="0">
                <a:solidFill>
                  <a:prstClr val="white"/>
                </a:solidFill>
                <a:latin typeface="Arial"/>
              </a:rPr>
              <a:t>Meet &amp; Greet Events</a:t>
            </a:r>
          </a:p>
          <a:p>
            <a:pPr marL="171450" indent="-171450">
              <a:buFont typeface="Arial" panose="020B0604020202020204" pitchFamily="34" charset="0"/>
              <a:buChar char="•"/>
              <a:defRPr/>
            </a:pPr>
            <a:r>
              <a:rPr lang="en-US" sz="1400" dirty="0">
                <a:solidFill>
                  <a:prstClr val="white"/>
                </a:solidFill>
                <a:latin typeface="Arial"/>
              </a:rPr>
              <a:t>Demo &amp; Pitch Days</a:t>
            </a:r>
          </a:p>
          <a:p>
            <a:pPr marL="171450" indent="-171450">
              <a:buFont typeface="Arial" panose="020B0604020202020204" pitchFamily="34" charset="0"/>
              <a:buChar char="•"/>
              <a:defRPr/>
            </a:pPr>
            <a:r>
              <a:rPr lang="en-US" sz="1400" dirty="0">
                <a:solidFill>
                  <a:prstClr val="white"/>
                </a:solidFill>
                <a:latin typeface="Arial"/>
              </a:rPr>
              <a:t>BARDA Industry Day</a:t>
            </a:r>
          </a:p>
          <a:p>
            <a:pPr marL="171450" indent="-171450">
              <a:buFont typeface="Arial" panose="020B0604020202020204" pitchFamily="34" charset="0"/>
              <a:buChar char="•"/>
              <a:defRPr/>
            </a:pPr>
            <a:r>
              <a:rPr lang="en-US" sz="1400" dirty="0">
                <a:solidFill>
                  <a:prstClr val="white"/>
                </a:solidFill>
                <a:latin typeface="Arial"/>
              </a:rPr>
              <a:t>Social Media Outreach</a:t>
            </a:r>
          </a:p>
          <a:p>
            <a:pPr marL="171450" indent="-171450">
              <a:buFont typeface="Arial" panose="020B0604020202020204" pitchFamily="34" charset="0"/>
              <a:buChar char="•"/>
              <a:defRPr/>
            </a:pPr>
            <a:r>
              <a:rPr lang="en-US" sz="1400" dirty="0">
                <a:solidFill>
                  <a:prstClr val="white"/>
                </a:solidFill>
                <a:latin typeface="Arial"/>
              </a:rPr>
              <a:t>Conferences &amp; Discussion Panels</a:t>
            </a:r>
          </a:p>
        </p:txBody>
      </p:sp>
      <p:sp>
        <p:nvSpPr>
          <p:cNvPr id="17" name="TextBox 16">
            <a:extLst>
              <a:ext uri="{FF2B5EF4-FFF2-40B4-BE49-F238E27FC236}">
                <a16:creationId xmlns:a16="http://schemas.microsoft.com/office/drawing/2014/main" id="{00858FE7-7A35-4F0C-98CB-7D9FB9F42378}"/>
              </a:ext>
            </a:extLst>
          </p:cNvPr>
          <p:cNvSpPr txBox="1"/>
          <p:nvPr/>
        </p:nvSpPr>
        <p:spPr>
          <a:xfrm>
            <a:off x="3340491" y="931281"/>
            <a:ext cx="2476259" cy="538609"/>
          </a:xfrm>
          <a:prstGeom prst="rect">
            <a:avLst/>
          </a:prstGeom>
          <a:solidFill>
            <a:srgbClr val="3A3A3A"/>
          </a:solidFill>
        </p:spPr>
        <p:txBody>
          <a:bodyPr wrap="square" tIns="0" rIns="91440" rtlCol="0">
            <a:noAutofit/>
          </a:bodyPr>
          <a:lstStyle/>
          <a:p>
            <a:pPr algn="ctr"/>
            <a:r>
              <a:rPr lang="en-US" sz="1600" b="1" dirty="0">
                <a:solidFill>
                  <a:schemeClr val="bg1"/>
                </a:solidFill>
              </a:rPr>
              <a:t>Engage the </a:t>
            </a:r>
            <a:br>
              <a:rPr lang="en-US" sz="1600" b="1" dirty="0">
                <a:solidFill>
                  <a:schemeClr val="bg1"/>
                </a:solidFill>
              </a:rPr>
            </a:br>
            <a:r>
              <a:rPr lang="en-US" sz="1600" b="1" dirty="0">
                <a:solidFill>
                  <a:schemeClr val="bg1"/>
                </a:solidFill>
              </a:rPr>
              <a:t>Community</a:t>
            </a:r>
          </a:p>
        </p:txBody>
      </p:sp>
      <p:sp>
        <p:nvSpPr>
          <p:cNvPr id="18" name="Pentagon 6">
            <a:extLst>
              <a:ext uri="{FF2B5EF4-FFF2-40B4-BE49-F238E27FC236}">
                <a16:creationId xmlns:a16="http://schemas.microsoft.com/office/drawing/2014/main" id="{43CEE027-0FF7-4476-9CE6-91E6E2241055}"/>
              </a:ext>
            </a:extLst>
          </p:cNvPr>
          <p:cNvSpPr/>
          <p:nvPr/>
        </p:nvSpPr>
        <p:spPr>
          <a:xfrm rot="5400000">
            <a:off x="5705252" y="1433434"/>
            <a:ext cx="3451189" cy="2479225"/>
          </a:xfrm>
          <a:prstGeom prst="homePlate">
            <a:avLst>
              <a:gd name="adj" fmla="val 35044"/>
            </a:avLst>
          </a:prstGeom>
          <a:solidFill>
            <a:srgbClr val="17375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640080" tIns="91440" rIns="91440" bIns="91440"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USG Interagency Partnership Panels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Increase BARDA division collaborations for tech transfer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Expand partnerships with </a:t>
            </a:r>
            <a:r>
              <a:rPr lang="en-US" sz="1400" dirty="0">
                <a:solidFill>
                  <a:schemeClr val="bg1"/>
                </a:solidFill>
                <a:sym typeface="Symbol" panose="05050102010706020507" pitchFamily="18" charset="2"/>
              </a:rPr>
              <a:t></a:t>
            </a:r>
            <a:r>
              <a:rPr kumimoji="0" lang="en-US" sz="1400" b="0" i="0" u="none" strike="noStrike" kern="1200" cap="none" spc="0" normalizeH="0" baseline="0" noProof="0" dirty="0">
                <a:ln>
                  <a:noFill/>
                </a:ln>
                <a:solidFill>
                  <a:prstClr val="white"/>
                </a:solidFill>
                <a:effectLst/>
                <a:uLnTx/>
                <a:uFillTx/>
                <a:latin typeface="Arial"/>
                <a:ea typeface="+mn-ea"/>
                <a:cs typeface="+mn-cs"/>
              </a:rPr>
              <a:t> MOU/MOA/IA</a:t>
            </a:r>
          </a:p>
        </p:txBody>
      </p:sp>
      <p:sp>
        <p:nvSpPr>
          <p:cNvPr id="19" name="TextBox 18">
            <a:extLst>
              <a:ext uri="{FF2B5EF4-FFF2-40B4-BE49-F238E27FC236}">
                <a16:creationId xmlns:a16="http://schemas.microsoft.com/office/drawing/2014/main" id="{B58B5FAE-61BC-4D6F-A7F7-45AC6BCD35B2}"/>
              </a:ext>
            </a:extLst>
          </p:cNvPr>
          <p:cNvSpPr txBox="1"/>
          <p:nvPr/>
        </p:nvSpPr>
        <p:spPr>
          <a:xfrm>
            <a:off x="6186954" y="931282"/>
            <a:ext cx="2484162" cy="538609"/>
          </a:xfrm>
          <a:prstGeom prst="rect">
            <a:avLst/>
          </a:prstGeom>
          <a:solidFill>
            <a:srgbClr val="10253F"/>
          </a:solidFill>
        </p:spPr>
        <p:txBody>
          <a:bodyPr wrap="square" tIns="0" rIns="91440" rtlCol="0">
            <a:noAutofit/>
          </a:bodyPr>
          <a:lstStyle/>
          <a:p>
            <a:pPr algn="ctr"/>
            <a:r>
              <a:rPr lang="en-US" sz="1600" b="1" dirty="0">
                <a:solidFill>
                  <a:schemeClr val="bg1"/>
                </a:solidFill>
              </a:rPr>
              <a:t>Develop &amp; Foster</a:t>
            </a:r>
          </a:p>
          <a:p>
            <a:pPr algn="ctr"/>
            <a:r>
              <a:rPr lang="en-US" sz="1600" b="1" dirty="0">
                <a:solidFill>
                  <a:schemeClr val="bg1"/>
                </a:solidFill>
              </a:rPr>
              <a:t>Collaboration</a:t>
            </a:r>
          </a:p>
        </p:txBody>
      </p:sp>
    </p:spTree>
    <p:extLst>
      <p:ext uri="{BB962C8B-B14F-4D97-AF65-F5344CB8AC3E}">
        <p14:creationId xmlns:p14="http://schemas.microsoft.com/office/powerpoint/2010/main" val="1284700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D6B9295-C5F2-44D6-9DE9-1130B313DEEC}"/>
              </a:ext>
            </a:extLst>
          </p:cNvPr>
          <p:cNvGrpSpPr/>
          <p:nvPr/>
        </p:nvGrpSpPr>
        <p:grpSpPr>
          <a:xfrm>
            <a:off x="4146549" y="1553064"/>
            <a:ext cx="4817418" cy="2361970"/>
            <a:chOff x="4146549" y="1553064"/>
            <a:chExt cx="4817418" cy="2361970"/>
          </a:xfrm>
        </p:grpSpPr>
        <p:grpSp>
          <p:nvGrpSpPr>
            <p:cNvPr id="10" name="Group 9">
              <a:extLst>
                <a:ext uri="{FF2B5EF4-FFF2-40B4-BE49-F238E27FC236}">
                  <a16:creationId xmlns:a16="http://schemas.microsoft.com/office/drawing/2014/main" id="{113BA074-4E54-48BA-B546-46AC862BDE5C}"/>
                </a:ext>
              </a:extLst>
            </p:cNvPr>
            <p:cNvGrpSpPr/>
            <p:nvPr/>
          </p:nvGrpSpPr>
          <p:grpSpPr>
            <a:xfrm>
              <a:off x="4322302" y="1553064"/>
              <a:ext cx="4641665" cy="1347892"/>
              <a:chOff x="4322302" y="1629149"/>
              <a:chExt cx="4977581" cy="2109020"/>
            </a:xfrm>
          </p:grpSpPr>
          <p:sp>
            <p:nvSpPr>
              <p:cNvPr id="23" name="Rectangle 22"/>
              <p:cNvSpPr/>
              <p:nvPr/>
            </p:nvSpPr>
            <p:spPr>
              <a:xfrm>
                <a:off x="4322302" y="1629149"/>
                <a:ext cx="1659194" cy="2109020"/>
              </a:xfrm>
              <a:prstGeom prst="rect">
                <a:avLst/>
              </a:prstGeom>
              <a:solidFill>
                <a:srgbClr val="44546A">
                  <a:lumMod val="60000"/>
                  <a:lumOff val="40000"/>
                </a:srgb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panose="020F0502020204030204"/>
                </a:endParaRPr>
              </a:p>
            </p:txBody>
          </p:sp>
          <p:sp>
            <p:nvSpPr>
              <p:cNvPr id="24" name="Rectangle 23"/>
              <p:cNvSpPr/>
              <p:nvPr/>
            </p:nvSpPr>
            <p:spPr>
              <a:xfrm>
                <a:off x="5981495" y="1629149"/>
                <a:ext cx="1659194" cy="2109020"/>
              </a:xfrm>
              <a:prstGeom prst="rect">
                <a:avLst/>
              </a:prstGeom>
              <a:solidFill>
                <a:srgbClr val="5B9BD5">
                  <a:lumMod val="50000"/>
                </a:srgb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panose="020F0502020204030204"/>
                </a:endParaRPr>
              </a:p>
            </p:txBody>
          </p:sp>
          <p:sp>
            <p:nvSpPr>
              <p:cNvPr id="25" name="Rectangle 24"/>
              <p:cNvSpPr/>
              <p:nvPr/>
            </p:nvSpPr>
            <p:spPr>
              <a:xfrm>
                <a:off x="7640689" y="1629149"/>
                <a:ext cx="1659194" cy="2109020"/>
              </a:xfrm>
              <a:prstGeom prst="rect">
                <a:avLst/>
              </a:prstGeom>
              <a:solidFill>
                <a:srgbClr val="5B9BD5">
                  <a:lumMod val="75000"/>
                </a:srgbClr>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panose="020F0502020204030204"/>
                </a:endParaRPr>
              </a:p>
            </p:txBody>
          </p:sp>
        </p:grpSp>
        <p:pic>
          <p:nvPicPr>
            <p:cNvPr id="26" name="Picture 8" descr="But Why Though Podcast - Sharing Ideas Icon - Free Transparent PNG Clipart  Images Download"/>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backgroundRemoval t="0" b="100000" l="10000" r="100000"/>
                      </a14:imgEffect>
                    </a14:imgLayer>
                  </a14:imgProps>
                </a:ext>
                <a:ext uri="{28A0092B-C50C-407E-A947-70E740481C1C}">
                  <a14:useLocalDpi xmlns:a14="http://schemas.microsoft.com/office/drawing/2010/main" val="0"/>
                </a:ext>
              </a:extLst>
            </a:blip>
            <a:srcRect/>
            <a:stretch>
              <a:fillRect/>
            </a:stretch>
          </p:blipFill>
          <p:spPr bwMode="auto">
            <a:xfrm>
              <a:off x="4146549" y="1582863"/>
              <a:ext cx="1877270" cy="1325264"/>
            </a:xfrm>
            <a:prstGeom prst="rect">
              <a:avLst/>
            </a:prstGeom>
            <a:extLst>
              <a:ext uri="{909E8E84-426E-40DD-AFC4-6F175D3DCCD1}">
                <a14:hiddenFill xmlns:a14="http://schemas.microsoft.com/office/drawing/2010/main">
                  <a:solidFill>
                    <a:srgbClr val="FFFFFF"/>
                  </a:solidFill>
                </a14:hiddenFill>
              </a:ext>
            </a:extLst>
          </p:spPr>
        </p:pic>
        <p:pic>
          <p:nvPicPr>
            <p:cNvPr id="27" name="Picture 10" descr="challenge icon - Google Search in 2020 | Icon, Challenges, Image"/>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9" b="100000" l="0" r="100000"/>
                      </a14:imgEffect>
                      <a14:imgEffect>
                        <a14:sharpenSoften amount="9000"/>
                      </a14:imgEffect>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023819" y="1615265"/>
              <a:ext cx="1223491" cy="1223491"/>
            </a:xfrm>
            <a:prstGeom prst="rect">
              <a:avLst/>
            </a:prstGeom>
            <a:extLst>
              <a:ext uri="{909E8E84-426E-40DD-AFC4-6F175D3DCCD1}">
                <a14:hiddenFill xmlns:a14="http://schemas.microsoft.com/office/drawing/2010/main">
                  <a:solidFill>
                    <a:srgbClr val="FFFFFF"/>
                  </a:solidFill>
                </a14:hiddenFill>
              </a:ext>
            </a:extLst>
          </p:spPr>
        </p:pic>
        <p:pic>
          <p:nvPicPr>
            <p:cNvPr id="28" name="Picture 14" descr="Business, businessman, incubator, startup, talent icon"/>
            <p:cNvPicPr>
              <a:picLocks noChangeAspect="1" noChangeArrowheads="1"/>
            </p:cNvPicPr>
            <p:nvPr/>
          </p:nvPicPr>
          <p:blipFill>
            <a:blip r:embed="rId6" cstate="print">
              <a:clrChange>
                <a:clrFrom>
                  <a:srgbClr val="000000">
                    <a:alpha val="0"/>
                  </a:srgbClr>
                </a:clrFrom>
                <a:clrTo>
                  <a:srgbClr val="000000">
                    <a:alpha val="0"/>
                  </a:srgbClr>
                </a:clrTo>
              </a:clrChange>
              <a:biLevel thresh="25000"/>
              <a:extLst>
                <a:ext uri="{BEBA8EAE-BF5A-486C-A8C5-ECC9F3942E4B}">
                  <a14:imgProps xmlns:a14="http://schemas.microsoft.com/office/drawing/2010/main">
                    <a14:imgLayer r:embed="rId7">
                      <a14:imgEffect>
                        <a14:colorTemperature colorTemp="4700"/>
                      </a14:imgEffect>
                      <a14:imgEffect>
                        <a14:brightnessContrast bright="12000" contrast="-100000"/>
                      </a14:imgEffect>
                    </a14:imgLayer>
                  </a14:imgProps>
                </a:ext>
                <a:ext uri="{28A0092B-C50C-407E-A947-70E740481C1C}">
                  <a14:useLocalDpi xmlns:a14="http://schemas.microsoft.com/office/drawing/2010/main" val="0"/>
                </a:ext>
              </a:extLst>
            </a:blip>
            <a:srcRect/>
            <a:stretch>
              <a:fillRect/>
            </a:stretch>
          </p:blipFill>
          <p:spPr bwMode="auto">
            <a:xfrm>
              <a:off x="7621005" y="1677418"/>
              <a:ext cx="1099184" cy="109918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7385245" y="2991704"/>
              <a:ext cx="1570703" cy="646331"/>
            </a:xfrm>
            <a:prstGeom prst="rect">
              <a:avLst/>
            </a:prstGeom>
            <a:noFill/>
          </p:spPr>
          <p:txBody>
            <a:bodyPr wrap="square" rtlCol="0">
              <a:spAutoFit/>
            </a:bodyPr>
            <a:lstStyle/>
            <a:p>
              <a:pPr algn="ctr"/>
              <a:r>
                <a:rPr lang="en-US" b="1" dirty="0">
                  <a:solidFill>
                    <a:srgbClr val="000000"/>
                  </a:solidFill>
                  <a:latin typeface="+mj-lt"/>
                </a:rPr>
                <a:t>DRIVe Start</a:t>
              </a:r>
            </a:p>
            <a:p>
              <a:pPr algn="ctr"/>
              <a:r>
                <a:rPr lang="en-US" b="1" dirty="0">
                  <a:solidFill>
                    <a:srgbClr val="000000"/>
                  </a:solidFill>
                  <a:latin typeface="+mj-lt"/>
                </a:rPr>
                <a:t>Incubator</a:t>
              </a:r>
            </a:p>
          </p:txBody>
        </p:sp>
        <p:sp>
          <p:nvSpPr>
            <p:cNvPr id="30" name="TextBox 29"/>
            <p:cNvSpPr txBox="1"/>
            <p:nvPr/>
          </p:nvSpPr>
          <p:spPr>
            <a:xfrm>
              <a:off x="4389244" y="2991704"/>
              <a:ext cx="1391880" cy="923330"/>
            </a:xfrm>
            <a:prstGeom prst="rect">
              <a:avLst/>
            </a:prstGeom>
            <a:noFill/>
          </p:spPr>
          <p:txBody>
            <a:bodyPr wrap="square" rtlCol="0">
              <a:spAutoFit/>
            </a:bodyPr>
            <a:lstStyle/>
            <a:p>
              <a:pPr algn="ctr"/>
              <a:r>
                <a:rPr lang="en-US" b="1" dirty="0">
                  <a:solidFill>
                    <a:srgbClr val="000000"/>
                  </a:solidFill>
                  <a:latin typeface="+mj-lt"/>
                </a:rPr>
                <a:t>DRIVe Start Talk Series</a:t>
              </a:r>
            </a:p>
          </p:txBody>
        </p:sp>
        <p:sp>
          <p:nvSpPr>
            <p:cNvPr id="31" name="TextBox 30"/>
            <p:cNvSpPr txBox="1"/>
            <p:nvPr/>
          </p:nvSpPr>
          <p:spPr>
            <a:xfrm>
              <a:off x="5813537" y="2991704"/>
              <a:ext cx="1659193" cy="923330"/>
            </a:xfrm>
            <a:prstGeom prst="rect">
              <a:avLst/>
            </a:prstGeom>
            <a:noFill/>
          </p:spPr>
          <p:txBody>
            <a:bodyPr wrap="square" rtlCol="0">
              <a:spAutoFit/>
            </a:bodyPr>
            <a:lstStyle/>
            <a:p>
              <a:pPr algn="ctr"/>
              <a:r>
                <a:rPr lang="en-US" b="1" dirty="0">
                  <a:solidFill>
                    <a:srgbClr val="000000"/>
                  </a:solidFill>
                  <a:latin typeface="+mj-lt"/>
                </a:rPr>
                <a:t>DRIVe Start Prize Challenges</a:t>
              </a:r>
            </a:p>
          </p:txBody>
        </p:sp>
      </p:grpSp>
      <p:sp>
        <p:nvSpPr>
          <p:cNvPr id="6" name="Title 5">
            <a:extLst>
              <a:ext uri="{FF2B5EF4-FFF2-40B4-BE49-F238E27FC236}">
                <a16:creationId xmlns:a16="http://schemas.microsoft.com/office/drawing/2014/main" id="{6C5BD894-DD1A-428B-B847-01CB1C59216A}"/>
              </a:ext>
            </a:extLst>
          </p:cNvPr>
          <p:cNvSpPr>
            <a:spLocks noGrp="1"/>
          </p:cNvSpPr>
          <p:nvPr>
            <p:ph type="title"/>
          </p:nvPr>
        </p:nvSpPr>
        <p:spPr/>
        <p:txBody>
          <a:bodyPr>
            <a:normAutofit fontScale="90000"/>
          </a:bodyPr>
          <a:lstStyle/>
          <a:p>
            <a:r>
              <a:rPr lang="en-US" dirty="0"/>
              <a:t>DRIVe Start Program Innovation Activities</a:t>
            </a:r>
            <a:br>
              <a:rPr lang="en-US" dirty="0"/>
            </a:br>
            <a:r>
              <a:rPr lang="en-US" dirty="0">
                <a:solidFill>
                  <a:srgbClr val="428230"/>
                </a:solidFill>
              </a:rPr>
              <a:t>PROGRAM BACKGROUND</a:t>
            </a:r>
          </a:p>
        </p:txBody>
      </p:sp>
      <p:grpSp>
        <p:nvGrpSpPr>
          <p:cNvPr id="18" name="Group 17">
            <a:extLst>
              <a:ext uri="{FF2B5EF4-FFF2-40B4-BE49-F238E27FC236}">
                <a16:creationId xmlns:a16="http://schemas.microsoft.com/office/drawing/2014/main" id="{53807F61-426F-4A58-9574-100BE3C38DBD}"/>
              </a:ext>
            </a:extLst>
          </p:cNvPr>
          <p:cNvGrpSpPr/>
          <p:nvPr/>
        </p:nvGrpSpPr>
        <p:grpSpPr>
          <a:xfrm>
            <a:off x="180030" y="985488"/>
            <a:ext cx="3966520" cy="3409950"/>
            <a:chOff x="404510" y="1141899"/>
            <a:chExt cx="2688530" cy="3114088"/>
          </a:xfrm>
        </p:grpSpPr>
        <p:sp>
          <p:nvSpPr>
            <p:cNvPr id="19" name="Rectangle 18">
              <a:extLst>
                <a:ext uri="{FF2B5EF4-FFF2-40B4-BE49-F238E27FC236}">
                  <a16:creationId xmlns:a16="http://schemas.microsoft.com/office/drawing/2014/main" id="{17CB9D5A-F8C3-40D6-AFB6-1C828CAC10B4}"/>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274320" rIns="121920" bIns="60960" numCol="1" spcCol="0" rtlCol="0" fromWordArt="0" anchor="ctr" anchorCtr="0" forceAA="0" compatLnSpc="1">
              <a:prstTxWarp prst="textNoShape">
                <a:avLst/>
              </a:prstTxWarp>
              <a:noAutofit/>
            </a:bodyPr>
            <a:lstStyle/>
            <a:p>
              <a:pPr>
                <a:spcBef>
                  <a:spcPts val="600"/>
                </a:spcBef>
                <a:spcAft>
                  <a:spcPts val="600"/>
                </a:spcAft>
              </a:pPr>
              <a:r>
                <a:rPr lang="en-US" sz="2000" kern="0" dirty="0">
                  <a:solidFill>
                    <a:srgbClr val="000000"/>
                  </a:solidFill>
                </a:rPr>
                <a:t>A program designed to find new ideas and support their development through:</a:t>
              </a:r>
            </a:p>
            <a:p>
              <a:pPr marL="285750" indent="-285750">
                <a:spcBef>
                  <a:spcPts val="600"/>
                </a:spcBef>
                <a:spcAft>
                  <a:spcPts val="600"/>
                </a:spcAft>
                <a:buFont typeface="Arial" panose="020B0604020202020204" pitchFamily="34" charset="0"/>
                <a:buChar char="•"/>
              </a:pPr>
              <a:r>
                <a:rPr lang="en-US" sz="2000" kern="0" dirty="0">
                  <a:solidFill>
                    <a:srgbClr val="000000"/>
                  </a:solidFill>
                </a:rPr>
                <a:t>Tuesday Talk Series</a:t>
              </a:r>
            </a:p>
            <a:p>
              <a:pPr marL="285750" indent="-285750">
                <a:spcBef>
                  <a:spcPts val="600"/>
                </a:spcBef>
                <a:spcAft>
                  <a:spcPts val="600"/>
                </a:spcAft>
                <a:buFont typeface="Arial" panose="020B0604020202020204" pitchFamily="34" charset="0"/>
                <a:buChar char="•"/>
              </a:pPr>
              <a:r>
                <a:rPr lang="en-US" sz="2000" kern="0" dirty="0">
                  <a:solidFill>
                    <a:srgbClr val="000000"/>
                  </a:solidFill>
                </a:rPr>
                <a:t>Prize Competitions </a:t>
              </a:r>
            </a:p>
            <a:p>
              <a:pPr marL="285750" indent="-285750">
                <a:spcBef>
                  <a:spcPts val="600"/>
                </a:spcBef>
                <a:spcAft>
                  <a:spcPts val="600"/>
                </a:spcAft>
                <a:buFont typeface="Arial" panose="020B0604020202020204" pitchFamily="34" charset="0"/>
                <a:buChar char="•"/>
              </a:pPr>
              <a:r>
                <a:rPr lang="en-US" sz="2000" kern="0" dirty="0">
                  <a:solidFill>
                    <a:srgbClr val="000000"/>
                  </a:solidFill>
                </a:rPr>
                <a:t>DRIVe Start Incubator</a:t>
              </a:r>
              <a:r>
                <a:rPr lang="en-US" sz="2000" kern="0" dirty="0">
                  <a:solidFill>
                    <a:srgbClr val="428230"/>
                  </a:solidFill>
                </a:rPr>
                <a:t>*</a:t>
              </a:r>
            </a:p>
          </p:txBody>
        </p:sp>
        <p:pic>
          <p:nvPicPr>
            <p:cNvPr id="20" name="Picture 19" descr="A picture containing bird&#10;&#10;Description automatically generated">
              <a:extLst>
                <a:ext uri="{FF2B5EF4-FFF2-40B4-BE49-F238E27FC236}">
                  <a16:creationId xmlns:a16="http://schemas.microsoft.com/office/drawing/2014/main" id="{E913FE08-314B-4347-B9A0-42AFA7113B03}"/>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21" name="Group 20">
            <a:extLst>
              <a:ext uri="{FF2B5EF4-FFF2-40B4-BE49-F238E27FC236}">
                <a16:creationId xmlns:a16="http://schemas.microsoft.com/office/drawing/2014/main" id="{6C47B179-AD9F-473B-9ACC-8BAD7C61E10E}"/>
              </a:ext>
            </a:extLst>
          </p:cNvPr>
          <p:cNvGrpSpPr/>
          <p:nvPr/>
        </p:nvGrpSpPr>
        <p:grpSpPr>
          <a:xfrm>
            <a:off x="4260714" y="1009691"/>
            <a:ext cx="4795001" cy="3359946"/>
            <a:chOff x="3879056" y="1012029"/>
            <a:chExt cx="5071836" cy="3359946"/>
          </a:xfrm>
        </p:grpSpPr>
        <p:cxnSp>
          <p:nvCxnSpPr>
            <p:cNvPr id="22" name="Straight Connector 21">
              <a:extLst>
                <a:ext uri="{FF2B5EF4-FFF2-40B4-BE49-F238E27FC236}">
                  <a16:creationId xmlns:a16="http://schemas.microsoft.com/office/drawing/2014/main" id="{FE129AA6-CCBD-476E-B477-E8B2280EF219}"/>
                </a:ext>
              </a:extLst>
            </p:cNvPr>
            <p:cNvCxnSpPr>
              <a:cxnSpLocks/>
            </p:cNvCxnSpPr>
            <p:nvPr/>
          </p:nvCxnSpPr>
          <p:spPr>
            <a:xfrm>
              <a:off x="3879056" y="1012029"/>
              <a:ext cx="5071836" cy="0"/>
            </a:xfrm>
            <a:prstGeom prst="line">
              <a:avLst/>
            </a:prstGeom>
            <a:ln>
              <a:solidFill>
                <a:srgbClr val="428230"/>
              </a:solidFill>
            </a:ln>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64DE76EF-6E2C-4C3D-9FB2-D267ED1A4857}"/>
                </a:ext>
              </a:extLst>
            </p:cNvPr>
            <p:cNvCxnSpPr>
              <a:cxnSpLocks/>
            </p:cNvCxnSpPr>
            <p:nvPr/>
          </p:nvCxnSpPr>
          <p:spPr>
            <a:xfrm>
              <a:off x="3879056" y="4371975"/>
              <a:ext cx="5071836" cy="0"/>
            </a:xfrm>
            <a:prstGeom prst="line">
              <a:avLst/>
            </a:prstGeom>
            <a:ln>
              <a:solidFill>
                <a:srgbClr val="428230"/>
              </a:solidFill>
            </a:ln>
          </p:spPr>
          <p:style>
            <a:lnRef idx="2">
              <a:schemeClr val="dk1"/>
            </a:lnRef>
            <a:fillRef idx="0">
              <a:schemeClr val="dk1"/>
            </a:fillRef>
            <a:effectRef idx="1">
              <a:schemeClr val="dk1"/>
            </a:effectRef>
            <a:fontRef idx="minor">
              <a:schemeClr val="tx1"/>
            </a:fontRef>
          </p:style>
        </p:cxnSp>
      </p:grpSp>
      <p:sp>
        <p:nvSpPr>
          <p:cNvPr id="4" name="TextBox 3"/>
          <p:cNvSpPr txBox="1"/>
          <p:nvPr/>
        </p:nvSpPr>
        <p:spPr>
          <a:xfrm>
            <a:off x="2465132" y="4039449"/>
            <a:ext cx="1681418" cy="300082"/>
          </a:xfrm>
          <a:prstGeom prst="rect">
            <a:avLst/>
          </a:prstGeom>
          <a:noFill/>
        </p:spPr>
        <p:txBody>
          <a:bodyPr wrap="square" rtlCol="0">
            <a:spAutoFit/>
          </a:bodyPr>
          <a:lstStyle/>
          <a:p>
            <a:r>
              <a:rPr lang="en-US" sz="1350" i="1" dirty="0">
                <a:solidFill>
                  <a:srgbClr val="428230"/>
                </a:solidFill>
              </a:rPr>
              <a:t>* Internal USG only</a:t>
            </a:r>
          </a:p>
        </p:txBody>
      </p:sp>
    </p:spTree>
    <p:extLst>
      <p:ext uri="{BB962C8B-B14F-4D97-AF65-F5344CB8AC3E}">
        <p14:creationId xmlns:p14="http://schemas.microsoft.com/office/powerpoint/2010/main" val="1264810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4FAD2F-D8F6-4462-B147-D3B06D5762C0}"/>
              </a:ext>
            </a:extLst>
          </p:cNvPr>
          <p:cNvSpPr/>
          <p:nvPr/>
        </p:nvSpPr>
        <p:spPr>
          <a:xfrm>
            <a:off x="560439" y="2097403"/>
            <a:ext cx="2652884" cy="2292350"/>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274320" rIns="121920" bIns="60960" numCol="1" spcCol="0" rtlCol="0" fromWordArt="0" anchor="ctr" anchorCtr="0" forceAA="0" compatLnSpc="1">
            <a:prstTxWarp prst="textNoShape">
              <a:avLst/>
            </a:prstTxWarp>
            <a:noAutofit/>
          </a:bodyPr>
          <a:lstStyle/>
          <a:p>
            <a:pPr algn="ctr">
              <a:spcBef>
                <a:spcPts val="600"/>
              </a:spcBef>
              <a:spcAft>
                <a:spcPts val="600"/>
              </a:spcAft>
            </a:pPr>
            <a:r>
              <a:rPr lang="en-US" sz="1600" kern="0" dirty="0">
                <a:solidFill>
                  <a:srgbClr val="000000"/>
                </a:solidFill>
              </a:rPr>
              <a:t>Anyone with a great idea, including those internal and external to USG</a:t>
            </a:r>
            <a:endParaRPr lang="en-US" sz="1600" kern="0" dirty="0">
              <a:solidFill>
                <a:srgbClr val="428230"/>
              </a:solidFill>
            </a:endParaRPr>
          </a:p>
        </p:txBody>
      </p:sp>
      <p:sp>
        <p:nvSpPr>
          <p:cNvPr id="11" name="Rectangle 10">
            <a:extLst>
              <a:ext uri="{FF2B5EF4-FFF2-40B4-BE49-F238E27FC236}">
                <a16:creationId xmlns:a16="http://schemas.microsoft.com/office/drawing/2014/main" id="{71DE24BB-CD47-4477-B2BC-3A3BF32D4073}"/>
              </a:ext>
            </a:extLst>
          </p:cNvPr>
          <p:cNvSpPr/>
          <p:nvPr/>
        </p:nvSpPr>
        <p:spPr>
          <a:xfrm>
            <a:off x="3339579" y="2097403"/>
            <a:ext cx="2652884" cy="2292350"/>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548640" rIns="121920" bIns="0" numCol="1" spcCol="0" rtlCol="0" fromWordArt="0" anchor="ctr" anchorCtr="0" forceAA="0" compatLnSpc="1">
            <a:prstTxWarp prst="textNoShape">
              <a:avLst/>
            </a:prstTxWarp>
            <a:noAutofit/>
          </a:bodyPr>
          <a:lstStyle/>
          <a:p>
            <a:pPr algn="ctr">
              <a:spcBef>
                <a:spcPts val="600"/>
              </a:spcBef>
              <a:spcAft>
                <a:spcPts val="600"/>
              </a:spcAft>
            </a:pPr>
            <a:r>
              <a:rPr lang="en-US" sz="1600" kern="0" dirty="0">
                <a:solidFill>
                  <a:srgbClr val="000000"/>
                </a:solidFill>
              </a:rPr>
              <a:t>Ideas relevant to BARDA’s mission spaces and priorities are preferable, but presentations can cover a wide range of ideas with approval</a:t>
            </a:r>
          </a:p>
        </p:txBody>
      </p:sp>
      <p:sp>
        <p:nvSpPr>
          <p:cNvPr id="14" name="Rectangle 13">
            <a:extLst>
              <a:ext uri="{FF2B5EF4-FFF2-40B4-BE49-F238E27FC236}">
                <a16:creationId xmlns:a16="http://schemas.microsoft.com/office/drawing/2014/main" id="{51CF7825-BC49-4A23-8496-CA31334C47E2}"/>
              </a:ext>
            </a:extLst>
          </p:cNvPr>
          <p:cNvSpPr/>
          <p:nvPr/>
        </p:nvSpPr>
        <p:spPr>
          <a:xfrm>
            <a:off x="6118719" y="2097403"/>
            <a:ext cx="2652884" cy="2292350"/>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274320" rIns="121920" bIns="60960" numCol="1" spcCol="0" rtlCol="0" fromWordArt="0" anchor="ctr" anchorCtr="0" forceAA="0" compatLnSpc="1">
            <a:prstTxWarp prst="textNoShape">
              <a:avLst/>
            </a:prstTxWarp>
            <a:noAutofit/>
          </a:bodyPr>
          <a:lstStyle/>
          <a:p>
            <a:pPr algn="ctr">
              <a:spcBef>
                <a:spcPts val="600"/>
              </a:spcBef>
              <a:spcAft>
                <a:spcPts val="600"/>
              </a:spcAft>
            </a:pPr>
            <a:r>
              <a:rPr lang="en-US" sz="1600" kern="0" dirty="0">
                <a:solidFill>
                  <a:srgbClr val="000000"/>
                </a:solidFill>
              </a:rPr>
              <a:t>Follow the instructions in the DRIVe Start wiki for guidance on submitting a topic or speaker of interest</a:t>
            </a:r>
            <a:endParaRPr lang="en-US" sz="1600" kern="0" dirty="0">
              <a:solidFill>
                <a:srgbClr val="428230"/>
              </a:solidFill>
            </a:endParaRPr>
          </a:p>
        </p:txBody>
      </p:sp>
      <p:sp>
        <p:nvSpPr>
          <p:cNvPr id="4" name="Content Placeholder 2"/>
          <p:cNvSpPr txBox="1">
            <a:spLocks/>
          </p:cNvSpPr>
          <p:nvPr/>
        </p:nvSpPr>
        <p:spPr>
          <a:xfrm>
            <a:off x="560439" y="976511"/>
            <a:ext cx="8211164" cy="955162"/>
          </a:xfrm>
          <a:prstGeom prst="rect">
            <a:avLst/>
          </a:prstGeom>
        </p:spPr>
        <p:txBody>
          <a:bodyPr vert="horz" lIns="68580" tIns="34290" rIns="68580" bIns="34290" rtlCol="0">
            <a:noAutofit/>
          </a:bodyPr>
          <a:lstStyle>
            <a:lvl1pPr marL="457189" indent="-457189" algn="l" defTabSz="1219170" rtl="0" eaLnBrk="1" latinLnBrk="0" hangingPunct="1">
              <a:spcBef>
                <a:spcPct val="20000"/>
              </a:spcBef>
              <a:buSzPct val="125000"/>
              <a:buFont typeface="Arial" panose="020B0604020202020204" pitchFamily="34" charset="0"/>
              <a:buChar char="•"/>
              <a:defRPr sz="2933" kern="1200">
                <a:solidFill>
                  <a:srgbClr val="102B62"/>
                </a:solidFill>
                <a:latin typeface="+mn-lt"/>
                <a:ea typeface="+mn-ea"/>
                <a:cs typeface="+mn-cs"/>
              </a:defRPr>
            </a:lvl1pPr>
            <a:lvl2pPr marL="990575" indent="-380990" algn="l" defTabSz="1219170" rtl="0" eaLnBrk="1" latinLnBrk="0" hangingPunct="1">
              <a:spcBef>
                <a:spcPct val="20000"/>
              </a:spcBef>
              <a:buFont typeface="Wingdings" panose="05000000000000000000" pitchFamily="2" charset="2"/>
              <a:buChar char="§"/>
              <a:defRPr sz="2667" kern="1200">
                <a:solidFill>
                  <a:srgbClr val="102B62"/>
                </a:solidFill>
                <a:latin typeface="+mn-lt"/>
                <a:ea typeface="+mn-ea"/>
                <a:cs typeface="+mn-cs"/>
              </a:defRPr>
            </a:lvl2pPr>
            <a:lvl3pPr marL="1523962" indent="-304792" algn="l" defTabSz="1219170" rtl="0" eaLnBrk="1" latinLnBrk="0" hangingPunct="1">
              <a:spcBef>
                <a:spcPct val="20000"/>
              </a:spcBef>
              <a:buFont typeface="Wingdings" panose="05000000000000000000" pitchFamily="2" charset="2"/>
              <a:buChar char="ü"/>
              <a:defRPr sz="2400" kern="1200">
                <a:solidFill>
                  <a:srgbClr val="102B62"/>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a:spcBef>
                <a:spcPts val="1125"/>
              </a:spcBef>
              <a:buNone/>
            </a:pPr>
            <a:r>
              <a:rPr lang="en-US" sz="1800" dirty="0">
                <a:solidFill>
                  <a:srgbClr val="10253F"/>
                </a:solidFill>
              </a:rPr>
              <a:t>Designed to facilitate an </a:t>
            </a:r>
            <a:r>
              <a:rPr lang="en-US" sz="1800" b="1" dirty="0">
                <a:solidFill>
                  <a:srgbClr val="10253F"/>
                </a:solidFill>
              </a:rPr>
              <a:t>open and collaborative culture</a:t>
            </a:r>
            <a:r>
              <a:rPr lang="en-US" sz="1800" dirty="0">
                <a:solidFill>
                  <a:srgbClr val="10253F"/>
                </a:solidFill>
              </a:rPr>
              <a:t> among the DRIVe team and encourage the presentation and </a:t>
            </a:r>
            <a:r>
              <a:rPr lang="en-US" sz="1800" b="1" dirty="0">
                <a:solidFill>
                  <a:srgbClr val="10253F"/>
                </a:solidFill>
              </a:rPr>
              <a:t>development of new ideas, capabilities, and approaches </a:t>
            </a:r>
            <a:r>
              <a:rPr lang="en-US" sz="1800" dirty="0">
                <a:solidFill>
                  <a:srgbClr val="10253F"/>
                </a:solidFill>
              </a:rPr>
              <a:t>to health security issues.</a:t>
            </a:r>
          </a:p>
        </p:txBody>
      </p:sp>
      <p:sp>
        <p:nvSpPr>
          <p:cNvPr id="5" name="Title 5">
            <a:extLst>
              <a:ext uri="{FF2B5EF4-FFF2-40B4-BE49-F238E27FC236}">
                <a16:creationId xmlns:a16="http://schemas.microsoft.com/office/drawing/2014/main" id="{4415B958-B175-42D5-85EF-818CFCB1864E}"/>
              </a:ext>
            </a:extLst>
          </p:cNvPr>
          <p:cNvSpPr txBox="1">
            <a:spLocks/>
          </p:cNvSpPr>
          <p:nvPr/>
        </p:nvSpPr>
        <p:spPr>
          <a:xfrm>
            <a:off x="457200" y="133350"/>
            <a:ext cx="8229600" cy="85725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2800" b="1" kern="1200" baseline="0">
                <a:solidFill>
                  <a:srgbClr val="000000"/>
                </a:solidFill>
                <a:latin typeface="+mj-lt"/>
                <a:ea typeface="+mj-ea"/>
                <a:cs typeface="+mj-cs"/>
              </a:defRPr>
            </a:lvl1pPr>
          </a:lstStyle>
          <a:p>
            <a:r>
              <a:rPr lang="en-US" dirty="0"/>
              <a:t>DRIVe Start Talks</a:t>
            </a:r>
            <a:br>
              <a:rPr lang="en-US" dirty="0"/>
            </a:br>
            <a:r>
              <a:rPr lang="en-US" dirty="0">
                <a:solidFill>
                  <a:srgbClr val="428230"/>
                </a:solidFill>
              </a:rPr>
              <a:t>WEEKLY TUESDAY TALK SERIES</a:t>
            </a:r>
          </a:p>
        </p:txBody>
      </p:sp>
      <p:pic>
        <p:nvPicPr>
          <p:cNvPr id="9" name="Picture 8" descr="A picture containing bird&#10;&#10;Description automatically generated">
            <a:extLst>
              <a:ext uri="{FF2B5EF4-FFF2-40B4-BE49-F238E27FC236}">
                <a16:creationId xmlns:a16="http://schemas.microsoft.com/office/drawing/2014/main" id="{FE62F0BE-DFD2-4C6F-B985-AF3D1E568D5F}"/>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0439" y="2002035"/>
            <a:ext cx="2652884" cy="671315"/>
          </a:xfrm>
          <a:prstGeom prst="rect">
            <a:avLst/>
          </a:prstGeom>
        </p:spPr>
      </p:pic>
      <p:pic>
        <p:nvPicPr>
          <p:cNvPr id="17" name="Picture 16" descr="A picture containing bird&#10;&#10;Description automatically generated">
            <a:extLst>
              <a:ext uri="{FF2B5EF4-FFF2-40B4-BE49-F238E27FC236}">
                <a16:creationId xmlns:a16="http://schemas.microsoft.com/office/drawing/2014/main" id="{F3D44305-4A55-4C38-A5A3-A7529764E809}"/>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339579" y="2002035"/>
            <a:ext cx="2652884" cy="671315"/>
          </a:xfrm>
          <a:prstGeom prst="rect">
            <a:avLst/>
          </a:prstGeom>
        </p:spPr>
      </p:pic>
      <p:pic>
        <p:nvPicPr>
          <p:cNvPr id="18" name="Picture 17" descr="A picture containing bird&#10;&#10;Description automatically generated">
            <a:extLst>
              <a:ext uri="{FF2B5EF4-FFF2-40B4-BE49-F238E27FC236}">
                <a16:creationId xmlns:a16="http://schemas.microsoft.com/office/drawing/2014/main" id="{3371AD48-B6FF-45CE-AC47-520809516EF9}"/>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18719" y="2002035"/>
            <a:ext cx="2652884" cy="671315"/>
          </a:xfrm>
          <a:prstGeom prst="rect">
            <a:avLst/>
          </a:prstGeom>
        </p:spPr>
      </p:pic>
      <p:sp>
        <p:nvSpPr>
          <p:cNvPr id="20" name="TextBox 19">
            <a:extLst>
              <a:ext uri="{FF2B5EF4-FFF2-40B4-BE49-F238E27FC236}">
                <a16:creationId xmlns:a16="http://schemas.microsoft.com/office/drawing/2014/main" id="{D94EADED-EA16-40DE-A6A7-A0D4F221A267}"/>
              </a:ext>
            </a:extLst>
          </p:cNvPr>
          <p:cNvSpPr txBox="1"/>
          <p:nvPr/>
        </p:nvSpPr>
        <p:spPr>
          <a:xfrm>
            <a:off x="560439" y="2027019"/>
            <a:ext cx="2652884" cy="646331"/>
          </a:xfrm>
          <a:prstGeom prst="rect">
            <a:avLst/>
          </a:prstGeom>
          <a:noFill/>
        </p:spPr>
        <p:txBody>
          <a:bodyPr wrap="square">
            <a:spAutoFit/>
          </a:bodyPr>
          <a:lstStyle/>
          <a:p>
            <a:pPr algn="ctr"/>
            <a:r>
              <a:rPr lang="en-US" sz="1800" b="1" dirty="0">
                <a:solidFill>
                  <a:schemeClr val="bg1"/>
                </a:solidFill>
                <a:effectLst>
                  <a:outerShdw blurRad="38100" dist="38100" dir="2700000" algn="tl">
                    <a:srgbClr val="000000">
                      <a:alpha val="43137"/>
                    </a:srgbClr>
                  </a:outerShdw>
                </a:effectLst>
              </a:rPr>
              <a:t>Who Can </a:t>
            </a:r>
            <a:br>
              <a:rPr lang="en-US" sz="1800" b="1" dirty="0">
                <a:solidFill>
                  <a:schemeClr val="bg1"/>
                </a:solidFill>
                <a:effectLst>
                  <a:outerShdw blurRad="38100" dist="38100" dir="2700000" algn="tl">
                    <a:srgbClr val="000000">
                      <a:alpha val="43137"/>
                    </a:srgbClr>
                  </a:outerShdw>
                </a:effectLst>
              </a:rPr>
            </a:br>
            <a:r>
              <a:rPr lang="en-US" sz="1800" b="1" dirty="0">
                <a:solidFill>
                  <a:schemeClr val="bg1"/>
                </a:solidFill>
                <a:effectLst>
                  <a:outerShdw blurRad="38100" dist="38100" dir="2700000" algn="tl">
                    <a:srgbClr val="000000">
                      <a:alpha val="43137"/>
                    </a:srgbClr>
                  </a:outerShdw>
                </a:effectLst>
              </a:rPr>
              <a:t>Present? </a:t>
            </a:r>
            <a:endParaRPr lang="en-US" dirty="0">
              <a:solidFill>
                <a:schemeClr val="bg1"/>
              </a:solidFill>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1C772DE5-BC99-4FBC-AC90-F9B3D041E70F}"/>
              </a:ext>
            </a:extLst>
          </p:cNvPr>
          <p:cNvSpPr txBox="1"/>
          <p:nvPr/>
        </p:nvSpPr>
        <p:spPr>
          <a:xfrm>
            <a:off x="3339579" y="2002035"/>
            <a:ext cx="2652884" cy="646331"/>
          </a:xfrm>
          <a:prstGeom prst="rect">
            <a:avLst/>
          </a:prstGeom>
          <a:noFill/>
        </p:spPr>
        <p:txBody>
          <a:bodyPr wrap="square">
            <a:spAutoFit/>
          </a:bodyPr>
          <a:lstStyle/>
          <a:p>
            <a:pPr algn="ctr"/>
            <a:r>
              <a:rPr lang="en-US" sz="1800" b="1" dirty="0">
                <a:solidFill>
                  <a:schemeClr val="bg1"/>
                </a:solidFill>
                <a:effectLst>
                  <a:outerShdw blurRad="38100" dist="38100" dir="2700000" algn="tl">
                    <a:srgbClr val="000000">
                      <a:alpha val="43137"/>
                    </a:srgbClr>
                  </a:outerShdw>
                </a:effectLst>
              </a:rPr>
              <a:t>What topics can </a:t>
            </a:r>
            <a:br>
              <a:rPr lang="en-US" sz="1800" b="1" dirty="0">
                <a:solidFill>
                  <a:schemeClr val="bg1"/>
                </a:solidFill>
                <a:effectLst>
                  <a:outerShdw blurRad="38100" dist="38100" dir="2700000" algn="tl">
                    <a:srgbClr val="000000">
                      <a:alpha val="43137"/>
                    </a:srgbClr>
                  </a:outerShdw>
                </a:effectLst>
              </a:rPr>
            </a:br>
            <a:r>
              <a:rPr lang="en-US" sz="1800" b="1" dirty="0">
                <a:solidFill>
                  <a:schemeClr val="bg1"/>
                </a:solidFill>
                <a:effectLst>
                  <a:outerShdw blurRad="38100" dist="38100" dir="2700000" algn="tl">
                    <a:srgbClr val="000000">
                      <a:alpha val="43137"/>
                    </a:srgbClr>
                  </a:outerShdw>
                </a:effectLst>
              </a:rPr>
              <a:t>Talks cover? </a:t>
            </a:r>
            <a:endParaRPr lang="en-US" dirty="0">
              <a:solidFill>
                <a:schemeClr val="bg1"/>
              </a:solidFill>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9AC223BD-47EA-4662-8271-B2B5FF5F2A2C}"/>
              </a:ext>
            </a:extLst>
          </p:cNvPr>
          <p:cNvSpPr txBox="1"/>
          <p:nvPr/>
        </p:nvSpPr>
        <p:spPr>
          <a:xfrm>
            <a:off x="6118719" y="2002035"/>
            <a:ext cx="2652884" cy="646331"/>
          </a:xfrm>
          <a:prstGeom prst="rect">
            <a:avLst/>
          </a:prstGeom>
          <a:noFill/>
        </p:spPr>
        <p:txBody>
          <a:bodyPr wrap="square">
            <a:spAutoFit/>
          </a:bodyPr>
          <a:lstStyle/>
          <a:p>
            <a:pPr algn="ctr"/>
            <a:r>
              <a:rPr lang="en-US" sz="1800" b="1" dirty="0">
                <a:solidFill>
                  <a:schemeClr val="bg1"/>
                </a:solidFill>
                <a:effectLst>
                  <a:outerShdw blurRad="38100" dist="38100" dir="2700000" algn="tl">
                    <a:srgbClr val="000000">
                      <a:alpha val="43137"/>
                    </a:srgbClr>
                  </a:outerShdw>
                </a:effectLst>
              </a:rPr>
              <a:t>How do I submit a </a:t>
            </a:r>
            <a:br>
              <a:rPr lang="en-US" sz="1800" b="1" dirty="0">
                <a:solidFill>
                  <a:schemeClr val="bg1"/>
                </a:solidFill>
                <a:effectLst>
                  <a:outerShdw blurRad="38100" dist="38100" dir="2700000" algn="tl">
                    <a:srgbClr val="000000">
                      <a:alpha val="43137"/>
                    </a:srgbClr>
                  </a:outerShdw>
                </a:effectLst>
              </a:rPr>
            </a:br>
            <a:r>
              <a:rPr lang="en-US" sz="1800" b="1" dirty="0">
                <a:solidFill>
                  <a:schemeClr val="bg1"/>
                </a:solidFill>
                <a:effectLst>
                  <a:outerShdw blurRad="38100" dist="38100" dir="2700000" algn="tl">
                    <a:srgbClr val="000000">
                      <a:alpha val="43137"/>
                    </a:srgbClr>
                  </a:outerShdw>
                </a:effectLst>
              </a:rPr>
              <a:t>Talk proposal? </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78267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9A8BDE53-DB28-42C8-A5EF-A79E999FF03F}"/>
              </a:ext>
            </a:extLst>
          </p:cNvPr>
          <p:cNvSpPr txBox="1">
            <a:spLocks/>
          </p:cNvSpPr>
          <p:nvPr/>
        </p:nvSpPr>
        <p:spPr>
          <a:xfrm>
            <a:off x="457200" y="133350"/>
            <a:ext cx="8229600" cy="85725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2800" b="1" kern="1200" baseline="0">
                <a:solidFill>
                  <a:srgbClr val="000000"/>
                </a:solidFill>
                <a:latin typeface="+mj-lt"/>
                <a:ea typeface="+mj-ea"/>
                <a:cs typeface="+mj-cs"/>
              </a:defRPr>
            </a:lvl1pPr>
          </a:lstStyle>
          <a:p>
            <a:r>
              <a:rPr lang="en-US" dirty="0"/>
              <a:t>DRIVe Start</a:t>
            </a:r>
            <a:br>
              <a:rPr lang="en-US" dirty="0"/>
            </a:br>
            <a:r>
              <a:rPr lang="en-US" dirty="0">
                <a:solidFill>
                  <a:srgbClr val="428230"/>
                </a:solidFill>
              </a:rPr>
              <a:t>PRIZE CHALLENGES</a:t>
            </a:r>
          </a:p>
        </p:txBody>
      </p:sp>
      <p:sp>
        <p:nvSpPr>
          <p:cNvPr id="9" name="Content Placeholder 2">
            <a:extLst>
              <a:ext uri="{FF2B5EF4-FFF2-40B4-BE49-F238E27FC236}">
                <a16:creationId xmlns:a16="http://schemas.microsoft.com/office/drawing/2014/main" id="{B92B89AE-1E7A-4842-A216-50DFE9645BAF}"/>
              </a:ext>
            </a:extLst>
          </p:cNvPr>
          <p:cNvSpPr txBox="1">
            <a:spLocks/>
          </p:cNvSpPr>
          <p:nvPr/>
        </p:nvSpPr>
        <p:spPr>
          <a:xfrm>
            <a:off x="560439" y="1014730"/>
            <a:ext cx="8211164" cy="955162"/>
          </a:xfrm>
          <a:prstGeom prst="rect">
            <a:avLst/>
          </a:prstGeom>
        </p:spPr>
        <p:txBody>
          <a:bodyPr vert="horz" lIns="68580" tIns="34290" rIns="68580" bIns="34290" rtlCol="0">
            <a:noAutofit/>
          </a:bodyPr>
          <a:lstStyle>
            <a:lvl1pPr marL="457189" indent="-457189" algn="l" defTabSz="1219170" rtl="0" eaLnBrk="1" latinLnBrk="0" hangingPunct="1">
              <a:spcBef>
                <a:spcPct val="20000"/>
              </a:spcBef>
              <a:buSzPct val="125000"/>
              <a:buFont typeface="Arial" panose="020B0604020202020204" pitchFamily="34" charset="0"/>
              <a:buChar char="•"/>
              <a:defRPr sz="2933" kern="1200">
                <a:solidFill>
                  <a:srgbClr val="102B62"/>
                </a:solidFill>
                <a:latin typeface="+mn-lt"/>
                <a:ea typeface="+mn-ea"/>
                <a:cs typeface="+mn-cs"/>
              </a:defRPr>
            </a:lvl1pPr>
            <a:lvl2pPr marL="990575" indent="-380990" algn="l" defTabSz="1219170" rtl="0" eaLnBrk="1" latinLnBrk="0" hangingPunct="1">
              <a:spcBef>
                <a:spcPct val="20000"/>
              </a:spcBef>
              <a:buFont typeface="Wingdings" panose="05000000000000000000" pitchFamily="2" charset="2"/>
              <a:buChar char="§"/>
              <a:defRPr sz="2667" kern="1200">
                <a:solidFill>
                  <a:srgbClr val="102B62"/>
                </a:solidFill>
                <a:latin typeface="+mn-lt"/>
                <a:ea typeface="+mn-ea"/>
                <a:cs typeface="+mn-cs"/>
              </a:defRPr>
            </a:lvl2pPr>
            <a:lvl3pPr marL="1523962" indent="-304792" algn="l" defTabSz="1219170" rtl="0" eaLnBrk="1" latinLnBrk="0" hangingPunct="1">
              <a:spcBef>
                <a:spcPct val="20000"/>
              </a:spcBef>
              <a:buFont typeface="Wingdings" panose="05000000000000000000" pitchFamily="2" charset="2"/>
              <a:buChar char="ü"/>
              <a:defRPr sz="2400" kern="1200">
                <a:solidFill>
                  <a:srgbClr val="102B62"/>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a:spcBef>
                <a:spcPts val="300"/>
              </a:spcBef>
              <a:spcAft>
                <a:spcPts val="300"/>
              </a:spcAft>
              <a:buNone/>
            </a:pPr>
            <a:r>
              <a:rPr lang="en-US" sz="1800" b="1" dirty="0">
                <a:solidFill>
                  <a:srgbClr val="10253F"/>
                </a:solidFill>
              </a:rPr>
              <a:t>The DRIVe team is exploring novel ways to partner with industry and address some of the most challenging health security issues! </a:t>
            </a:r>
          </a:p>
          <a:p>
            <a:pPr marL="0" indent="0" algn="ctr">
              <a:spcBef>
                <a:spcPts val="300"/>
              </a:spcBef>
              <a:spcAft>
                <a:spcPts val="300"/>
              </a:spcAft>
              <a:buNone/>
            </a:pPr>
            <a:r>
              <a:rPr lang="en-US" sz="1600" dirty="0">
                <a:solidFill>
                  <a:srgbClr val="10253F"/>
                </a:solidFill>
              </a:rPr>
              <a:t>We are exploring ways to utilize BARDA </a:t>
            </a:r>
            <a:r>
              <a:rPr lang="en-US" sz="1600" dirty="0" err="1">
                <a:solidFill>
                  <a:srgbClr val="10253F"/>
                </a:solidFill>
              </a:rPr>
              <a:t>DRIVe’s</a:t>
            </a:r>
            <a:r>
              <a:rPr lang="en-US" sz="1600" dirty="0">
                <a:solidFill>
                  <a:srgbClr val="10253F"/>
                </a:solidFill>
              </a:rPr>
              <a:t> ability to spur innovation with:</a:t>
            </a:r>
          </a:p>
          <a:p>
            <a:pPr marL="0" indent="0" algn="ctr">
              <a:spcBef>
                <a:spcPts val="300"/>
              </a:spcBef>
              <a:spcAft>
                <a:spcPts val="300"/>
              </a:spcAft>
              <a:buNone/>
            </a:pPr>
            <a:endParaRPr lang="en-US" sz="1600" b="1" dirty="0">
              <a:solidFill>
                <a:srgbClr val="10253F"/>
              </a:solidFill>
            </a:endParaRPr>
          </a:p>
        </p:txBody>
      </p:sp>
      <p:sp>
        <p:nvSpPr>
          <p:cNvPr id="12" name="Freeform 5">
            <a:extLst>
              <a:ext uri="{FF2B5EF4-FFF2-40B4-BE49-F238E27FC236}">
                <a16:creationId xmlns:a16="http://schemas.microsoft.com/office/drawing/2014/main" id="{9A255460-43A1-4749-A49C-7FD0D99C1559}"/>
              </a:ext>
            </a:extLst>
          </p:cNvPr>
          <p:cNvSpPr/>
          <p:nvPr/>
        </p:nvSpPr>
        <p:spPr>
          <a:xfrm>
            <a:off x="731889" y="3908409"/>
            <a:ext cx="7868264" cy="504515"/>
          </a:xfrm>
          <a:custGeom>
            <a:avLst/>
            <a:gdLst>
              <a:gd name="connsiteX0" fmla="*/ 0 w 1260338"/>
              <a:gd name="connsiteY0" fmla="*/ 0 h 504628"/>
              <a:gd name="connsiteX1" fmla="*/ 1260338 w 1260338"/>
              <a:gd name="connsiteY1" fmla="*/ 0 h 504628"/>
              <a:gd name="connsiteX2" fmla="*/ 1260338 w 1260338"/>
              <a:gd name="connsiteY2" fmla="*/ 504628 h 504628"/>
              <a:gd name="connsiteX3" fmla="*/ 0 w 1260338"/>
              <a:gd name="connsiteY3" fmla="*/ 504628 h 504628"/>
              <a:gd name="connsiteX4" fmla="*/ 0 w 1260338"/>
              <a:gd name="connsiteY4" fmla="*/ 0 h 504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338" h="504628">
                <a:moveTo>
                  <a:pt x="0" y="0"/>
                </a:moveTo>
                <a:lnTo>
                  <a:pt x="1260338" y="0"/>
                </a:lnTo>
                <a:lnTo>
                  <a:pt x="1260338" y="504628"/>
                </a:lnTo>
                <a:lnTo>
                  <a:pt x="0" y="504628"/>
                </a:lnTo>
                <a:lnTo>
                  <a:pt x="0" y="0"/>
                </a:lnTo>
                <a:close/>
              </a:path>
            </a:pathLst>
          </a:custGeom>
          <a:solidFill>
            <a:srgbClr val="428230"/>
          </a:solidFill>
          <a:ln>
            <a:noFill/>
          </a:ln>
        </p:spPr>
        <p:style>
          <a:lnRef idx="1">
            <a:schemeClr val="accent4"/>
          </a:lnRef>
          <a:fillRef idx="2">
            <a:schemeClr val="accent4"/>
          </a:fillRef>
          <a:effectRef idx="1">
            <a:schemeClr val="accent4"/>
          </a:effectRef>
          <a:fontRef idx="minor">
            <a:schemeClr val="dk1"/>
          </a:fontRef>
        </p:style>
        <p:txBody>
          <a:bodyPr spcFirstLastPara="0" vert="horz" wrap="square" lIns="136550" tIns="78029" rIns="136550" bIns="78029" numCol="1" spcCol="1270" anchor="ctr" anchorCtr="0">
            <a:noAutofit/>
          </a:bodyPr>
          <a:lstStyle/>
          <a:p>
            <a:pPr algn="ctr" defTabSz="853436">
              <a:lnSpc>
                <a:spcPct val="90000"/>
              </a:lnSpc>
              <a:spcBef>
                <a:spcPct val="0"/>
              </a:spcBef>
              <a:spcAft>
                <a:spcPct val="35000"/>
              </a:spcAft>
            </a:pPr>
            <a:r>
              <a:rPr lang="en-US" sz="16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Be on the look-out for BARDA DRIVe Challenge announcements coming soon!</a:t>
            </a:r>
          </a:p>
        </p:txBody>
      </p:sp>
      <p:sp>
        <p:nvSpPr>
          <p:cNvPr id="13" name="Freeform: Shape 12">
            <a:extLst>
              <a:ext uri="{FF2B5EF4-FFF2-40B4-BE49-F238E27FC236}">
                <a16:creationId xmlns:a16="http://schemas.microsoft.com/office/drawing/2014/main" id="{8E78A889-4090-4FD7-8552-C064528D9F5E}"/>
              </a:ext>
            </a:extLst>
          </p:cNvPr>
          <p:cNvSpPr/>
          <p:nvPr/>
        </p:nvSpPr>
        <p:spPr>
          <a:xfrm>
            <a:off x="1974288" y="2173731"/>
            <a:ext cx="1313196" cy="1313196"/>
          </a:xfrm>
          <a:custGeom>
            <a:avLst/>
            <a:gdLst>
              <a:gd name="connsiteX0" fmla="*/ 2217579 w 2215506"/>
              <a:gd name="connsiteY0" fmla="*/ 1110564 h 2215506"/>
              <a:gd name="connsiteX1" fmla="*/ 1110564 w 2215506"/>
              <a:gd name="connsiteY1" fmla="*/ 2217579 h 2215506"/>
              <a:gd name="connsiteX2" fmla="*/ 3549 w 2215506"/>
              <a:gd name="connsiteY2" fmla="*/ 1110564 h 2215506"/>
              <a:gd name="connsiteX3" fmla="*/ 1110564 w 2215506"/>
              <a:gd name="connsiteY3" fmla="*/ 3549 h 2215506"/>
              <a:gd name="connsiteX4" fmla="*/ 2217579 w 2215506"/>
              <a:gd name="connsiteY4" fmla="*/ 1110564 h 221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06" h="2215506">
                <a:moveTo>
                  <a:pt x="2217579" y="1110564"/>
                </a:moveTo>
                <a:cubicBezTo>
                  <a:pt x="2217579" y="1721952"/>
                  <a:pt x="1721951" y="2217579"/>
                  <a:pt x="1110564" y="2217579"/>
                </a:cubicBezTo>
                <a:cubicBezTo>
                  <a:pt x="499176" y="2217579"/>
                  <a:pt x="3549" y="1721952"/>
                  <a:pt x="3549" y="1110564"/>
                </a:cubicBezTo>
                <a:cubicBezTo>
                  <a:pt x="3549" y="499177"/>
                  <a:pt x="499176" y="3549"/>
                  <a:pt x="1110564" y="3549"/>
                </a:cubicBezTo>
                <a:cubicBezTo>
                  <a:pt x="1721951" y="3549"/>
                  <a:pt x="2217579" y="499177"/>
                  <a:pt x="2217579" y="1110564"/>
                </a:cubicBezTo>
                <a:close/>
              </a:path>
            </a:pathLst>
          </a:custGeom>
          <a:solidFill>
            <a:srgbClr val="FFFFFF"/>
          </a:solidFill>
          <a:ln w="6714" cap="flat">
            <a:noFill/>
            <a:prstDash val="solid"/>
            <a:miter/>
          </a:ln>
          <a:effectLst>
            <a:innerShdw blurRad="114300">
              <a:prstClr val="black"/>
            </a:innerShdw>
          </a:effectLst>
        </p:spPr>
        <p:txBody>
          <a:bodyPr lIns="91440" tIns="91440" rIns="91440" bIns="91440" rtlCol="0" anchor="ctr"/>
          <a:lstStyle/>
          <a:p>
            <a:pPr algn="ctr"/>
            <a:r>
              <a:rPr lang="en-US" sz="1100" b="1" dirty="0">
                <a:solidFill>
                  <a:srgbClr val="000000"/>
                </a:solidFill>
              </a:rPr>
              <a:t>Prize Challenge Competitions</a:t>
            </a:r>
          </a:p>
        </p:txBody>
      </p:sp>
      <p:sp>
        <p:nvSpPr>
          <p:cNvPr id="14" name="Freeform: Shape 13">
            <a:extLst>
              <a:ext uri="{FF2B5EF4-FFF2-40B4-BE49-F238E27FC236}">
                <a16:creationId xmlns:a16="http://schemas.microsoft.com/office/drawing/2014/main" id="{28A68612-EDED-40E0-9D66-C28E01EFAEB7}"/>
              </a:ext>
            </a:extLst>
          </p:cNvPr>
          <p:cNvSpPr/>
          <p:nvPr/>
        </p:nvSpPr>
        <p:spPr>
          <a:xfrm>
            <a:off x="3903570" y="2169821"/>
            <a:ext cx="1313196" cy="1313196"/>
          </a:xfrm>
          <a:custGeom>
            <a:avLst/>
            <a:gdLst>
              <a:gd name="connsiteX0" fmla="*/ 2217579 w 2215506"/>
              <a:gd name="connsiteY0" fmla="*/ 1110564 h 2215506"/>
              <a:gd name="connsiteX1" fmla="*/ 1110564 w 2215506"/>
              <a:gd name="connsiteY1" fmla="*/ 2217579 h 2215506"/>
              <a:gd name="connsiteX2" fmla="*/ 3549 w 2215506"/>
              <a:gd name="connsiteY2" fmla="*/ 1110564 h 2215506"/>
              <a:gd name="connsiteX3" fmla="*/ 1110564 w 2215506"/>
              <a:gd name="connsiteY3" fmla="*/ 3549 h 2215506"/>
              <a:gd name="connsiteX4" fmla="*/ 2217579 w 2215506"/>
              <a:gd name="connsiteY4" fmla="*/ 1110564 h 221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06" h="2215506">
                <a:moveTo>
                  <a:pt x="2217579" y="1110564"/>
                </a:moveTo>
                <a:cubicBezTo>
                  <a:pt x="2217579" y="1721952"/>
                  <a:pt x="1721951" y="2217579"/>
                  <a:pt x="1110564" y="2217579"/>
                </a:cubicBezTo>
                <a:cubicBezTo>
                  <a:pt x="499176" y="2217579"/>
                  <a:pt x="3549" y="1721952"/>
                  <a:pt x="3549" y="1110564"/>
                </a:cubicBezTo>
                <a:cubicBezTo>
                  <a:pt x="3549" y="499177"/>
                  <a:pt x="499176" y="3549"/>
                  <a:pt x="1110564" y="3549"/>
                </a:cubicBezTo>
                <a:cubicBezTo>
                  <a:pt x="1721951" y="3549"/>
                  <a:pt x="2217579" y="499177"/>
                  <a:pt x="2217579" y="1110564"/>
                </a:cubicBezTo>
                <a:close/>
              </a:path>
            </a:pathLst>
          </a:custGeom>
          <a:solidFill>
            <a:srgbClr val="FFFFFF"/>
          </a:solidFill>
          <a:ln w="6714" cap="flat">
            <a:noFill/>
            <a:prstDash val="solid"/>
            <a:miter/>
          </a:ln>
          <a:effectLst>
            <a:innerShdw blurRad="114300">
              <a:prstClr val="black"/>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en-US" sz="1200" b="1" dirty="0">
                <a:solidFill>
                  <a:srgbClr val="000000"/>
                </a:solidFill>
              </a:rPr>
              <a:t>Grand </a:t>
            </a:r>
            <a:br>
              <a:rPr lang="en-US" sz="1200" b="1" dirty="0">
                <a:solidFill>
                  <a:srgbClr val="000000"/>
                </a:solidFill>
              </a:rPr>
            </a:br>
            <a:r>
              <a:rPr lang="en-US" sz="1200" b="1" dirty="0">
                <a:solidFill>
                  <a:srgbClr val="000000"/>
                </a:solidFill>
              </a:rPr>
              <a:t>Challenges</a:t>
            </a:r>
          </a:p>
        </p:txBody>
      </p:sp>
      <p:sp>
        <p:nvSpPr>
          <p:cNvPr id="15" name="Freeform: Shape 14">
            <a:extLst>
              <a:ext uri="{FF2B5EF4-FFF2-40B4-BE49-F238E27FC236}">
                <a16:creationId xmlns:a16="http://schemas.microsoft.com/office/drawing/2014/main" id="{9B852ED2-4462-445A-890A-B9A8607DD034}"/>
              </a:ext>
            </a:extLst>
          </p:cNvPr>
          <p:cNvSpPr/>
          <p:nvPr/>
        </p:nvSpPr>
        <p:spPr>
          <a:xfrm>
            <a:off x="5852710" y="2173731"/>
            <a:ext cx="1313196" cy="1313196"/>
          </a:xfrm>
          <a:custGeom>
            <a:avLst/>
            <a:gdLst>
              <a:gd name="connsiteX0" fmla="*/ 2217579 w 2215506"/>
              <a:gd name="connsiteY0" fmla="*/ 1110564 h 2215506"/>
              <a:gd name="connsiteX1" fmla="*/ 1110564 w 2215506"/>
              <a:gd name="connsiteY1" fmla="*/ 2217579 h 2215506"/>
              <a:gd name="connsiteX2" fmla="*/ 3549 w 2215506"/>
              <a:gd name="connsiteY2" fmla="*/ 1110564 h 2215506"/>
              <a:gd name="connsiteX3" fmla="*/ 1110564 w 2215506"/>
              <a:gd name="connsiteY3" fmla="*/ 3549 h 2215506"/>
              <a:gd name="connsiteX4" fmla="*/ 2217579 w 2215506"/>
              <a:gd name="connsiteY4" fmla="*/ 1110564 h 221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06" h="2215506">
                <a:moveTo>
                  <a:pt x="2217579" y="1110564"/>
                </a:moveTo>
                <a:cubicBezTo>
                  <a:pt x="2217579" y="1721952"/>
                  <a:pt x="1721951" y="2217579"/>
                  <a:pt x="1110564" y="2217579"/>
                </a:cubicBezTo>
                <a:cubicBezTo>
                  <a:pt x="499176" y="2217579"/>
                  <a:pt x="3549" y="1721952"/>
                  <a:pt x="3549" y="1110564"/>
                </a:cubicBezTo>
                <a:cubicBezTo>
                  <a:pt x="3549" y="499177"/>
                  <a:pt x="499176" y="3549"/>
                  <a:pt x="1110564" y="3549"/>
                </a:cubicBezTo>
                <a:cubicBezTo>
                  <a:pt x="1721951" y="3549"/>
                  <a:pt x="2217579" y="499177"/>
                  <a:pt x="2217579" y="1110564"/>
                </a:cubicBezTo>
                <a:close/>
              </a:path>
            </a:pathLst>
          </a:custGeom>
          <a:solidFill>
            <a:srgbClr val="FFFFFF"/>
          </a:solidFill>
          <a:ln w="6714" cap="flat">
            <a:noFill/>
            <a:prstDash val="solid"/>
            <a:miter/>
          </a:ln>
          <a:effectLst>
            <a:innerShdw blurRad="114300">
              <a:prstClr val="black"/>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en-US" sz="1200" b="1" dirty="0">
                <a:solidFill>
                  <a:srgbClr val="000000"/>
                </a:solidFill>
              </a:rPr>
              <a:t>Hack-a-thons</a:t>
            </a:r>
          </a:p>
        </p:txBody>
      </p:sp>
      <p:grpSp>
        <p:nvGrpSpPr>
          <p:cNvPr id="16" name="Group 15">
            <a:extLst>
              <a:ext uri="{FF2B5EF4-FFF2-40B4-BE49-F238E27FC236}">
                <a16:creationId xmlns:a16="http://schemas.microsoft.com/office/drawing/2014/main" id="{28888670-0260-4227-9A9B-FC801BC6C333}"/>
              </a:ext>
            </a:extLst>
          </p:cNvPr>
          <p:cNvGrpSpPr/>
          <p:nvPr/>
        </p:nvGrpSpPr>
        <p:grpSpPr>
          <a:xfrm>
            <a:off x="5396627" y="2057727"/>
            <a:ext cx="1888137" cy="1547980"/>
            <a:chOff x="5800420" y="1560004"/>
            <a:chExt cx="2812697" cy="2305976"/>
          </a:xfrm>
          <a:solidFill>
            <a:srgbClr val="FA7E0A"/>
          </a:solidFill>
        </p:grpSpPr>
        <p:sp>
          <p:nvSpPr>
            <p:cNvPr id="17" name="Freeform: Shape 16">
              <a:extLst>
                <a:ext uri="{FF2B5EF4-FFF2-40B4-BE49-F238E27FC236}">
                  <a16:creationId xmlns:a16="http://schemas.microsoft.com/office/drawing/2014/main" id="{DD0BAEDA-D44B-406E-A9F9-EF72185FC0CC}"/>
                </a:ext>
              </a:extLst>
            </p:cNvPr>
            <p:cNvSpPr/>
            <p:nvPr/>
          </p:nvSpPr>
          <p:spPr>
            <a:xfrm>
              <a:off x="5939609" y="1560004"/>
              <a:ext cx="2673508" cy="2305976"/>
            </a:xfrm>
            <a:custGeom>
              <a:avLst/>
              <a:gdLst>
                <a:gd name="connsiteX0" fmla="*/ 1722389 w 3027859"/>
                <a:gd name="connsiteY0" fmla="*/ 5035 h 2611612"/>
                <a:gd name="connsiteX1" fmla="*/ 480564 w 3027859"/>
                <a:gd name="connsiteY1" fmla="*/ 916414 h 2611612"/>
                <a:gd name="connsiteX2" fmla="*/ 242564 w 3027859"/>
                <a:gd name="connsiteY2" fmla="*/ 916414 h 2611612"/>
                <a:gd name="connsiteX3" fmla="*/ 144008 w 3027859"/>
                <a:gd name="connsiteY3" fmla="*/ 1014971 h 2611612"/>
                <a:gd name="connsiteX4" fmla="*/ 242564 w 3027859"/>
                <a:gd name="connsiteY4" fmla="*/ 1113527 h 2611612"/>
                <a:gd name="connsiteX5" fmla="*/ 435381 w 3027859"/>
                <a:gd name="connsiteY5" fmla="*/ 1113527 h 2611612"/>
                <a:gd name="connsiteX6" fmla="*/ 424773 w 3027859"/>
                <a:gd name="connsiteY6" fmla="*/ 1208593 h 2611612"/>
                <a:gd name="connsiteX7" fmla="*/ 338234 w 3027859"/>
                <a:gd name="connsiteY7" fmla="*/ 1306343 h 2611612"/>
                <a:gd name="connsiteX8" fmla="*/ 424773 w 3027859"/>
                <a:gd name="connsiteY8" fmla="*/ 1404094 h 2611612"/>
                <a:gd name="connsiteX9" fmla="*/ 435381 w 3027859"/>
                <a:gd name="connsiteY9" fmla="*/ 1499160 h 2611612"/>
                <a:gd name="connsiteX10" fmla="*/ 103592 w 3027859"/>
                <a:gd name="connsiteY10" fmla="*/ 1499160 h 2611612"/>
                <a:gd name="connsiteX11" fmla="*/ 5035 w 3027859"/>
                <a:gd name="connsiteY11" fmla="*/ 1597716 h 2611612"/>
                <a:gd name="connsiteX12" fmla="*/ 103592 w 3027859"/>
                <a:gd name="connsiteY12" fmla="*/ 1696273 h 2611612"/>
                <a:gd name="connsiteX13" fmla="*/ 480631 w 3027859"/>
                <a:gd name="connsiteY13" fmla="*/ 1696273 h 2611612"/>
                <a:gd name="connsiteX14" fmla="*/ 1722456 w 3027859"/>
                <a:gd name="connsiteY14" fmla="*/ 2607652 h 2611612"/>
                <a:gd name="connsiteX15" fmla="*/ 3023697 w 3027859"/>
                <a:gd name="connsiteY15" fmla="*/ 1306411 h 2611612"/>
                <a:gd name="connsiteX16" fmla="*/ 1722389 w 3027859"/>
                <a:gd name="connsiteY16" fmla="*/ 5035 h 2611612"/>
                <a:gd name="connsiteX17" fmla="*/ 2509565 w 3027859"/>
                <a:gd name="connsiteY17" fmla="*/ 2093453 h 2611612"/>
                <a:gd name="connsiteX18" fmla="*/ 1722389 w 3027859"/>
                <a:gd name="connsiteY18" fmla="*/ 2419535 h 2611612"/>
                <a:gd name="connsiteX19" fmla="*/ 935212 w 3027859"/>
                <a:gd name="connsiteY19" fmla="*/ 2093453 h 2611612"/>
                <a:gd name="connsiteX20" fmla="*/ 609130 w 3027859"/>
                <a:gd name="connsiteY20" fmla="*/ 1306276 h 2611612"/>
                <a:gd name="connsiteX21" fmla="*/ 935212 w 3027859"/>
                <a:gd name="connsiteY21" fmla="*/ 519100 h 2611612"/>
                <a:gd name="connsiteX22" fmla="*/ 1722389 w 3027859"/>
                <a:gd name="connsiteY22" fmla="*/ 193018 h 2611612"/>
                <a:gd name="connsiteX23" fmla="*/ 2509565 w 3027859"/>
                <a:gd name="connsiteY23" fmla="*/ 519100 h 2611612"/>
                <a:gd name="connsiteX24" fmla="*/ 2835648 w 3027859"/>
                <a:gd name="connsiteY24" fmla="*/ 1306276 h 2611612"/>
                <a:gd name="connsiteX25" fmla="*/ 2509565 w 3027859"/>
                <a:gd name="connsiteY25" fmla="*/ 2093453 h 26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27859" h="2611612">
                  <a:moveTo>
                    <a:pt x="1722389" y="5035"/>
                  </a:moveTo>
                  <a:cubicBezTo>
                    <a:pt x="1139576" y="5035"/>
                    <a:pt x="646257" y="388251"/>
                    <a:pt x="480564" y="916414"/>
                  </a:cubicBezTo>
                  <a:lnTo>
                    <a:pt x="242564" y="916414"/>
                  </a:lnTo>
                  <a:cubicBezTo>
                    <a:pt x="188117" y="916414"/>
                    <a:pt x="144008" y="960523"/>
                    <a:pt x="144008" y="1014971"/>
                  </a:cubicBezTo>
                  <a:cubicBezTo>
                    <a:pt x="144008" y="1069418"/>
                    <a:pt x="188117" y="1113527"/>
                    <a:pt x="242564" y="1113527"/>
                  </a:cubicBezTo>
                  <a:lnTo>
                    <a:pt x="435381" y="1113527"/>
                  </a:lnTo>
                  <a:cubicBezTo>
                    <a:pt x="430748" y="1144880"/>
                    <a:pt x="427190" y="1176568"/>
                    <a:pt x="424773" y="1208593"/>
                  </a:cubicBezTo>
                  <a:cubicBezTo>
                    <a:pt x="376032" y="1214501"/>
                    <a:pt x="338234" y="1255991"/>
                    <a:pt x="338234" y="1306343"/>
                  </a:cubicBezTo>
                  <a:cubicBezTo>
                    <a:pt x="338234" y="1356696"/>
                    <a:pt x="376032" y="1398186"/>
                    <a:pt x="424773" y="1404094"/>
                  </a:cubicBezTo>
                  <a:cubicBezTo>
                    <a:pt x="427123" y="1436119"/>
                    <a:pt x="430748" y="1467807"/>
                    <a:pt x="435381" y="1499160"/>
                  </a:cubicBezTo>
                  <a:lnTo>
                    <a:pt x="103592" y="1499160"/>
                  </a:lnTo>
                  <a:cubicBezTo>
                    <a:pt x="49144" y="1499160"/>
                    <a:pt x="5035" y="1543268"/>
                    <a:pt x="5035" y="1597716"/>
                  </a:cubicBezTo>
                  <a:cubicBezTo>
                    <a:pt x="5035" y="1652164"/>
                    <a:pt x="49144" y="1696273"/>
                    <a:pt x="103592" y="1696273"/>
                  </a:cubicBezTo>
                  <a:lnTo>
                    <a:pt x="480631" y="1696273"/>
                  </a:lnTo>
                  <a:cubicBezTo>
                    <a:pt x="646324" y="2224436"/>
                    <a:pt x="1139576" y="2607652"/>
                    <a:pt x="1722456" y="2607652"/>
                  </a:cubicBezTo>
                  <a:cubicBezTo>
                    <a:pt x="2441086" y="2607652"/>
                    <a:pt x="3023697" y="2025041"/>
                    <a:pt x="3023697" y="1306411"/>
                  </a:cubicBezTo>
                  <a:cubicBezTo>
                    <a:pt x="3023697" y="587781"/>
                    <a:pt x="2441019" y="5035"/>
                    <a:pt x="1722389" y="5035"/>
                  </a:cubicBezTo>
                  <a:close/>
                  <a:moveTo>
                    <a:pt x="2509565" y="2093453"/>
                  </a:moveTo>
                  <a:cubicBezTo>
                    <a:pt x="2299293" y="2303725"/>
                    <a:pt x="2019737" y="2419535"/>
                    <a:pt x="1722389" y="2419535"/>
                  </a:cubicBezTo>
                  <a:cubicBezTo>
                    <a:pt x="1425041" y="2419535"/>
                    <a:pt x="1145484" y="2303725"/>
                    <a:pt x="935212" y="2093453"/>
                  </a:cubicBezTo>
                  <a:cubicBezTo>
                    <a:pt x="724941" y="1883181"/>
                    <a:pt x="609130" y="1603624"/>
                    <a:pt x="609130" y="1306276"/>
                  </a:cubicBezTo>
                  <a:cubicBezTo>
                    <a:pt x="609130" y="1008928"/>
                    <a:pt x="724941" y="729372"/>
                    <a:pt x="935212" y="519100"/>
                  </a:cubicBezTo>
                  <a:cubicBezTo>
                    <a:pt x="1145484" y="308828"/>
                    <a:pt x="1425041" y="193018"/>
                    <a:pt x="1722389" y="193018"/>
                  </a:cubicBezTo>
                  <a:cubicBezTo>
                    <a:pt x="2019737" y="193018"/>
                    <a:pt x="2299293" y="308828"/>
                    <a:pt x="2509565" y="519100"/>
                  </a:cubicBezTo>
                  <a:cubicBezTo>
                    <a:pt x="2719837" y="729372"/>
                    <a:pt x="2835648" y="1008928"/>
                    <a:pt x="2835648" y="1306276"/>
                  </a:cubicBezTo>
                  <a:cubicBezTo>
                    <a:pt x="2835648" y="1603624"/>
                    <a:pt x="2719837" y="1883248"/>
                    <a:pt x="2509565" y="2093453"/>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F5A99B8-9CDE-49CF-8B1C-847742C56BCC}"/>
                </a:ext>
              </a:extLst>
            </p:cNvPr>
            <p:cNvSpPr/>
            <p:nvPr/>
          </p:nvSpPr>
          <p:spPr>
            <a:xfrm>
              <a:off x="5800420" y="2364724"/>
              <a:ext cx="177839" cy="177839"/>
            </a:xfrm>
            <a:custGeom>
              <a:avLst/>
              <a:gdLst>
                <a:gd name="connsiteX0" fmla="*/ 103592 w 201409"/>
                <a:gd name="connsiteY0" fmla="*/ 202148 h 201409"/>
                <a:gd name="connsiteX1" fmla="*/ 202148 w 201409"/>
                <a:gd name="connsiteY1" fmla="*/ 103592 h 201409"/>
                <a:gd name="connsiteX2" fmla="*/ 103592 w 201409"/>
                <a:gd name="connsiteY2" fmla="*/ 5035 h 201409"/>
                <a:gd name="connsiteX3" fmla="*/ 5035 w 201409"/>
                <a:gd name="connsiteY3" fmla="*/ 103592 h 201409"/>
                <a:gd name="connsiteX4" fmla="*/ 103592 w 201409"/>
                <a:gd name="connsiteY4" fmla="*/ 202148 h 201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09" h="201409">
                  <a:moveTo>
                    <a:pt x="103592" y="202148"/>
                  </a:moveTo>
                  <a:cubicBezTo>
                    <a:pt x="158039" y="202148"/>
                    <a:pt x="202148" y="158039"/>
                    <a:pt x="202148" y="103592"/>
                  </a:cubicBezTo>
                  <a:cubicBezTo>
                    <a:pt x="202148" y="49144"/>
                    <a:pt x="158039" y="5035"/>
                    <a:pt x="103592" y="5035"/>
                  </a:cubicBezTo>
                  <a:cubicBezTo>
                    <a:pt x="49144" y="5035"/>
                    <a:pt x="5035" y="49144"/>
                    <a:pt x="5035" y="103592"/>
                  </a:cubicBezTo>
                  <a:cubicBezTo>
                    <a:pt x="5035" y="158039"/>
                    <a:pt x="49144" y="202148"/>
                    <a:pt x="103592" y="202148"/>
                  </a:cubicBezTo>
                  <a:close/>
                </a:path>
              </a:pathLst>
            </a:custGeom>
            <a:grp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54CCA86D-DDE4-4BF9-A3EB-B663DC0B714D}"/>
              </a:ext>
            </a:extLst>
          </p:cNvPr>
          <p:cNvGrpSpPr/>
          <p:nvPr/>
        </p:nvGrpSpPr>
        <p:grpSpPr>
          <a:xfrm>
            <a:off x="1859236" y="2057727"/>
            <a:ext cx="1862349" cy="1547980"/>
            <a:chOff x="530882" y="1560004"/>
            <a:chExt cx="2774283" cy="2305976"/>
          </a:xfrm>
          <a:solidFill>
            <a:srgbClr val="056387"/>
          </a:solidFill>
        </p:grpSpPr>
        <p:sp>
          <p:nvSpPr>
            <p:cNvPr id="20" name="Freeform: Shape 19">
              <a:extLst>
                <a:ext uri="{FF2B5EF4-FFF2-40B4-BE49-F238E27FC236}">
                  <a16:creationId xmlns:a16="http://schemas.microsoft.com/office/drawing/2014/main" id="{B4880122-8991-4F69-91D0-9816C267796E}"/>
                </a:ext>
              </a:extLst>
            </p:cNvPr>
            <p:cNvSpPr/>
            <p:nvPr/>
          </p:nvSpPr>
          <p:spPr>
            <a:xfrm>
              <a:off x="2883903" y="2856547"/>
              <a:ext cx="225262" cy="225262"/>
            </a:xfrm>
            <a:custGeom>
              <a:avLst/>
              <a:gdLst>
                <a:gd name="connsiteX0" fmla="*/ 223497 w 255118"/>
                <a:gd name="connsiteY0" fmla="*/ 100607 h 255118"/>
                <a:gd name="connsiteX1" fmla="*/ 157730 w 255118"/>
                <a:gd name="connsiteY1" fmla="*/ 223497 h 255118"/>
                <a:gd name="connsiteX2" fmla="*/ 34840 w 255118"/>
                <a:gd name="connsiteY2" fmla="*/ 157730 h 255118"/>
                <a:gd name="connsiteX3" fmla="*/ 100607 w 255118"/>
                <a:gd name="connsiteY3" fmla="*/ 34840 h 255118"/>
                <a:gd name="connsiteX4" fmla="*/ 223497 w 255118"/>
                <a:gd name="connsiteY4" fmla="*/ 100607 h 255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18" h="255118">
                  <a:moveTo>
                    <a:pt x="223497" y="100607"/>
                  </a:moveTo>
                  <a:cubicBezTo>
                    <a:pt x="239271" y="152703"/>
                    <a:pt x="209826" y="207723"/>
                    <a:pt x="157730" y="223497"/>
                  </a:cubicBezTo>
                  <a:cubicBezTo>
                    <a:pt x="105634" y="239271"/>
                    <a:pt x="50614" y="209826"/>
                    <a:pt x="34840" y="157730"/>
                  </a:cubicBezTo>
                  <a:cubicBezTo>
                    <a:pt x="19066" y="105634"/>
                    <a:pt x="48511" y="50614"/>
                    <a:pt x="100607" y="34840"/>
                  </a:cubicBezTo>
                  <a:cubicBezTo>
                    <a:pt x="152703" y="19066"/>
                    <a:pt x="207723" y="48511"/>
                    <a:pt x="223497" y="100607"/>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CFC1F9BA-6D5D-4E22-B396-D901C77CCDD8}"/>
                </a:ext>
              </a:extLst>
            </p:cNvPr>
            <p:cNvSpPr/>
            <p:nvPr/>
          </p:nvSpPr>
          <p:spPr>
            <a:xfrm>
              <a:off x="530882" y="1560004"/>
              <a:ext cx="2774283" cy="2305976"/>
            </a:xfrm>
            <a:custGeom>
              <a:avLst/>
              <a:gdLst>
                <a:gd name="connsiteX0" fmla="*/ 3039138 w 3141991"/>
                <a:gd name="connsiteY0" fmla="*/ 1404833 h 2611612"/>
                <a:gd name="connsiteX1" fmla="*/ 3137694 w 3141991"/>
                <a:gd name="connsiteY1" fmla="*/ 1306276 h 2611612"/>
                <a:gd name="connsiteX2" fmla="*/ 3039138 w 3141991"/>
                <a:gd name="connsiteY2" fmla="*/ 1207720 h 2611612"/>
                <a:gd name="connsiteX3" fmla="*/ 2603825 w 3141991"/>
                <a:gd name="connsiteY3" fmla="*/ 1207720 h 2611612"/>
                <a:gd name="connsiteX4" fmla="*/ 2593284 w 3141991"/>
                <a:gd name="connsiteY4" fmla="*/ 1113460 h 2611612"/>
                <a:gd name="connsiteX5" fmla="*/ 2695466 w 3141991"/>
                <a:gd name="connsiteY5" fmla="*/ 1113460 h 2611612"/>
                <a:gd name="connsiteX6" fmla="*/ 2794023 w 3141991"/>
                <a:gd name="connsiteY6" fmla="*/ 1014904 h 2611612"/>
                <a:gd name="connsiteX7" fmla="*/ 2695466 w 3141991"/>
                <a:gd name="connsiteY7" fmla="*/ 916347 h 2611612"/>
                <a:gd name="connsiteX8" fmla="*/ 2548034 w 3141991"/>
                <a:gd name="connsiteY8" fmla="*/ 916347 h 2611612"/>
                <a:gd name="connsiteX9" fmla="*/ 1306276 w 3141991"/>
                <a:gd name="connsiteY9" fmla="*/ 5035 h 2611612"/>
                <a:gd name="connsiteX10" fmla="*/ 5035 w 3141991"/>
                <a:gd name="connsiteY10" fmla="*/ 1306276 h 2611612"/>
                <a:gd name="connsiteX11" fmla="*/ 1306276 w 3141991"/>
                <a:gd name="connsiteY11" fmla="*/ 2607518 h 2611612"/>
                <a:gd name="connsiteX12" fmla="*/ 2603825 w 3141991"/>
                <a:gd name="connsiteY12" fmla="*/ 1404833 h 2611612"/>
                <a:gd name="connsiteX13" fmla="*/ 3039138 w 3141991"/>
                <a:gd name="connsiteY13" fmla="*/ 1404833 h 2611612"/>
                <a:gd name="connsiteX14" fmla="*/ 2093452 w 3141991"/>
                <a:gd name="connsiteY14" fmla="*/ 2093453 h 2611612"/>
                <a:gd name="connsiteX15" fmla="*/ 1306276 w 3141991"/>
                <a:gd name="connsiteY15" fmla="*/ 2419535 h 2611612"/>
                <a:gd name="connsiteX16" fmla="*/ 519100 w 3141991"/>
                <a:gd name="connsiteY16" fmla="*/ 2093453 h 2611612"/>
                <a:gd name="connsiteX17" fmla="*/ 193018 w 3141991"/>
                <a:gd name="connsiteY17" fmla="*/ 1306276 h 2611612"/>
                <a:gd name="connsiteX18" fmla="*/ 519100 w 3141991"/>
                <a:gd name="connsiteY18" fmla="*/ 519100 h 2611612"/>
                <a:gd name="connsiteX19" fmla="*/ 1306276 w 3141991"/>
                <a:gd name="connsiteY19" fmla="*/ 193018 h 2611612"/>
                <a:gd name="connsiteX20" fmla="*/ 2093452 w 3141991"/>
                <a:gd name="connsiteY20" fmla="*/ 519100 h 2611612"/>
                <a:gd name="connsiteX21" fmla="*/ 2419535 w 3141991"/>
                <a:gd name="connsiteY21" fmla="*/ 1306276 h 2611612"/>
                <a:gd name="connsiteX22" fmla="*/ 2093452 w 3141991"/>
                <a:gd name="connsiteY22" fmla="*/ 2093453 h 26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41991" h="2611612">
                  <a:moveTo>
                    <a:pt x="3039138" y="1404833"/>
                  </a:moveTo>
                  <a:cubicBezTo>
                    <a:pt x="3093586" y="1404833"/>
                    <a:pt x="3137694" y="1360724"/>
                    <a:pt x="3137694" y="1306276"/>
                  </a:cubicBezTo>
                  <a:cubicBezTo>
                    <a:pt x="3137694" y="1251829"/>
                    <a:pt x="3093586" y="1207720"/>
                    <a:pt x="3039138" y="1207720"/>
                  </a:cubicBezTo>
                  <a:lnTo>
                    <a:pt x="2603825" y="1207720"/>
                  </a:lnTo>
                  <a:cubicBezTo>
                    <a:pt x="2601475" y="1175964"/>
                    <a:pt x="2597917" y="1144544"/>
                    <a:pt x="2593284" y="1113460"/>
                  </a:cubicBezTo>
                  <a:lnTo>
                    <a:pt x="2695466" y="1113460"/>
                  </a:lnTo>
                  <a:cubicBezTo>
                    <a:pt x="2749914" y="1113460"/>
                    <a:pt x="2794023" y="1069351"/>
                    <a:pt x="2794023" y="1014904"/>
                  </a:cubicBezTo>
                  <a:cubicBezTo>
                    <a:pt x="2794023" y="960456"/>
                    <a:pt x="2749914" y="916347"/>
                    <a:pt x="2695466" y="916347"/>
                  </a:cubicBezTo>
                  <a:lnTo>
                    <a:pt x="2548034" y="916347"/>
                  </a:lnTo>
                  <a:cubicBezTo>
                    <a:pt x="2382408" y="388251"/>
                    <a:pt x="1889089" y="5035"/>
                    <a:pt x="1306276" y="5035"/>
                  </a:cubicBezTo>
                  <a:cubicBezTo>
                    <a:pt x="587646" y="5035"/>
                    <a:pt x="5035" y="587646"/>
                    <a:pt x="5035" y="1306276"/>
                  </a:cubicBezTo>
                  <a:cubicBezTo>
                    <a:pt x="5035" y="2024906"/>
                    <a:pt x="587646" y="2607518"/>
                    <a:pt x="1306276" y="2607518"/>
                  </a:cubicBezTo>
                  <a:cubicBezTo>
                    <a:pt x="1991808" y="2607518"/>
                    <a:pt x="2553472" y="2077407"/>
                    <a:pt x="2603825" y="1404833"/>
                  </a:cubicBezTo>
                  <a:lnTo>
                    <a:pt x="3039138" y="1404833"/>
                  </a:lnTo>
                  <a:close/>
                  <a:moveTo>
                    <a:pt x="2093452" y="2093453"/>
                  </a:moveTo>
                  <a:cubicBezTo>
                    <a:pt x="1883181" y="2303725"/>
                    <a:pt x="1603624" y="2419535"/>
                    <a:pt x="1306276" y="2419535"/>
                  </a:cubicBezTo>
                  <a:cubicBezTo>
                    <a:pt x="1008928" y="2419535"/>
                    <a:pt x="729372" y="2303725"/>
                    <a:pt x="519100" y="2093453"/>
                  </a:cubicBezTo>
                  <a:cubicBezTo>
                    <a:pt x="308828" y="1883248"/>
                    <a:pt x="193018" y="1603624"/>
                    <a:pt x="193018" y="1306276"/>
                  </a:cubicBezTo>
                  <a:cubicBezTo>
                    <a:pt x="193018" y="1008928"/>
                    <a:pt x="308828" y="729372"/>
                    <a:pt x="519100" y="519100"/>
                  </a:cubicBezTo>
                  <a:cubicBezTo>
                    <a:pt x="729372" y="308828"/>
                    <a:pt x="1008928" y="193018"/>
                    <a:pt x="1306276" y="193018"/>
                  </a:cubicBezTo>
                  <a:cubicBezTo>
                    <a:pt x="1603624" y="193018"/>
                    <a:pt x="1883181" y="308828"/>
                    <a:pt x="2093452" y="519100"/>
                  </a:cubicBezTo>
                  <a:cubicBezTo>
                    <a:pt x="2303724" y="729372"/>
                    <a:pt x="2419535" y="1008928"/>
                    <a:pt x="2419535" y="1306276"/>
                  </a:cubicBezTo>
                  <a:cubicBezTo>
                    <a:pt x="2419535" y="1603624"/>
                    <a:pt x="2303724" y="1883248"/>
                    <a:pt x="2093452" y="2093453"/>
                  </a:cubicBezTo>
                  <a:close/>
                </a:path>
              </a:pathLst>
            </a:custGeom>
            <a:grpFill/>
            <a:ln w="9525" cap="flat">
              <a:no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53BEEC30-9B3A-4AC2-8A4B-D1CEE879C1B9}"/>
              </a:ext>
            </a:extLst>
          </p:cNvPr>
          <p:cNvSpPr/>
          <p:nvPr/>
        </p:nvSpPr>
        <p:spPr>
          <a:xfrm>
            <a:off x="3563724" y="2057727"/>
            <a:ext cx="2093155" cy="1547980"/>
          </a:xfrm>
          <a:custGeom>
            <a:avLst/>
            <a:gdLst>
              <a:gd name="connsiteX0" fmla="*/ 3058071 w 3531383"/>
              <a:gd name="connsiteY0" fmla="*/ 1499093 h 2611612"/>
              <a:gd name="connsiteX1" fmla="*/ 2966698 w 3531383"/>
              <a:gd name="connsiteY1" fmla="*/ 1499093 h 2611612"/>
              <a:gd name="connsiteX2" fmla="*/ 2977843 w 3531383"/>
              <a:gd name="connsiteY2" fmla="*/ 1395501 h 2611612"/>
              <a:gd name="connsiteX3" fmla="*/ 2977843 w 3531383"/>
              <a:gd name="connsiteY3" fmla="*/ 1404833 h 2611612"/>
              <a:gd name="connsiteX4" fmla="*/ 3433498 w 3531383"/>
              <a:gd name="connsiteY4" fmla="*/ 1404833 h 2611612"/>
              <a:gd name="connsiteX5" fmla="*/ 3532055 w 3531383"/>
              <a:gd name="connsiteY5" fmla="*/ 1306276 h 2611612"/>
              <a:gd name="connsiteX6" fmla="*/ 3433498 w 3531383"/>
              <a:gd name="connsiteY6" fmla="*/ 1207720 h 2611612"/>
              <a:gd name="connsiteX7" fmla="*/ 2977775 w 3531383"/>
              <a:gd name="connsiteY7" fmla="*/ 1207720 h 2611612"/>
              <a:gd name="connsiteX8" fmla="*/ 2977775 w 3531383"/>
              <a:gd name="connsiteY8" fmla="*/ 1217052 h 2611612"/>
              <a:gd name="connsiteX9" fmla="*/ 1679690 w 3531383"/>
              <a:gd name="connsiteY9" fmla="*/ 5035 h 2611612"/>
              <a:gd name="connsiteX10" fmla="*/ 437865 w 3531383"/>
              <a:gd name="connsiteY10" fmla="*/ 916414 h 2611612"/>
              <a:gd name="connsiteX11" fmla="*/ 103592 w 3531383"/>
              <a:gd name="connsiteY11" fmla="*/ 916414 h 2611612"/>
              <a:gd name="connsiteX12" fmla="*/ 5035 w 3531383"/>
              <a:gd name="connsiteY12" fmla="*/ 1014971 h 2611612"/>
              <a:gd name="connsiteX13" fmla="*/ 103592 w 3531383"/>
              <a:gd name="connsiteY13" fmla="*/ 1113527 h 2611612"/>
              <a:gd name="connsiteX14" fmla="*/ 392682 w 3531383"/>
              <a:gd name="connsiteY14" fmla="*/ 1113527 h 2611612"/>
              <a:gd name="connsiteX15" fmla="*/ 381940 w 3531383"/>
              <a:gd name="connsiteY15" fmla="*/ 1211345 h 2611612"/>
              <a:gd name="connsiteX16" fmla="*/ 309500 w 3531383"/>
              <a:gd name="connsiteY16" fmla="*/ 1306276 h 2611612"/>
              <a:gd name="connsiteX17" fmla="*/ 381940 w 3531383"/>
              <a:gd name="connsiteY17" fmla="*/ 1401208 h 2611612"/>
              <a:gd name="connsiteX18" fmla="*/ 392682 w 3531383"/>
              <a:gd name="connsiteY18" fmla="*/ 1499025 h 2611612"/>
              <a:gd name="connsiteX19" fmla="*/ 207586 w 3531383"/>
              <a:gd name="connsiteY19" fmla="*/ 1499025 h 2611612"/>
              <a:gd name="connsiteX20" fmla="*/ 109030 w 3531383"/>
              <a:gd name="connsiteY20" fmla="*/ 1597582 h 2611612"/>
              <a:gd name="connsiteX21" fmla="*/ 207586 w 3531383"/>
              <a:gd name="connsiteY21" fmla="*/ 1696138 h 2611612"/>
              <a:gd name="connsiteX22" fmla="*/ 437932 w 3531383"/>
              <a:gd name="connsiteY22" fmla="*/ 1696138 h 2611612"/>
              <a:gd name="connsiteX23" fmla="*/ 1679757 w 3531383"/>
              <a:gd name="connsiteY23" fmla="*/ 2607518 h 2611612"/>
              <a:gd name="connsiteX24" fmla="*/ 2921582 w 3531383"/>
              <a:gd name="connsiteY24" fmla="*/ 1696138 h 2611612"/>
              <a:gd name="connsiteX25" fmla="*/ 3058138 w 3531383"/>
              <a:gd name="connsiteY25" fmla="*/ 1696138 h 2611612"/>
              <a:gd name="connsiteX26" fmla="*/ 3156694 w 3531383"/>
              <a:gd name="connsiteY26" fmla="*/ 1597582 h 2611612"/>
              <a:gd name="connsiteX27" fmla="*/ 3058071 w 3531383"/>
              <a:gd name="connsiteY27" fmla="*/ 1499093 h 2611612"/>
              <a:gd name="connsiteX28" fmla="*/ 2466866 w 3531383"/>
              <a:gd name="connsiteY28" fmla="*/ 2093453 h 2611612"/>
              <a:gd name="connsiteX29" fmla="*/ 1679690 w 3531383"/>
              <a:gd name="connsiteY29" fmla="*/ 2419535 h 2611612"/>
              <a:gd name="connsiteX30" fmla="*/ 892514 w 3531383"/>
              <a:gd name="connsiteY30" fmla="*/ 2093453 h 2611612"/>
              <a:gd name="connsiteX31" fmla="*/ 566431 w 3531383"/>
              <a:gd name="connsiteY31" fmla="*/ 1306276 h 2611612"/>
              <a:gd name="connsiteX32" fmla="*/ 892514 w 3531383"/>
              <a:gd name="connsiteY32" fmla="*/ 519100 h 2611612"/>
              <a:gd name="connsiteX33" fmla="*/ 1679690 w 3531383"/>
              <a:gd name="connsiteY33" fmla="*/ 193018 h 2611612"/>
              <a:gd name="connsiteX34" fmla="*/ 2466866 w 3531383"/>
              <a:gd name="connsiteY34" fmla="*/ 519100 h 2611612"/>
              <a:gd name="connsiteX35" fmla="*/ 2792949 w 3531383"/>
              <a:gd name="connsiteY35" fmla="*/ 1306276 h 2611612"/>
              <a:gd name="connsiteX36" fmla="*/ 2466866 w 3531383"/>
              <a:gd name="connsiteY36" fmla="*/ 2093453 h 26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31383" h="2611612">
                <a:moveTo>
                  <a:pt x="3058071" y="1499093"/>
                </a:moveTo>
                <a:lnTo>
                  <a:pt x="2966698" y="1499093"/>
                </a:lnTo>
                <a:cubicBezTo>
                  <a:pt x="2971733" y="1464987"/>
                  <a:pt x="2975493" y="1430412"/>
                  <a:pt x="2977843" y="1395501"/>
                </a:cubicBezTo>
                <a:lnTo>
                  <a:pt x="2977843" y="1404833"/>
                </a:lnTo>
                <a:lnTo>
                  <a:pt x="3433498" y="1404833"/>
                </a:lnTo>
                <a:cubicBezTo>
                  <a:pt x="3487946" y="1404833"/>
                  <a:pt x="3532055" y="1360724"/>
                  <a:pt x="3532055" y="1306276"/>
                </a:cubicBezTo>
                <a:cubicBezTo>
                  <a:pt x="3532055" y="1251829"/>
                  <a:pt x="3487946" y="1207720"/>
                  <a:pt x="3433498" y="1207720"/>
                </a:cubicBezTo>
                <a:lnTo>
                  <a:pt x="2977775" y="1207720"/>
                </a:lnTo>
                <a:lnTo>
                  <a:pt x="2977775" y="1217052"/>
                </a:lnTo>
                <a:cubicBezTo>
                  <a:pt x="2931988" y="540047"/>
                  <a:pt x="2368377" y="5035"/>
                  <a:pt x="1679690" y="5035"/>
                </a:cubicBezTo>
                <a:cubicBezTo>
                  <a:pt x="1096877" y="5035"/>
                  <a:pt x="603558" y="388251"/>
                  <a:pt x="437865" y="916414"/>
                </a:cubicBezTo>
                <a:lnTo>
                  <a:pt x="103592" y="916414"/>
                </a:lnTo>
                <a:cubicBezTo>
                  <a:pt x="49144" y="916414"/>
                  <a:pt x="5035" y="960523"/>
                  <a:pt x="5035" y="1014971"/>
                </a:cubicBezTo>
                <a:cubicBezTo>
                  <a:pt x="5035" y="1069418"/>
                  <a:pt x="49144" y="1113527"/>
                  <a:pt x="103592" y="1113527"/>
                </a:cubicBezTo>
                <a:lnTo>
                  <a:pt x="392682" y="1113527"/>
                </a:lnTo>
                <a:cubicBezTo>
                  <a:pt x="387915" y="1145753"/>
                  <a:pt x="384290" y="1178381"/>
                  <a:pt x="381940" y="1211345"/>
                </a:cubicBezTo>
                <a:cubicBezTo>
                  <a:pt x="340181" y="1222826"/>
                  <a:pt x="309500" y="1260892"/>
                  <a:pt x="309500" y="1306276"/>
                </a:cubicBezTo>
                <a:cubicBezTo>
                  <a:pt x="309500" y="1351661"/>
                  <a:pt x="340181" y="1389794"/>
                  <a:pt x="381940" y="1401208"/>
                </a:cubicBezTo>
                <a:cubicBezTo>
                  <a:pt x="384290" y="1434171"/>
                  <a:pt x="387915" y="1466800"/>
                  <a:pt x="392682" y="1499025"/>
                </a:cubicBezTo>
                <a:lnTo>
                  <a:pt x="207586" y="1499025"/>
                </a:lnTo>
                <a:cubicBezTo>
                  <a:pt x="153139" y="1499025"/>
                  <a:pt x="109030" y="1543134"/>
                  <a:pt x="109030" y="1597582"/>
                </a:cubicBezTo>
                <a:cubicBezTo>
                  <a:pt x="109030" y="1652030"/>
                  <a:pt x="153139" y="1696138"/>
                  <a:pt x="207586" y="1696138"/>
                </a:cubicBezTo>
                <a:lnTo>
                  <a:pt x="437932" y="1696138"/>
                </a:lnTo>
                <a:cubicBezTo>
                  <a:pt x="603625" y="2224302"/>
                  <a:pt x="1096877" y="2607518"/>
                  <a:pt x="1679757" y="2607518"/>
                </a:cubicBezTo>
                <a:cubicBezTo>
                  <a:pt x="2262570" y="2607518"/>
                  <a:pt x="2755889" y="2224302"/>
                  <a:pt x="2921582" y="1696138"/>
                </a:cubicBezTo>
                <a:lnTo>
                  <a:pt x="3058138" y="1696138"/>
                </a:lnTo>
                <a:cubicBezTo>
                  <a:pt x="3112586" y="1696138"/>
                  <a:pt x="3156694" y="1652030"/>
                  <a:pt x="3156694" y="1597582"/>
                </a:cubicBezTo>
                <a:cubicBezTo>
                  <a:pt x="3156694" y="1543134"/>
                  <a:pt x="3112451" y="1499093"/>
                  <a:pt x="3058071" y="1499093"/>
                </a:cubicBezTo>
                <a:close/>
                <a:moveTo>
                  <a:pt x="2466866" y="2093453"/>
                </a:moveTo>
                <a:cubicBezTo>
                  <a:pt x="2256594" y="2303725"/>
                  <a:pt x="1977038" y="2419535"/>
                  <a:pt x="1679690" y="2419535"/>
                </a:cubicBezTo>
                <a:cubicBezTo>
                  <a:pt x="1382342" y="2419535"/>
                  <a:pt x="1102786" y="2303725"/>
                  <a:pt x="892514" y="2093453"/>
                </a:cubicBezTo>
                <a:cubicBezTo>
                  <a:pt x="682242" y="1883181"/>
                  <a:pt x="566431" y="1603624"/>
                  <a:pt x="566431" y="1306276"/>
                </a:cubicBezTo>
                <a:cubicBezTo>
                  <a:pt x="566431" y="1008928"/>
                  <a:pt x="682242" y="729372"/>
                  <a:pt x="892514" y="519100"/>
                </a:cubicBezTo>
                <a:cubicBezTo>
                  <a:pt x="1102786" y="308828"/>
                  <a:pt x="1382342" y="193018"/>
                  <a:pt x="1679690" y="193018"/>
                </a:cubicBezTo>
                <a:cubicBezTo>
                  <a:pt x="1977038" y="193018"/>
                  <a:pt x="2256594" y="308828"/>
                  <a:pt x="2466866" y="519100"/>
                </a:cubicBezTo>
                <a:cubicBezTo>
                  <a:pt x="2677138" y="729372"/>
                  <a:pt x="2792949" y="1008928"/>
                  <a:pt x="2792949" y="1306276"/>
                </a:cubicBezTo>
                <a:cubicBezTo>
                  <a:pt x="2792949" y="1603624"/>
                  <a:pt x="2677138" y="1883248"/>
                  <a:pt x="2466866" y="2093453"/>
                </a:cubicBezTo>
                <a:close/>
              </a:path>
            </a:pathLst>
          </a:custGeom>
          <a:solidFill>
            <a:srgbClr val="00ADB4"/>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965930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A1E997-F844-4C34-8BD7-2815D83A8A05}"/>
              </a:ext>
            </a:extLst>
          </p:cNvPr>
          <p:cNvSpPr>
            <a:spLocks noGrp="1"/>
          </p:cNvSpPr>
          <p:nvPr>
            <p:ph type="title"/>
          </p:nvPr>
        </p:nvSpPr>
        <p:spPr/>
        <p:txBody>
          <a:bodyPr/>
          <a:lstStyle/>
          <a:p>
            <a:r>
              <a:rPr lang="en-US" dirty="0"/>
              <a:t>How can you work with us?</a:t>
            </a:r>
          </a:p>
        </p:txBody>
      </p:sp>
      <p:grpSp>
        <p:nvGrpSpPr>
          <p:cNvPr id="6" name="Group 5">
            <a:extLst>
              <a:ext uri="{FF2B5EF4-FFF2-40B4-BE49-F238E27FC236}">
                <a16:creationId xmlns:a16="http://schemas.microsoft.com/office/drawing/2014/main" id="{6A8B4104-E11D-4C92-8ABD-FFA284D29A76}"/>
              </a:ext>
            </a:extLst>
          </p:cNvPr>
          <p:cNvGrpSpPr/>
          <p:nvPr/>
        </p:nvGrpSpPr>
        <p:grpSpPr>
          <a:xfrm>
            <a:off x="457200" y="936625"/>
            <a:ext cx="3966520" cy="3409950"/>
            <a:chOff x="404510" y="1141899"/>
            <a:chExt cx="2688530" cy="3114088"/>
          </a:xfrm>
        </p:grpSpPr>
        <p:sp>
          <p:nvSpPr>
            <p:cNvPr id="7" name="Rectangle 6">
              <a:extLst>
                <a:ext uri="{FF2B5EF4-FFF2-40B4-BE49-F238E27FC236}">
                  <a16:creationId xmlns:a16="http://schemas.microsoft.com/office/drawing/2014/main" id="{CAEAB9F3-E650-49CD-A836-97FBADAFF8C9}"/>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548640" rIns="121920" bIns="60960" numCol="1" spcCol="0" rtlCol="0" fromWordArt="0" anchor="t" anchorCtr="0" forceAA="0" compatLnSpc="1">
              <a:prstTxWarp prst="textNoShape">
                <a:avLst/>
              </a:prstTxWarp>
              <a:noAutofit/>
            </a:bodyPr>
            <a:lstStyle/>
            <a:p>
              <a:pPr algn="ctr">
                <a:spcBef>
                  <a:spcPts val="600"/>
                </a:spcBef>
                <a:spcAft>
                  <a:spcPts val="600"/>
                </a:spcAft>
              </a:pPr>
              <a:r>
                <a:rPr lang="en-US" sz="2000" b="1" kern="0" dirty="0">
                  <a:solidFill>
                    <a:srgbClr val="000000"/>
                  </a:solidFill>
                </a:rPr>
                <a:t>Share your science and ideas</a:t>
              </a:r>
            </a:p>
            <a:p>
              <a:pPr algn="ctr">
                <a:spcBef>
                  <a:spcPts val="600"/>
                </a:spcBef>
                <a:spcAft>
                  <a:spcPts val="600"/>
                </a:spcAft>
              </a:pPr>
              <a:r>
                <a:rPr lang="en-US" sz="2000" b="1" kern="0" dirty="0">
                  <a:solidFill>
                    <a:srgbClr val="000000"/>
                  </a:solidFill>
                </a:rPr>
                <a:t> </a:t>
              </a:r>
              <a:r>
                <a:rPr lang="en-US" sz="2000" kern="0" dirty="0">
                  <a:solidFill>
                    <a:srgbClr val="000000"/>
                  </a:solidFill>
                </a:rPr>
                <a:t>DRIVe Start Tuesday Talks are not opportunities for product pitches, but are opportunities to share information about exciting new research. We want to hear about novel ideas that push the boundaries of what is possible</a:t>
              </a:r>
              <a:endParaRPr lang="en-US" sz="2000" kern="0" dirty="0">
                <a:solidFill>
                  <a:srgbClr val="428230"/>
                </a:solidFill>
              </a:endParaRPr>
            </a:p>
          </p:txBody>
        </p:sp>
        <p:pic>
          <p:nvPicPr>
            <p:cNvPr id="8" name="Picture 7" descr="A picture containing bird&#10;&#10;Description automatically generated">
              <a:extLst>
                <a:ext uri="{FF2B5EF4-FFF2-40B4-BE49-F238E27FC236}">
                  <a16:creationId xmlns:a16="http://schemas.microsoft.com/office/drawing/2014/main" id="{85AECD5C-D4ED-4472-92C0-E29E59BA9A65}"/>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9" name="Group 8">
            <a:extLst>
              <a:ext uri="{FF2B5EF4-FFF2-40B4-BE49-F238E27FC236}">
                <a16:creationId xmlns:a16="http://schemas.microsoft.com/office/drawing/2014/main" id="{EF8376B6-BD94-4C5A-9567-CADA29DBC739}"/>
              </a:ext>
            </a:extLst>
          </p:cNvPr>
          <p:cNvGrpSpPr/>
          <p:nvPr/>
        </p:nvGrpSpPr>
        <p:grpSpPr>
          <a:xfrm>
            <a:off x="4720280" y="936625"/>
            <a:ext cx="3966520" cy="3409950"/>
            <a:chOff x="404510" y="1141899"/>
            <a:chExt cx="2688530" cy="3114088"/>
          </a:xfrm>
        </p:grpSpPr>
        <p:sp>
          <p:nvSpPr>
            <p:cNvPr id="10" name="Rectangle 9">
              <a:extLst>
                <a:ext uri="{FF2B5EF4-FFF2-40B4-BE49-F238E27FC236}">
                  <a16:creationId xmlns:a16="http://schemas.microsoft.com/office/drawing/2014/main" id="{CCD129A2-F119-4CFD-9849-BCADD7D6E63C}"/>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548640" rIns="121920" bIns="60960" numCol="1" spcCol="0" rtlCol="0" fromWordArt="0" anchor="t" anchorCtr="0" forceAA="0" compatLnSpc="1">
              <a:prstTxWarp prst="textNoShape">
                <a:avLst/>
              </a:prstTxWarp>
              <a:noAutofit/>
            </a:bodyPr>
            <a:lstStyle/>
            <a:p>
              <a:pPr algn="ctr">
                <a:spcBef>
                  <a:spcPts val="600"/>
                </a:spcBef>
                <a:spcAft>
                  <a:spcPts val="600"/>
                </a:spcAft>
              </a:pPr>
              <a:r>
                <a:rPr lang="en-US" sz="2000" b="1" kern="0" dirty="0">
                  <a:solidFill>
                    <a:srgbClr val="000000"/>
                  </a:solidFill>
                </a:rPr>
                <a:t>Reach out to us</a:t>
              </a:r>
            </a:p>
            <a:p>
              <a:pPr algn="ctr">
                <a:spcBef>
                  <a:spcPts val="600"/>
                </a:spcBef>
                <a:spcAft>
                  <a:spcPts val="600"/>
                </a:spcAft>
              </a:pPr>
              <a:r>
                <a:rPr lang="en-US" sz="2000" kern="0" dirty="0">
                  <a:solidFill>
                    <a:srgbClr val="000000"/>
                  </a:solidFill>
                </a:rPr>
                <a:t>We want to learn more about you and your organization’s capabilities. If we know what you offer, we can find new opportunities for partnership</a:t>
              </a:r>
              <a:endParaRPr lang="en-US" sz="2000" kern="0" dirty="0">
                <a:solidFill>
                  <a:srgbClr val="428230"/>
                </a:solidFill>
              </a:endParaRPr>
            </a:p>
          </p:txBody>
        </p:sp>
        <p:pic>
          <p:nvPicPr>
            <p:cNvPr id="11" name="Picture 10" descr="A picture containing bird&#10;&#10;Description automatically generated">
              <a:extLst>
                <a:ext uri="{FF2B5EF4-FFF2-40B4-BE49-F238E27FC236}">
                  <a16:creationId xmlns:a16="http://schemas.microsoft.com/office/drawing/2014/main" id="{3A2D6FC9-D38E-4DAB-AB7A-86261707E0CA}"/>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spTree>
    <p:extLst>
      <p:ext uri="{BB962C8B-B14F-4D97-AF65-F5344CB8AC3E}">
        <p14:creationId xmlns:p14="http://schemas.microsoft.com/office/powerpoint/2010/main" val="1290147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37F5551-9355-4F30-9466-2605D4B3CCF7}"/>
              </a:ext>
            </a:extLst>
          </p:cNvPr>
          <p:cNvSpPr/>
          <p:nvPr/>
        </p:nvSpPr>
        <p:spPr>
          <a:xfrm>
            <a:off x="3562142" y="1327591"/>
            <a:ext cx="5461987" cy="183470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000000"/>
                </a:solidFill>
                <a:effectLst/>
                <a:uLnTx/>
                <a:uFillTx/>
                <a:latin typeface="Arial"/>
                <a:ea typeface="+mn-ea"/>
                <a:cs typeface="Arial"/>
              </a:rPr>
              <a:t>The DRIVe Catalyst Office will close the gap between business and science</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000000"/>
                </a:solidFill>
                <a:effectLst/>
                <a:uLnTx/>
                <a:uFillTx/>
                <a:latin typeface="Arial"/>
                <a:ea typeface="+mn-ea"/>
                <a:cs typeface="Arial"/>
              </a:rPr>
              <a:t>Bring both industry partners and government partners to the table</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000000"/>
                </a:solidFill>
                <a:effectLst/>
                <a:uLnTx/>
                <a:uFillTx/>
                <a:latin typeface="Arial"/>
                <a:ea typeface="+mn-ea"/>
                <a:cs typeface="Arial"/>
              </a:rPr>
              <a:t>Constantly challenge the status quo</a:t>
            </a:r>
          </a:p>
        </p:txBody>
      </p:sp>
      <p:sp>
        <p:nvSpPr>
          <p:cNvPr id="4" name="Title 1"/>
          <p:cNvSpPr txBox="1">
            <a:spLocks/>
          </p:cNvSpPr>
          <p:nvPr/>
        </p:nvSpPr>
        <p:spPr>
          <a:xfrm>
            <a:off x="457200" y="133350"/>
            <a:ext cx="8229600" cy="857250"/>
          </a:xfrm>
          <a:prstGeom prst="rect">
            <a:avLst/>
          </a:prstGeom>
        </p:spPr>
        <p:txBody>
          <a:bodyPr vert="horz" lIns="68580" tIns="34290" rIns="68580" bIns="34290" rtlCol="0" anchor="ctr">
            <a:normAutofit/>
          </a:bodyPr>
          <a:lstStyle>
            <a:lvl1pPr algn="ctr" defTabSz="1219170" rtl="0" eaLnBrk="1" latinLnBrk="0" hangingPunct="1">
              <a:spcBef>
                <a:spcPct val="0"/>
              </a:spcBef>
              <a:buNone/>
              <a:defRPr sz="3733" b="1" kern="1200" baseline="0">
                <a:solidFill>
                  <a:srgbClr val="102B62"/>
                </a:solidFill>
                <a:latin typeface="+mj-lt"/>
                <a:ea typeface="+mj-ea"/>
                <a:cs typeface="+mj-cs"/>
              </a:defRPr>
            </a:lvl1pPr>
          </a:lstStyle>
          <a:p>
            <a:endParaRPr lang="en-US" sz="2800" dirty="0"/>
          </a:p>
        </p:txBody>
      </p:sp>
      <p:sp>
        <p:nvSpPr>
          <p:cNvPr id="7" name="Title 6">
            <a:extLst>
              <a:ext uri="{FF2B5EF4-FFF2-40B4-BE49-F238E27FC236}">
                <a16:creationId xmlns:a16="http://schemas.microsoft.com/office/drawing/2014/main" id="{5E9797AB-687D-4BE2-8E83-7F78F9315ACF}"/>
              </a:ext>
            </a:extLst>
          </p:cNvPr>
          <p:cNvSpPr>
            <a:spLocks noGrp="1"/>
          </p:cNvSpPr>
          <p:nvPr>
            <p:ph type="title"/>
          </p:nvPr>
        </p:nvSpPr>
        <p:spPr>
          <a:xfrm>
            <a:off x="3562142" y="133350"/>
            <a:ext cx="5461987" cy="857250"/>
          </a:xfrm>
        </p:spPr>
        <p:txBody>
          <a:bodyPr>
            <a:noAutofit/>
          </a:bodyPr>
          <a:lstStyle/>
          <a:p>
            <a:r>
              <a:rPr lang="en-US" dirty="0"/>
              <a:t>How the Catalyst Office </a:t>
            </a:r>
            <a:br>
              <a:rPr lang="en-US" dirty="0"/>
            </a:br>
            <a:r>
              <a:rPr lang="en-US" dirty="0"/>
              <a:t>will Help…</a:t>
            </a:r>
          </a:p>
        </p:txBody>
      </p:sp>
      <p:grpSp>
        <p:nvGrpSpPr>
          <p:cNvPr id="52" name="Group 51">
            <a:extLst>
              <a:ext uri="{FF2B5EF4-FFF2-40B4-BE49-F238E27FC236}">
                <a16:creationId xmlns:a16="http://schemas.microsoft.com/office/drawing/2014/main" id="{2CCC4B3D-9B9E-40F5-84D5-BD29645691B9}"/>
              </a:ext>
            </a:extLst>
          </p:cNvPr>
          <p:cNvGrpSpPr/>
          <p:nvPr/>
        </p:nvGrpSpPr>
        <p:grpSpPr>
          <a:xfrm>
            <a:off x="0" y="0"/>
            <a:ext cx="3562142" cy="1676134"/>
            <a:chOff x="0" y="0"/>
            <a:chExt cx="3562142" cy="1676134"/>
          </a:xfrm>
          <a:solidFill>
            <a:srgbClr val="0B1F40"/>
          </a:solidFill>
        </p:grpSpPr>
        <p:sp>
          <p:nvSpPr>
            <p:cNvPr id="22" name="Freeform: Shape 21">
              <a:extLst>
                <a:ext uri="{FF2B5EF4-FFF2-40B4-BE49-F238E27FC236}">
                  <a16:creationId xmlns:a16="http://schemas.microsoft.com/office/drawing/2014/main" id="{C424786D-6BC3-4B1C-9C41-B2352FD31D39}"/>
                </a:ext>
              </a:extLst>
            </p:cNvPr>
            <p:cNvSpPr/>
            <p:nvPr/>
          </p:nvSpPr>
          <p:spPr>
            <a:xfrm>
              <a:off x="0" y="0"/>
              <a:ext cx="2773893" cy="814570"/>
            </a:xfrm>
            <a:custGeom>
              <a:avLst/>
              <a:gdLst>
                <a:gd name="connsiteX0" fmla="*/ 0 w 2680355"/>
                <a:gd name="connsiteY0" fmla="*/ 0 h 931923"/>
                <a:gd name="connsiteX1" fmla="*/ 2680355 w 2680355"/>
                <a:gd name="connsiteY1" fmla="*/ 0 h 931923"/>
                <a:gd name="connsiteX2" fmla="*/ 2680355 w 2680355"/>
                <a:gd name="connsiteY2" fmla="*/ 931923 h 931923"/>
                <a:gd name="connsiteX3" fmla="*/ 0 w 2680355"/>
                <a:gd name="connsiteY3" fmla="*/ 931923 h 931923"/>
              </a:gdLst>
              <a:ahLst/>
              <a:cxnLst>
                <a:cxn ang="0">
                  <a:pos x="connsiteX0" y="connsiteY0"/>
                </a:cxn>
                <a:cxn ang="0">
                  <a:pos x="connsiteX1" y="connsiteY1"/>
                </a:cxn>
                <a:cxn ang="0">
                  <a:pos x="connsiteX2" y="connsiteY2"/>
                </a:cxn>
                <a:cxn ang="0">
                  <a:pos x="connsiteX3" y="connsiteY3"/>
                </a:cxn>
              </a:cxnLst>
              <a:rect l="l" t="t" r="r" b="b"/>
              <a:pathLst>
                <a:path w="2680355" h="931923">
                  <a:moveTo>
                    <a:pt x="0" y="0"/>
                  </a:moveTo>
                  <a:lnTo>
                    <a:pt x="2680355" y="0"/>
                  </a:lnTo>
                  <a:lnTo>
                    <a:pt x="2680355" y="931923"/>
                  </a:lnTo>
                  <a:lnTo>
                    <a:pt x="0" y="931923"/>
                  </a:lnTo>
                  <a:close/>
                </a:path>
              </a:pathLst>
            </a:custGeom>
            <a:grpFill/>
            <a:ln w="8959" cap="flat">
              <a:noFill/>
              <a:prstDash val="solid"/>
              <a:miter/>
            </a:ln>
          </p:spPr>
          <p:txBody>
            <a:bodyPr rtlCol="0" anchor="ctr"/>
            <a:lstStyle/>
            <a:p>
              <a:r>
                <a:rPr lang="en-US" sz="1400" dirty="0">
                  <a:solidFill>
                    <a:schemeClr val="bg1"/>
                  </a:solidFill>
                </a:rPr>
                <a:t>Equity investments pre/post EZ-BAA through BARDA Ventures</a:t>
              </a:r>
            </a:p>
          </p:txBody>
        </p:sp>
        <p:sp>
          <p:nvSpPr>
            <p:cNvPr id="27" name="Freeform: Shape 26">
              <a:extLst>
                <a:ext uri="{FF2B5EF4-FFF2-40B4-BE49-F238E27FC236}">
                  <a16:creationId xmlns:a16="http://schemas.microsoft.com/office/drawing/2014/main" id="{1929ED89-233C-4FFD-9308-BB744E2724BA}"/>
                </a:ext>
              </a:extLst>
            </p:cNvPr>
            <p:cNvSpPr/>
            <p:nvPr/>
          </p:nvSpPr>
          <p:spPr>
            <a:xfrm>
              <a:off x="2773893" y="0"/>
              <a:ext cx="788249" cy="1676134"/>
            </a:xfrm>
            <a:custGeom>
              <a:avLst/>
              <a:gdLst>
                <a:gd name="connsiteX0" fmla="*/ 761668 w 761668"/>
                <a:gd name="connsiteY0" fmla="*/ 1550219 h 1917611"/>
                <a:gd name="connsiteX1" fmla="*/ 0 w 761668"/>
                <a:gd name="connsiteY1" fmla="*/ 0 h 1917611"/>
                <a:gd name="connsiteX2" fmla="*/ 0 w 761668"/>
                <a:gd name="connsiteY2" fmla="*/ 931923 h 1917611"/>
                <a:gd name="connsiteX3" fmla="*/ 761668 w 761668"/>
                <a:gd name="connsiteY3" fmla="*/ 1917612 h 1917611"/>
              </a:gdLst>
              <a:ahLst/>
              <a:cxnLst>
                <a:cxn ang="0">
                  <a:pos x="connsiteX0" y="connsiteY0"/>
                </a:cxn>
                <a:cxn ang="0">
                  <a:pos x="connsiteX1" y="connsiteY1"/>
                </a:cxn>
                <a:cxn ang="0">
                  <a:pos x="connsiteX2" y="connsiteY2"/>
                </a:cxn>
                <a:cxn ang="0">
                  <a:pos x="connsiteX3" y="connsiteY3"/>
                </a:cxn>
              </a:cxnLst>
              <a:rect l="l" t="t" r="r" b="b"/>
              <a:pathLst>
                <a:path w="761668" h="1917611">
                  <a:moveTo>
                    <a:pt x="761668" y="1550219"/>
                  </a:moveTo>
                  <a:lnTo>
                    <a:pt x="0" y="0"/>
                  </a:lnTo>
                  <a:lnTo>
                    <a:pt x="0" y="931923"/>
                  </a:lnTo>
                  <a:lnTo>
                    <a:pt x="761668" y="1917612"/>
                  </a:lnTo>
                  <a:close/>
                </a:path>
              </a:pathLst>
            </a:custGeom>
            <a:grpFill/>
            <a:ln w="8959"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AD7E93CE-0A23-40B9-B828-1C92231919C6}"/>
              </a:ext>
            </a:extLst>
          </p:cNvPr>
          <p:cNvGrpSpPr/>
          <p:nvPr/>
        </p:nvGrpSpPr>
        <p:grpSpPr>
          <a:xfrm>
            <a:off x="0" y="939888"/>
            <a:ext cx="3562142" cy="1103193"/>
            <a:chOff x="0" y="939888"/>
            <a:chExt cx="3562142" cy="1103193"/>
          </a:xfrm>
          <a:solidFill>
            <a:srgbClr val="1E3060"/>
          </a:solidFill>
        </p:grpSpPr>
        <p:sp>
          <p:nvSpPr>
            <p:cNvPr id="23" name="Freeform: Shape 22">
              <a:extLst>
                <a:ext uri="{FF2B5EF4-FFF2-40B4-BE49-F238E27FC236}">
                  <a16:creationId xmlns:a16="http://schemas.microsoft.com/office/drawing/2014/main" id="{36D49DE5-2D56-44EE-AFE8-EC33E04A0830}"/>
                </a:ext>
              </a:extLst>
            </p:cNvPr>
            <p:cNvSpPr/>
            <p:nvPr/>
          </p:nvSpPr>
          <p:spPr>
            <a:xfrm>
              <a:off x="0" y="939888"/>
              <a:ext cx="2773893" cy="775408"/>
            </a:xfrm>
            <a:custGeom>
              <a:avLst/>
              <a:gdLst>
                <a:gd name="connsiteX0" fmla="*/ 0 w 2680355"/>
                <a:gd name="connsiteY0" fmla="*/ 0 h 887119"/>
                <a:gd name="connsiteX1" fmla="*/ 2680355 w 2680355"/>
                <a:gd name="connsiteY1" fmla="*/ 0 h 887119"/>
                <a:gd name="connsiteX2" fmla="*/ 2680355 w 2680355"/>
                <a:gd name="connsiteY2" fmla="*/ 887119 h 887119"/>
                <a:gd name="connsiteX3" fmla="*/ 0 w 2680355"/>
                <a:gd name="connsiteY3" fmla="*/ 887119 h 887119"/>
              </a:gdLst>
              <a:ahLst/>
              <a:cxnLst>
                <a:cxn ang="0">
                  <a:pos x="connsiteX0" y="connsiteY0"/>
                </a:cxn>
                <a:cxn ang="0">
                  <a:pos x="connsiteX1" y="connsiteY1"/>
                </a:cxn>
                <a:cxn ang="0">
                  <a:pos x="connsiteX2" y="connsiteY2"/>
                </a:cxn>
                <a:cxn ang="0">
                  <a:pos x="connsiteX3" y="connsiteY3"/>
                </a:cxn>
              </a:cxnLst>
              <a:rect l="l" t="t" r="r" b="b"/>
              <a:pathLst>
                <a:path w="2680355" h="887119">
                  <a:moveTo>
                    <a:pt x="0" y="0"/>
                  </a:moveTo>
                  <a:lnTo>
                    <a:pt x="2680355" y="0"/>
                  </a:lnTo>
                  <a:lnTo>
                    <a:pt x="2680355" y="887119"/>
                  </a:lnTo>
                  <a:lnTo>
                    <a:pt x="0" y="887119"/>
                  </a:lnTo>
                  <a:close/>
                </a:path>
              </a:pathLst>
            </a:custGeom>
            <a:grpFill/>
            <a:ln w="89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Incubate and launch new programs through DRIVe Start</a:t>
              </a:r>
            </a:p>
          </p:txBody>
        </p:sp>
        <p:sp>
          <p:nvSpPr>
            <p:cNvPr id="28" name="Freeform: Shape 27">
              <a:extLst>
                <a:ext uri="{FF2B5EF4-FFF2-40B4-BE49-F238E27FC236}">
                  <a16:creationId xmlns:a16="http://schemas.microsoft.com/office/drawing/2014/main" id="{9F285D38-75D4-4D95-8A61-B7F2DE5F4698}"/>
                </a:ext>
              </a:extLst>
            </p:cNvPr>
            <p:cNvSpPr/>
            <p:nvPr/>
          </p:nvSpPr>
          <p:spPr>
            <a:xfrm>
              <a:off x="2773893" y="939888"/>
              <a:ext cx="788249" cy="1103193"/>
            </a:xfrm>
            <a:custGeom>
              <a:avLst/>
              <a:gdLst>
                <a:gd name="connsiteX0" fmla="*/ 761668 w 761668"/>
                <a:gd name="connsiteY0" fmla="*/ 909342 h 1262128"/>
                <a:gd name="connsiteX1" fmla="*/ 0 w 761668"/>
                <a:gd name="connsiteY1" fmla="*/ 0 h 1262128"/>
                <a:gd name="connsiteX2" fmla="*/ 0 w 761668"/>
                <a:gd name="connsiteY2" fmla="*/ 887119 h 1262128"/>
                <a:gd name="connsiteX3" fmla="*/ 761668 w 761668"/>
                <a:gd name="connsiteY3" fmla="*/ 1262129 h 1262128"/>
              </a:gdLst>
              <a:ahLst/>
              <a:cxnLst>
                <a:cxn ang="0">
                  <a:pos x="connsiteX0" y="connsiteY0"/>
                </a:cxn>
                <a:cxn ang="0">
                  <a:pos x="connsiteX1" y="connsiteY1"/>
                </a:cxn>
                <a:cxn ang="0">
                  <a:pos x="connsiteX2" y="connsiteY2"/>
                </a:cxn>
                <a:cxn ang="0">
                  <a:pos x="connsiteX3" y="connsiteY3"/>
                </a:cxn>
              </a:cxnLst>
              <a:rect l="l" t="t" r="r" b="b"/>
              <a:pathLst>
                <a:path w="761668" h="1262128">
                  <a:moveTo>
                    <a:pt x="761668" y="909342"/>
                  </a:moveTo>
                  <a:lnTo>
                    <a:pt x="0" y="0"/>
                  </a:lnTo>
                  <a:lnTo>
                    <a:pt x="0" y="887119"/>
                  </a:lnTo>
                  <a:lnTo>
                    <a:pt x="761668" y="1262129"/>
                  </a:lnTo>
                  <a:close/>
                </a:path>
              </a:pathLst>
            </a:custGeom>
            <a:grpFill/>
            <a:ln w="8959" cap="flat">
              <a:noFill/>
              <a:prstDash val="solid"/>
              <a:miter/>
            </a:ln>
          </p:spPr>
          <p:txBody>
            <a:bodyPr rtlCol="0" anchor="ctr"/>
            <a:lstStyle/>
            <a:p>
              <a:endParaRPr lang="en-US"/>
            </a:p>
          </p:txBody>
        </p:sp>
      </p:grpSp>
      <p:grpSp>
        <p:nvGrpSpPr>
          <p:cNvPr id="54" name="Group 53">
            <a:extLst>
              <a:ext uri="{FF2B5EF4-FFF2-40B4-BE49-F238E27FC236}">
                <a16:creationId xmlns:a16="http://schemas.microsoft.com/office/drawing/2014/main" id="{87935FC5-EBC2-4E5E-984D-C8DAF7D0C27C}"/>
              </a:ext>
            </a:extLst>
          </p:cNvPr>
          <p:cNvGrpSpPr/>
          <p:nvPr/>
        </p:nvGrpSpPr>
        <p:grpSpPr>
          <a:xfrm>
            <a:off x="0" y="1840615"/>
            <a:ext cx="3562142" cy="775408"/>
            <a:chOff x="0" y="1840615"/>
            <a:chExt cx="3562142" cy="775408"/>
          </a:xfrm>
          <a:solidFill>
            <a:srgbClr val="223C77"/>
          </a:solidFill>
        </p:grpSpPr>
        <p:sp>
          <p:nvSpPr>
            <p:cNvPr id="24" name="Freeform: Shape 23">
              <a:extLst>
                <a:ext uri="{FF2B5EF4-FFF2-40B4-BE49-F238E27FC236}">
                  <a16:creationId xmlns:a16="http://schemas.microsoft.com/office/drawing/2014/main" id="{6BB33CAE-4128-4F6B-8BEC-7EC02A9C6A9C}"/>
                </a:ext>
              </a:extLst>
            </p:cNvPr>
            <p:cNvSpPr/>
            <p:nvPr/>
          </p:nvSpPr>
          <p:spPr>
            <a:xfrm>
              <a:off x="0" y="1840615"/>
              <a:ext cx="2773893" cy="775408"/>
            </a:xfrm>
            <a:custGeom>
              <a:avLst/>
              <a:gdLst>
                <a:gd name="connsiteX0" fmla="*/ 0 w 2680355"/>
                <a:gd name="connsiteY0" fmla="*/ 0 h 887119"/>
                <a:gd name="connsiteX1" fmla="*/ 2680355 w 2680355"/>
                <a:gd name="connsiteY1" fmla="*/ 0 h 887119"/>
                <a:gd name="connsiteX2" fmla="*/ 2680355 w 2680355"/>
                <a:gd name="connsiteY2" fmla="*/ 887119 h 887119"/>
                <a:gd name="connsiteX3" fmla="*/ 0 w 2680355"/>
                <a:gd name="connsiteY3" fmla="*/ 887119 h 887119"/>
              </a:gdLst>
              <a:ahLst/>
              <a:cxnLst>
                <a:cxn ang="0">
                  <a:pos x="connsiteX0" y="connsiteY0"/>
                </a:cxn>
                <a:cxn ang="0">
                  <a:pos x="connsiteX1" y="connsiteY1"/>
                </a:cxn>
                <a:cxn ang="0">
                  <a:pos x="connsiteX2" y="connsiteY2"/>
                </a:cxn>
                <a:cxn ang="0">
                  <a:pos x="connsiteX3" y="connsiteY3"/>
                </a:cxn>
              </a:cxnLst>
              <a:rect l="l" t="t" r="r" b="b"/>
              <a:pathLst>
                <a:path w="2680355" h="887119">
                  <a:moveTo>
                    <a:pt x="0" y="0"/>
                  </a:moveTo>
                  <a:lnTo>
                    <a:pt x="2680355" y="0"/>
                  </a:lnTo>
                  <a:lnTo>
                    <a:pt x="2680355" y="887119"/>
                  </a:lnTo>
                  <a:lnTo>
                    <a:pt x="0" y="887119"/>
                  </a:lnTo>
                  <a:close/>
                </a:path>
              </a:pathLst>
            </a:custGeom>
            <a:grpFill/>
            <a:ln w="89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Amplify and catalyze investments through the Accelerator Network</a:t>
              </a:r>
            </a:p>
          </p:txBody>
        </p:sp>
        <p:sp>
          <p:nvSpPr>
            <p:cNvPr id="29" name="Freeform: Shape 28">
              <a:extLst>
                <a:ext uri="{FF2B5EF4-FFF2-40B4-BE49-F238E27FC236}">
                  <a16:creationId xmlns:a16="http://schemas.microsoft.com/office/drawing/2014/main" id="{0BDC7658-9CDB-4B7C-8ED9-3A4DDC583262}"/>
                </a:ext>
              </a:extLst>
            </p:cNvPr>
            <p:cNvSpPr/>
            <p:nvPr/>
          </p:nvSpPr>
          <p:spPr>
            <a:xfrm>
              <a:off x="2773893" y="1840615"/>
              <a:ext cx="788249" cy="775408"/>
            </a:xfrm>
            <a:custGeom>
              <a:avLst/>
              <a:gdLst>
                <a:gd name="connsiteX0" fmla="*/ 761668 w 761668"/>
                <a:gd name="connsiteY0" fmla="*/ 304130 h 887119"/>
                <a:gd name="connsiteX1" fmla="*/ 0 w 761668"/>
                <a:gd name="connsiteY1" fmla="*/ 0 h 887119"/>
                <a:gd name="connsiteX2" fmla="*/ 0 w 761668"/>
                <a:gd name="connsiteY2" fmla="*/ 887119 h 887119"/>
                <a:gd name="connsiteX3" fmla="*/ 761668 w 761668"/>
                <a:gd name="connsiteY3" fmla="*/ 652167 h 887119"/>
              </a:gdLst>
              <a:ahLst/>
              <a:cxnLst>
                <a:cxn ang="0">
                  <a:pos x="connsiteX0" y="connsiteY0"/>
                </a:cxn>
                <a:cxn ang="0">
                  <a:pos x="connsiteX1" y="connsiteY1"/>
                </a:cxn>
                <a:cxn ang="0">
                  <a:pos x="connsiteX2" y="connsiteY2"/>
                </a:cxn>
                <a:cxn ang="0">
                  <a:pos x="connsiteX3" y="connsiteY3"/>
                </a:cxn>
              </a:cxnLst>
              <a:rect l="l" t="t" r="r" b="b"/>
              <a:pathLst>
                <a:path w="761668" h="887119">
                  <a:moveTo>
                    <a:pt x="761668" y="304130"/>
                  </a:moveTo>
                  <a:lnTo>
                    <a:pt x="0" y="0"/>
                  </a:lnTo>
                  <a:lnTo>
                    <a:pt x="0" y="887119"/>
                  </a:lnTo>
                  <a:lnTo>
                    <a:pt x="761668" y="652167"/>
                  </a:lnTo>
                  <a:close/>
                </a:path>
              </a:pathLst>
            </a:custGeom>
            <a:grpFill/>
            <a:ln w="8959"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F8E187E8-72DD-4869-B4C7-7A531B094E6F}"/>
              </a:ext>
            </a:extLst>
          </p:cNvPr>
          <p:cNvGrpSpPr/>
          <p:nvPr/>
        </p:nvGrpSpPr>
        <p:grpSpPr>
          <a:xfrm>
            <a:off x="0" y="2471906"/>
            <a:ext cx="3562142" cy="1084005"/>
            <a:chOff x="0" y="2471906"/>
            <a:chExt cx="3562142" cy="1084005"/>
          </a:xfrm>
          <a:solidFill>
            <a:srgbClr val="1C4481"/>
          </a:solidFill>
        </p:grpSpPr>
        <p:sp>
          <p:nvSpPr>
            <p:cNvPr id="25" name="Freeform: Shape 24">
              <a:extLst>
                <a:ext uri="{FF2B5EF4-FFF2-40B4-BE49-F238E27FC236}">
                  <a16:creationId xmlns:a16="http://schemas.microsoft.com/office/drawing/2014/main" id="{76DEEC89-BFAF-435B-9DCF-A4D85F9A491B}"/>
                </a:ext>
              </a:extLst>
            </p:cNvPr>
            <p:cNvSpPr/>
            <p:nvPr/>
          </p:nvSpPr>
          <p:spPr>
            <a:xfrm>
              <a:off x="0" y="2780503"/>
              <a:ext cx="2773893" cy="775408"/>
            </a:xfrm>
            <a:custGeom>
              <a:avLst/>
              <a:gdLst>
                <a:gd name="connsiteX0" fmla="*/ 0 w 2680355"/>
                <a:gd name="connsiteY0" fmla="*/ 0 h 887119"/>
                <a:gd name="connsiteX1" fmla="*/ 2680355 w 2680355"/>
                <a:gd name="connsiteY1" fmla="*/ 0 h 887119"/>
                <a:gd name="connsiteX2" fmla="*/ 2680355 w 2680355"/>
                <a:gd name="connsiteY2" fmla="*/ 887119 h 887119"/>
                <a:gd name="connsiteX3" fmla="*/ 0 w 2680355"/>
                <a:gd name="connsiteY3" fmla="*/ 887119 h 887119"/>
              </a:gdLst>
              <a:ahLst/>
              <a:cxnLst>
                <a:cxn ang="0">
                  <a:pos x="connsiteX0" y="connsiteY0"/>
                </a:cxn>
                <a:cxn ang="0">
                  <a:pos x="connsiteX1" y="connsiteY1"/>
                </a:cxn>
                <a:cxn ang="0">
                  <a:pos x="connsiteX2" y="connsiteY2"/>
                </a:cxn>
                <a:cxn ang="0">
                  <a:pos x="connsiteX3" y="connsiteY3"/>
                </a:cxn>
              </a:cxnLst>
              <a:rect l="l" t="t" r="r" b="b"/>
              <a:pathLst>
                <a:path w="2680355" h="887119">
                  <a:moveTo>
                    <a:pt x="0" y="0"/>
                  </a:moveTo>
                  <a:lnTo>
                    <a:pt x="2680355" y="0"/>
                  </a:lnTo>
                  <a:lnTo>
                    <a:pt x="2680355" y="887119"/>
                  </a:lnTo>
                  <a:lnTo>
                    <a:pt x="0" y="887119"/>
                  </a:lnTo>
                  <a:close/>
                </a:path>
              </a:pathLst>
            </a:custGeom>
            <a:grpFill/>
            <a:ln w="89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Develop market intelligence reports and landscapes</a:t>
              </a:r>
            </a:p>
          </p:txBody>
        </p:sp>
        <p:sp>
          <p:nvSpPr>
            <p:cNvPr id="30" name="Freeform: Shape 29">
              <a:extLst>
                <a:ext uri="{FF2B5EF4-FFF2-40B4-BE49-F238E27FC236}">
                  <a16:creationId xmlns:a16="http://schemas.microsoft.com/office/drawing/2014/main" id="{D90EB0CE-B8D7-423E-AC37-6F60E8A0E4B8}"/>
                </a:ext>
              </a:extLst>
            </p:cNvPr>
            <p:cNvSpPr/>
            <p:nvPr/>
          </p:nvSpPr>
          <p:spPr>
            <a:xfrm>
              <a:off x="2773893" y="2471906"/>
              <a:ext cx="788249" cy="1084004"/>
            </a:xfrm>
            <a:custGeom>
              <a:avLst/>
              <a:gdLst>
                <a:gd name="connsiteX0" fmla="*/ 761668 w 761668"/>
                <a:gd name="connsiteY0" fmla="*/ 0 h 1240174"/>
                <a:gd name="connsiteX1" fmla="*/ 0 w 761668"/>
                <a:gd name="connsiteY1" fmla="*/ 353056 h 1240174"/>
                <a:gd name="connsiteX2" fmla="*/ 0 w 761668"/>
                <a:gd name="connsiteY2" fmla="*/ 1240175 h 1240174"/>
                <a:gd name="connsiteX3" fmla="*/ 761668 w 761668"/>
                <a:gd name="connsiteY3" fmla="*/ 353056 h 1240174"/>
              </a:gdLst>
              <a:ahLst/>
              <a:cxnLst>
                <a:cxn ang="0">
                  <a:pos x="connsiteX0" y="connsiteY0"/>
                </a:cxn>
                <a:cxn ang="0">
                  <a:pos x="connsiteX1" y="connsiteY1"/>
                </a:cxn>
                <a:cxn ang="0">
                  <a:pos x="connsiteX2" y="connsiteY2"/>
                </a:cxn>
                <a:cxn ang="0">
                  <a:pos x="connsiteX3" y="connsiteY3"/>
                </a:cxn>
              </a:cxnLst>
              <a:rect l="l" t="t" r="r" b="b"/>
              <a:pathLst>
                <a:path w="761668" h="1240174">
                  <a:moveTo>
                    <a:pt x="761668" y="0"/>
                  </a:moveTo>
                  <a:lnTo>
                    <a:pt x="0" y="353056"/>
                  </a:lnTo>
                  <a:lnTo>
                    <a:pt x="0" y="1240175"/>
                  </a:lnTo>
                  <a:lnTo>
                    <a:pt x="761668" y="353056"/>
                  </a:lnTo>
                  <a:close/>
                </a:path>
              </a:pathLst>
            </a:custGeom>
            <a:grpFill/>
            <a:ln w="8959"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58E111E9-F9DC-4F2D-94F1-1C724CA0E9F3}"/>
              </a:ext>
            </a:extLst>
          </p:cNvPr>
          <p:cNvGrpSpPr/>
          <p:nvPr/>
        </p:nvGrpSpPr>
        <p:grpSpPr>
          <a:xfrm>
            <a:off x="0" y="2837288"/>
            <a:ext cx="3562142" cy="1658511"/>
            <a:chOff x="0" y="2837288"/>
            <a:chExt cx="3562142" cy="1658511"/>
          </a:xfrm>
          <a:solidFill>
            <a:srgbClr val="0E5398"/>
          </a:solidFill>
        </p:grpSpPr>
        <p:sp>
          <p:nvSpPr>
            <p:cNvPr id="26" name="Freeform: Shape 25">
              <a:extLst>
                <a:ext uri="{FF2B5EF4-FFF2-40B4-BE49-F238E27FC236}">
                  <a16:creationId xmlns:a16="http://schemas.microsoft.com/office/drawing/2014/main" id="{B58A6982-DC35-40FD-A950-DBD14E4A1D7C}"/>
                </a:ext>
              </a:extLst>
            </p:cNvPr>
            <p:cNvSpPr/>
            <p:nvPr/>
          </p:nvSpPr>
          <p:spPr>
            <a:xfrm>
              <a:off x="0" y="3720391"/>
              <a:ext cx="2773893" cy="775408"/>
            </a:xfrm>
            <a:custGeom>
              <a:avLst/>
              <a:gdLst>
                <a:gd name="connsiteX0" fmla="*/ 0 w 2680355"/>
                <a:gd name="connsiteY0" fmla="*/ 0 h 887119"/>
                <a:gd name="connsiteX1" fmla="*/ 2680355 w 2680355"/>
                <a:gd name="connsiteY1" fmla="*/ 0 h 887119"/>
                <a:gd name="connsiteX2" fmla="*/ 2680355 w 2680355"/>
                <a:gd name="connsiteY2" fmla="*/ 887119 h 887119"/>
                <a:gd name="connsiteX3" fmla="*/ 0 w 2680355"/>
                <a:gd name="connsiteY3" fmla="*/ 887119 h 887119"/>
              </a:gdLst>
              <a:ahLst/>
              <a:cxnLst>
                <a:cxn ang="0">
                  <a:pos x="connsiteX0" y="connsiteY0"/>
                </a:cxn>
                <a:cxn ang="0">
                  <a:pos x="connsiteX1" y="connsiteY1"/>
                </a:cxn>
                <a:cxn ang="0">
                  <a:pos x="connsiteX2" y="connsiteY2"/>
                </a:cxn>
                <a:cxn ang="0">
                  <a:pos x="connsiteX3" y="connsiteY3"/>
                </a:cxn>
              </a:cxnLst>
              <a:rect l="l" t="t" r="r" b="b"/>
              <a:pathLst>
                <a:path w="2680355" h="887119">
                  <a:moveTo>
                    <a:pt x="0" y="0"/>
                  </a:moveTo>
                  <a:lnTo>
                    <a:pt x="2680355" y="0"/>
                  </a:lnTo>
                  <a:lnTo>
                    <a:pt x="2680355" y="887119"/>
                  </a:lnTo>
                  <a:lnTo>
                    <a:pt x="0" y="887119"/>
                  </a:lnTo>
                  <a:close/>
                </a:path>
              </a:pathLst>
            </a:custGeom>
            <a:grpFill/>
            <a:ln w="89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Lead efforts in scaling, transition, and advancement for all of DRIVe</a:t>
              </a:r>
            </a:p>
          </p:txBody>
        </p:sp>
        <p:sp>
          <p:nvSpPr>
            <p:cNvPr id="31" name="Freeform: Shape 30">
              <a:extLst>
                <a:ext uri="{FF2B5EF4-FFF2-40B4-BE49-F238E27FC236}">
                  <a16:creationId xmlns:a16="http://schemas.microsoft.com/office/drawing/2014/main" id="{859FC9D9-CFDB-4087-B222-E5674010837D}"/>
                </a:ext>
              </a:extLst>
            </p:cNvPr>
            <p:cNvSpPr/>
            <p:nvPr/>
          </p:nvSpPr>
          <p:spPr>
            <a:xfrm>
              <a:off x="2773893" y="2837288"/>
              <a:ext cx="788249" cy="1658511"/>
            </a:xfrm>
            <a:custGeom>
              <a:avLst/>
              <a:gdLst>
                <a:gd name="connsiteX0" fmla="*/ 761668 w 761668"/>
                <a:gd name="connsiteY0" fmla="*/ 0 h 1897449"/>
                <a:gd name="connsiteX1" fmla="*/ 0 w 761668"/>
                <a:gd name="connsiteY1" fmla="*/ 1010330 h 1897449"/>
                <a:gd name="connsiteX2" fmla="*/ 0 w 761668"/>
                <a:gd name="connsiteY2" fmla="*/ 1897450 h 1897449"/>
                <a:gd name="connsiteX3" fmla="*/ 761668 w 761668"/>
                <a:gd name="connsiteY3" fmla="*/ 347948 h 1897449"/>
              </a:gdLst>
              <a:ahLst/>
              <a:cxnLst>
                <a:cxn ang="0">
                  <a:pos x="connsiteX0" y="connsiteY0"/>
                </a:cxn>
                <a:cxn ang="0">
                  <a:pos x="connsiteX1" y="connsiteY1"/>
                </a:cxn>
                <a:cxn ang="0">
                  <a:pos x="connsiteX2" y="connsiteY2"/>
                </a:cxn>
                <a:cxn ang="0">
                  <a:pos x="connsiteX3" y="connsiteY3"/>
                </a:cxn>
              </a:cxnLst>
              <a:rect l="l" t="t" r="r" b="b"/>
              <a:pathLst>
                <a:path w="761668" h="1897449">
                  <a:moveTo>
                    <a:pt x="761668" y="0"/>
                  </a:moveTo>
                  <a:lnTo>
                    <a:pt x="0" y="1010330"/>
                  </a:lnTo>
                  <a:lnTo>
                    <a:pt x="0" y="1897450"/>
                  </a:lnTo>
                  <a:lnTo>
                    <a:pt x="761668" y="347948"/>
                  </a:lnTo>
                  <a:close/>
                </a:path>
              </a:pathLst>
            </a:custGeom>
            <a:grpFill/>
            <a:ln w="8959"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445EAD7-CE61-47F9-957E-8E7EB15D8570}"/>
              </a:ext>
            </a:extLst>
          </p:cNvPr>
          <p:cNvSpPr/>
          <p:nvPr/>
        </p:nvSpPr>
        <p:spPr>
          <a:xfrm>
            <a:off x="0" y="0"/>
            <a:ext cx="9273" cy="7832"/>
          </a:xfrm>
          <a:custGeom>
            <a:avLst/>
            <a:gdLst/>
            <a:ahLst/>
            <a:cxnLst/>
            <a:rect l="l" t="t" r="r" b="b"/>
            <a:pathLst>
              <a:path w="8960" h="8960"/>
            </a:pathLst>
          </a:custGeom>
          <a:solidFill>
            <a:srgbClr val="000000"/>
          </a:solidFill>
          <a:ln w="8959" cap="flat">
            <a:noFill/>
            <a:prstDash val="solid"/>
            <a:miter/>
          </a:ln>
        </p:spPr>
        <p:txBody>
          <a:bodyPr rtlCol="0" anchor="ctr"/>
          <a:lstStyle/>
          <a:p>
            <a:endParaRPr lang="en-US"/>
          </a:p>
        </p:txBody>
      </p:sp>
      <p:pic>
        <p:nvPicPr>
          <p:cNvPr id="59" name="Picture 58" descr="A picture containing drawing, meter&#10;&#10;Description automatically generated">
            <a:extLst>
              <a:ext uri="{FF2B5EF4-FFF2-40B4-BE49-F238E27FC236}">
                <a16:creationId xmlns:a16="http://schemas.microsoft.com/office/drawing/2014/main" id="{E4FB0025-3687-4B54-9E25-FEE89E1BD20E}"/>
              </a:ext>
            </a:extLst>
          </p:cNvPr>
          <p:cNvPicPr>
            <a:picLocks noChangeAspect="1"/>
          </p:cNvPicPr>
          <p:nvPr/>
        </p:nvPicPr>
        <p:blipFill>
          <a:blip r:embed="rId2"/>
          <a:stretch>
            <a:fillRect/>
          </a:stretch>
        </p:blipFill>
        <p:spPr>
          <a:xfrm>
            <a:off x="5124450" y="3309183"/>
            <a:ext cx="2166109" cy="1039732"/>
          </a:xfrm>
          <a:prstGeom prst="rect">
            <a:avLst/>
          </a:prstGeom>
        </p:spPr>
      </p:pic>
    </p:spTree>
    <p:extLst>
      <p:ext uri="{BB962C8B-B14F-4D97-AF65-F5344CB8AC3E}">
        <p14:creationId xmlns:p14="http://schemas.microsoft.com/office/powerpoint/2010/main" val="2638872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94BAE4-AA5A-49C3-8F3A-00A62E73882E}"/>
              </a:ext>
            </a:extLst>
          </p:cNvPr>
          <p:cNvSpPr>
            <a:spLocks noGrp="1"/>
          </p:cNvSpPr>
          <p:nvPr>
            <p:ph type="ctrTitle"/>
          </p:nvPr>
        </p:nvSpPr>
        <p:spPr/>
        <p:txBody>
          <a:bodyPr/>
          <a:lstStyle/>
          <a:p>
            <a:r>
              <a:rPr lang="en-US" dirty="0"/>
              <a:t>BARDA </a:t>
            </a:r>
            <a:r>
              <a:rPr lang="en-US" dirty="0" err="1"/>
              <a:t>DRIVe’s</a:t>
            </a:r>
            <a:r>
              <a:rPr lang="en-US" dirty="0"/>
              <a:t> ENACT Program</a:t>
            </a:r>
          </a:p>
        </p:txBody>
      </p:sp>
      <p:sp>
        <p:nvSpPr>
          <p:cNvPr id="7" name="Subtitle 6">
            <a:extLst>
              <a:ext uri="{FF2B5EF4-FFF2-40B4-BE49-F238E27FC236}">
                <a16:creationId xmlns:a16="http://schemas.microsoft.com/office/drawing/2014/main" id="{9F442C6F-9726-434F-BD48-7DB765F5A4AA}"/>
              </a:ext>
            </a:extLst>
          </p:cNvPr>
          <p:cNvSpPr>
            <a:spLocks noGrp="1"/>
          </p:cNvSpPr>
          <p:nvPr>
            <p:ph type="subTitle" idx="1"/>
          </p:nvPr>
        </p:nvSpPr>
        <p:spPr/>
        <p:txBody>
          <a:bodyPr>
            <a:normAutofit/>
          </a:bodyPr>
          <a:lstStyle/>
          <a:p>
            <a:r>
              <a:rPr lang="en-US" dirty="0" err="1"/>
              <a:t>Šeila</a:t>
            </a:r>
            <a:r>
              <a:rPr lang="en-US" dirty="0"/>
              <a:t> </a:t>
            </a:r>
            <a:r>
              <a:rPr lang="en-US" dirty="0" err="1"/>
              <a:t>Selimović</a:t>
            </a:r>
            <a:r>
              <a:rPr lang="en-US" dirty="0"/>
              <a:t>, PhD</a:t>
            </a:r>
          </a:p>
          <a:p>
            <a:r>
              <a:rPr lang="en-US" dirty="0"/>
              <a:t>Director, ENACT Program</a:t>
            </a:r>
          </a:p>
        </p:txBody>
      </p:sp>
    </p:spTree>
    <p:extLst>
      <p:ext uri="{BB962C8B-B14F-4D97-AF65-F5344CB8AC3E}">
        <p14:creationId xmlns:p14="http://schemas.microsoft.com/office/powerpoint/2010/main" val="1664865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B7461E95-EC88-46B4-B25E-AF14336CE707}"/>
              </a:ext>
            </a:extLst>
          </p:cNvPr>
          <p:cNvCxnSpPr>
            <a:cxnSpLocks/>
            <a:stCxn id="68" idx="2"/>
            <a:endCxn id="70" idx="0"/>
          </p:cNvCxnSpPr>
          <p:nvPr/>
        </p:nvCxnSpPr>
        <p:spPr>
          <a:xfrm>
            <a:off x="1295080" y="2541632"/>
            <a:ext cx="1" cy="545745"/>
          </a:xfrm>
          <a:prstGeom prst="straightConnector1">
            <a:avLst/>
          </a:prstGeom>
          <a:ln w="22225"/>
        </p:spPr>
        <p:style>
          <a:lnRef idx="1">
            <a:schemeClr val="dk1"/>
          </a:lnRef>
          <a:fillRef idx="0">
            <a:schemeClr val="dk1"/>
          </a:fillRef>
          <a:effectRef idx="0">
            <a:schemeClr val="dk1"/>
          </a:effectRef>
          <a:fontRef idx="minor">
            <a:schemeClr val="tx1"/>
          </a:fontRef>
        </p:style>
      </p:cxnSp>
      <p:pic>
        <p:nvPicPr>
          <p:cNvPr id="68" name="Picture 67" descr="A close up of a logo&#10;&#10;Description generated with very high confidence">
            <a:extLst>
              <a:ext uri="{FF2B5EF4-FFF2-40B4-BE49-F238E27FC236}">
                <a16:creationId xmlns:a16="http://schemas.microsoft.com/office/drawing/2014/main" id="{4B667A40-8894-4B40-9F2E-2F4783310D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77" y="1074830"/>
            <a:ext cx="1466802" cy="1466802"/>
          </a:xfrm>
          <a:prstGeom prst="rect">
            <a:avLst/>
          </a:prstGeom>
        </p:spPr>
      </p:pic>
      <p:pic>
        <p:nvPicPr>
          <p:cNvPr id="70" name="Picture 69" descr="A close up of a sign&#10;&#10;Description generated with very high confidence">
            <a:extLst>
              <a:ext uri="{FF2B5EF4-FFF2-40B4-BE49-F238E27FC236}">
                <a16:creationId xmlns:a16="http://schemas.microsoft.com/office/drawing/2014/main" id="{F9F24613-F1CF-45FF-907C-D5BF01087B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70" y="3087377"/>
            <a:ext cx="2224421" cy="979323"/>
          </a:xfrm>
          <a:prstGeom prst="rect">
            <a:avLst/>
          </a:prstGeom>
        </p:spPr>
      </p:pic>
      <p:sp>
        <p:nvSpPr>
          <p:cNvPr id="73" name="Rectangle 72">
            <a:extLst>
              <a:ext uri="{FF2B5EF4-FFF2-40B4-BE49-F238E27FC236}">
                <a16:creationId xmlns:a16="http://schemas.microsoft.com/office/drawing/2014/main" id="{706B88F8-F752-49BF-8BDC-5AFD05D98978}"/>
              </a:ext>
            </a:extLst>
          </p:cNvPr>
          <p:cNvSpPr/>
          <p:nvPr/>
        </p:nvSpPr>
        <p:spPr>
          <a:xfrm>
            <a:off x="3261999" y="1124700"/>
            <a:ext cx="5699125" cy="3200399"/>
          </a:xfrm>
          <a:prstGeom prst="rect">
            <a:avLst/>
          </a:prstGeom>
          <a:ln/>
          <a:effectLst>
            <a:glow rad="101600">
              <a:schemeClr val="accent4">
                <a:satMod val="175000"/>
                <a:alpha val="40000"/>
              </a:schemeClr>
            </a:glow>
            <a:outerShdw blurRad="40000" dist="20000" dir="5400000" rotWithShape="0">
              <a:srgbClr val="000000">
                <a:alpha val="38000"/>
              </a:srgbClr>
            </a:outerShdw>
          </a:effectLst>
        </p:spPr>
        <p:style>
          <a:lnRef idx="3">
            <a:schemeClr val="lt1"/>
          </a:lnRef>
          <a:fillRef idx="1">
            <a:schemeClr val="dk1"/>
          </a:fillRef>
          <a:effectRef idx="1">
            <a:schemeClr val="dk1"/>
          </a:effectRef>
          <a:fontRef idx="minor">
            <a:schemeClr val="lt1"/>
          </a:fontRef>
        </p:style>
        <p:txBody>
          <a:bodyPr lIns="457200" tIns="274320" bIns="91440" rtlCol="0" anchor="t"/>
          <a:lstStyle/>
          <a:p>
            <a:pPr algn="ctr" defTabSz="457178">
              <a:defRPr/>
            </a:pPr>
            <a:r>
              <a:rPr lang="en-US" sz="2000" b="1" kern="0">
                <a:solidFill>
                  <a:prstClr val="white"/>
                </a:solidFill>
                <a:latin typeface="Arial"/>
                <a:cs typeface="Arial" panose="020B0604020202020204" pitchFamily="34" charset="0"/>
              </a:rPr>
              <a:t>Medical Countermeasures (MCM) </a:t>
            </a:r>
            <a:br>
              <a:rPr lang="en-US" sz="2000" b="1" kern="0">
                <a:solidFill>
                  <a:prstClr val="white"/>
                </a:solidFill>
                <a:latin typeface="Arial"/>
                <a:cs typeface="Arial" panose="020B0604020202020204" pitchFamily="34" charset="0"/>
              </a:rPr>
            </a:br>
            <a:r>
              <a:rPr lang="en-US" sz="2000" b="1" kern="0">
                <a:solidFill>
                  <a:prstClr val="white"/>
                </a:solidFill>
                <a:latin typeface="Arial"/>
                <a:cs typeface="Arial" panose="020B0604020202020204" pitchFamily="34" charset="0"/>
              </a:rPr>
              <a:t>Program</a:t>
            </a:r>
          </a:p>
        </p:txBody>
      </p:sp>
      <p:pic>
        <p:nvPicPr>
          <p:cNvPr id="74" name="Picture 73">
            <a:extLst>
              <a:ext uri="{FF2B5EF4-FFF2-40B4-BE49-F238E27FC236}">
                <a16:creationId xmlns:a16="http://schemas.microsoft.com/office/drawing/2014/main" id="{32928F44-B161-4C5B-84D7-A51DA9F075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6236" y="816971"/>
            <a:ext cx="1338564" cy="1337515"/>
          </a:xfrm>
          <a:prstGeom prst="rect">
            <a:avLst/>
          </a:prstGeom>
        </p:spPr>
      </p:pic>
      <p:cxnSp>
        <p:nvCxnSpPr>
          <p:cNvPr id="81" name="Straight Connector 56">
            <a:extLst>
              <a:ext uri="{FF2B5EF4-FFF2-40B4-BE49-F238E27FC236}">
                <a16:creationId xmlns:a16="http://schemas.microsoft.com/office/drawing/2014/main" id="{FB1604CC-CAB6-4599-8E3E-55205832A575}"/>
              </a:ext>
            </a:extLst>
          </p:cNvPr>
          <p:cNvCxnSpPr>
            <a:cxnSpLocks/>
            <a:stCxn id="74" idx="1"/>
            <a:endCxn id="70" idx="3"/>
          </p:cNvCxnSpPr>
          <p:nvPr/>
        </p:nvCxnSpPr>
        <p:spPr>
          <a:xfrm rot="10800000" flipV="1">
            <a:off x="2407292" y="1485727"/>
            <a:ext cx="368947" cy="2091312"/>
          </a:xfrm>
          <a:prstGeom prst="bentConnector3">
            <a:avLst>
              <a:gd name="adj1" fmla="val 50000"/>
            </a:avLst>
          </a:prstGeom>
          <a:ln w="22225"/>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09B9AA3A-EDB1-4EE1-AA93-7BF55B54977F}"/>
              </a:ext>
            </a:extLst>
          </p:cNvPr>
          <p:cNvSpPr/>
          <p:nvPr/>
        </p:nvSpPr>
        <p:spPr>
          <a:xfrm>
            <a:off x="3651348" y="2248988"/>
            <a:ext cx="2258416" cy="64030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178">
              <a:defRPr/>
            </a:pPr>
            <a:r>
              <a:rPr lang="en-US" sz="1200" b="1" kern="0">
                <a:solidFill>
                  <a:prstClr val="black"/>
                </a:solidFill>
                <a:latin typeface="Arial"/>
                <a:cs typeface="Arial" panose="020B0604020202020204" pitchFamily="34" charset="0"/>
              </a:rPr>
              <a:t>Influenza &amp; Emerging </a:t>
            </a:r>
            <a:br>
              <a:rPr lang="en-US" sz="1200" b="1" kern="0">
                <a:solidFill>
                  <a:prstClr val="black"/>
                </a:solidFill>
                <a:latin typeface="Arial"/>
                <a:cs typeface="Arial" panose="020B0604020202020204" pitchFamily="34" charset="0"/>
              </a:rPr>
            </a:br>
            <a:r>
              <a:rPr lang="en-US" sz="1200" b="1" kern="0">
                <a:solidFill>
                  <a:prstClr val="black"/>
                </a:solidFill>
                <a:latin typeface="Arial"/>
                <a:cs typeface="Arial" panose="020B0604020202020204" pitchFamily="34" charset="0"/>
              </a:rPr>
              <a:t>Infectious Diseases</a:t>
            </a:r>
          </a:p>
        </p:txBody>
      </p:sp>
      <p:sp>
        <p:nvSpPr>
          <p:cNvPr id="39" name="Rectangle 38">
            <a:extLst>
              <a:ext uri="{FF2B5EF4-FFF2-40B4-BE49-F238E27FC236}">
                <a16:creationId xmlns:a16="http://schemas.microsoft.com/office/drawing/2014/main" id="{F4C1212C-33D0-4729-B3C3-882FE82C6579}"/>
              </a:ext>
            </a:extLst>
          </p:cNvPr>
          <p:cNvSpPr/>
          <p:nvPr/>
        </p:nvSpPr>
        <p:spPr>
          <a:xfrm>
            <a:off x="6440319" y="2248988"/>
            <a:ext cx="2258416" cy="64030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178">
              <a:defRPr/>
            </a:pPr>
            <a:r>
              <a:rPr lang="en-US" sz="1200" b="1" kern="0">
                <a:solidFill>
                  <a:prstClr val="black"/>
                </a:solidFill>
                <a:latin typeface="Arial"/>
                <a:cs typeface="Arial" panose="020B0604020202020204" pitchFamily="34" charset="0"/>
              </a:rPr>
              <a:t>Chemical, biological, radiological and nuclear (CBRN) Program</a:t>
            </a:r>
          </a:p>
        </p:txBody>
      </p:sp>
      <p:sp>
        <p:nvSpPr>
          <p:cNvPr id="45" name="Rectangle 44">
            <a:extLst>
              <a:ext uri="{FF2B5EF4-FFF2-40B4-BE49-F238E27FC236}">
                <a16:creationId xmlns:a16="http://schemas.microsoft.com/office/drawing/2014/main" id="{964F2B25-84F7-47C7-8612-D781EA1C94A2}"/>
              </a:ext>
            </a:extLst>
          </p:cNvPr>
          <p:cNvSpPr/>
          <p:nvPr/>
        </p:nvSpPr>
        <p:spPr>
          <a:xfrm>
            <a:off x="3651348" y="2957364"/>
            <a:ext cx="2258416" cy="64030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178">
              <a:defRPr/>
            </a:pPr>
            <a:r>
              <a:rPr lang="en-US" sz="1200" b="1" kern="0">
                <a:solidFill>
                  <a:prstClr val="black"/>
                </a:solidFill>
                <a:latin typeface="Arial"/>
                <a:cs typeface="Arial" panose="020B0604020202020204" pitchFamily="34" charset="0"/>
              </a:rPr>
              <a:t>Detection, Diagnostics, &amp; </a:t>
            </a:r>
            <a:br>
              <a:rPr lang="en-US" sz="1200" b="1" kern="0">
                <a:solidFill>
                  <a:prstClr val="black"/>
                </a:solidFill>
                <a:latin typeface="Arial"/>
                <a:cs typeface="Arial" panose="020B0604020202020204" pitchFamily="34" charset="0"/>
              </a:rPr>
            </a:br>
            <a:r>
              <a:rPr lang="en-US" sz="1200" b="1" kern="0">
                <a:solidFill>
                  <a:prstClr val="black"/>
                </a:solidFill>
                <a:latin typeface="Arial"/>
                <a:cs typeface="Arial" panose="020B0604020202020204" pitchFamily="34" charset="0"/>
              </a:rPr>
              <a:t>Device Infrastructure</a:t>
            </a:r>
          </a:p>
        </p:txBody>
      </p:sp>
      <p:sp>
        <p:nvSpPr>
          <p:cNvPr id="46" name="Rectangle 45">
            <a:extLst>
              <a:ext uri="{FF2B5EF4-FFF2-40B4-BE49-F238E27FC236}">
                <a16:creationId xmlns:a16="http://schemas.microsoft.com/office/drawing/2014/main" id="{B63DDA8B-2015-481B-8F85-C7D173889B9C}"/>
              </a:ext>
            </a:extLst>
          </p:cNvPr>
          <p:cNvSpPr/>
          <p:nvPr/>
        </p:nvSpPr>
        <p:spPr>
          <a:xfrm>
            <a:off x="4553387" y="3665740"/>
            <a:ext cx="3200400" cy="640309"/>
          </a:xfrm>
          <a:prstGeom prst="rect">
            <a:avLst/>
          </a:prstGeom>
          <a:ln w="76200">
            <a:solidFill>
              <a:srgbClr val="FFFF00"/>
            </a:solidFill>
          </a:ln>
        </p:spPr>
        <p:style>
          <a:lnRef idx="1">
            <a:schemeClr val="accent2"/>
          </a:lnRef>
          <a:fillRef idx="2">
            <a:schemeClr val="accent2"/>
          </a:fillRef>
          <a:effectRef idx="1">
            <a:schemeClr val="accent2"/>
          </a:effectRef>
          <a:fontRef idx="minor">
            <a:schemeClr val="dk1"/>
          </a:fontRef>
        </p:style>
        <p:txBody>
          <a:bodyPr rIns="365760" rtlCol="0" anchor="ctr"/>
          <a:lstStyle/>
          <a:p>
            <a:pPr algn="ctr" defTabSz="457178">
              <a:defRPr/>
            </a:pPr>
            <a:r>
              <a:rPr lang="en-US" sz="1200" b="1" kern="0" dirty="0">
                <a:solidFill>
                  <a:prstClr val="black"/>
                </a:solidFill>
                <a:latin typeface="Arial"/>
                <a:cs typeface="Arial" panose="020B0604020202020204" pitchFamily="34" charset="0"/>
              </a:rPr>
              <a:t>Division of Research, Innovation, </a:t>
            </a:r>
            <a:br>
              <a:rPr lang="en-US" sz="1200" b="1" kern="0" dirty="0">
                <a:solidFill>
                  <a:prstClr val="black"/>
                </a:solidFill>
                <a:latin typeface="Arial"/>
                <a:cs typeface="Arial" panose="020B0604020202020204" pitchFamily="34" charset="0"/>
              </a:rPr>
            </a:br>
            <a:r>
              <a:rPr lang="en-US" sz="1200" b="1" kern="0" dirty="0">
                <a:solidFill>
                  <a:prstClr val="black"/>
                </a:solidFill>
                <a:latin typeface="Arial"/>
                <a:cs typeface="Arial" panose="020B0604020202020204" pitchFamily="34" charset="0"/>
              </a:rPr>
              <a:t>and Ventures (DRIVe)</a:t>
            </a:r>
          </a:p>
        </p:txBody>
      </p:sp>
      <p:sp>
        <p:nvSpPr>
          <p:cNvPr id="47" name="Rectangle 46">
            <a:extLst>
              <a:ext uri="{FF2B5EF4-FFF2-40B4-BE49-F238E27FC236}">
                <a16:creationId xmlns:a16="http://schemas.microsoft.com/office/drawing/2014/main" id="{CEFBA7D9-0CF8-4CEE-AA20-5174ACAAC1F1}"/>
              </a:ext>
            </a:extLst>
          </p:cNvPr>
          <p:cNvSpPr/>
          <p:nvPr/>
        </p:nvSpPr>
        <p:spPr>
          <a:xfrm>
            <a:off x="6440319" y="2957364"/>
            <a:ext cx="2258416" cy="64030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178">
              <a:defRPr/>
            </a:pPr>
            <a:r>
              <a:rPr lang="en-US" sz="1200" b="1" kern="0">
                <a:solidFill>
                  <a:prstClr val="black"/>
                </a:solidFill>
                <a:latin typeface="Arial"/>
                <a:cs typeface="Arial" panose="020B0604020202020204" pitchFamily="34" charset="0"/>
              </a:rPr>
              <a:t>Pharmaceutical Countermeasure Infrastructure</a:t>
            </a:r>
          </a:p>
        </p:txBody>
      </p:sp>
      <p:pic>
        <p:nvPicPr>
          <p:cNvPr id="15" name="Picture 14">
            <a:extLst>
              <a:ext uri="{FF2B5EF4-FFF2-40B4-BE49-F238E27FC236}">
                <a16:creationId xmlns:a16="http://schemas.microsoft.com/office/drawing/2014/main" id="{5F3DF8BC-FEE5-4C1C-B4ED-0651DC886B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4202" y="4022628"/>
            <a:ext cx="722483" cy="278641"/>
          </a:xfrm>
          <a:prstGeom prst="rect">
            <a:avLst/>
          </a:prstGeom>
        </p:spPr>
      </p:pic>
      <p:sp>
        <p:nvSpPr>
          <p:cNvPr id="4" name="Title 3">
            <a:extLst>
              <a:ext uri="{FF2B5EF4-FFF2-40B4-BE49-F238E27FC236}">
                <a16:creationId xmlns:a16="http://schemas.microsoft.com/office/drawing/2014/main" id="{5523C53D-9D6A-4E06-A675-31438215B03E}"/>
              </a:ext>
            </a:extLst>
          </p:cNvPr>
          <p:cNvSpPr>
            <a:spLocks noGrp="1"/>
          </p:cNvSpPr>
          <p:nvPr>
            <p:ph type="title"/>
          </p:nvPr>
        </p:nvSpPr>
        <p:spPr/>
        <p:txBody>
          <a:bodyPr/>
          <a:lstStyle/>
          <a:p>
            <a:r>
              <a:rPr lang="en-US" dirty="0"/>
              <a:t>BARDA Program Divisions</a:t>
            </a:r>
          </a:p>
        </p:txBody>
      </p:sp>
    </p:spTree>
    <p:extLst>
      <p:ext uri="{BB962C8B-B14F-4D97-AF65-F5344CB8AC3E}">
        <p14:creationId xmlns:p14="http://schemas.microsoft.com/office/powerpoint/2010/main" val="853172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arly Notification to Act, Control, and Treat" title="Image of a logo for ENACT">
            <a:extLst>
              <a:ext uri="{FF2B5EF4-FFF2-40B4-BE49-F238E27FC236}">
                <a16:creationId xmlns:a16="http://schemas.microsoft.com/office/drawing/2014/main" id="{01C86B9A-BE97-4E57-8E45-4AA36E1C7988}"/>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3264060" y="118006"/>
            <a:ext cx="2585114" cy="851147"/>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4260714" y="1153952"/>
            <a:ext cx="4795001" cy="3118803"/>
          </a:xfrm>
          <a:prstGeom prst="rect">
            <a:avLst/>
          </a:prstGeom>
          <a:noFill/>
        </p:spPr>
        <p:txBody>
          <a:bodyPr wrap="square" rtlCol="0">
            <a:spAutoFit/>
          </a:bodyPr>
          <a:lstStyle/>
          <a:p>
            <a:pPr marL="257175" indent="-257175">
              <a:spcAft>
                <a:spcPts val="450"/>
              </a:spcAft>
              <a:buAutoNum type="alphaLcParenR"/>
            </a:pPr>
            <a:r>
              <a:rPr lang="en-US" sz="1500" dirty="0">
                <a:solidFill>
                  <a:srgbClr val="000000"/>
                </a:solidFill>
              </a:rPr>
              <a:t>Does a “health” signature exist – for an individual or across population groups? </a:t>
            </a:r>
          </a:p>
          <a:p>
            <a:pPr marL="257175" indent="-257175">
              <a:spcAft>
                <a:spcPts val="450"/>
              </a:spcAft>
              <a:buAutoNum type="alphaLcParenR"/>
            </a:pPr>
            <a:r>
              <a:rPr lang="en-US" sz="1500" dirty="0">
                <a:solidFill>
                  <a:srgbClr val="000000"/>
                </a:solidFill>
              </a:rPr>
              <a:t>If so, is the signature similar across any given population group (by age, biological sex, ethnicity, health status, behavior status (e.g. activity level; smoking etc.)?</a:t>
            </a:r>
          </a:p>
          <a:p>
            <a:pPr marL="257175" indent="-257175">
              <a:spcAft>
                <a:spcPts val="450"/>
              </a:spcAft>
              <a:buAutoNum type="alphaLcParenR"/>
            </a:pPr>
            <a:r>
              <a:rPr lang="en-US" sz="1500" dirty="0">
                <a:solidFill>
                  <a:srgbClr val="000000"/>
                </a:solidFill>
              </a:rPr>
              <a:t>Does a concrete “illness” signature exist for an individual or across population groups? </a:t>
            </a:r>
          </a:p>
          <a:p>
            <a:pPr marL="257175" indent="-257175">
              <a:spcAft>
                <a:spcPts val="450"/>
              </a:spcAft>
              <a:buAutoNum type="alphaLcParenR"/>
            </a:pPr>
            <a:r>
              <a:rPr lang="en-US" sz="1500" dirty="0">
                <a:solidFill>
                  <a:srgbClr val="000000"/>
                </a:solidFill>
              </a:rPr>
              <a:t>Does the signature depend on the type of infection?</a:t>
            </a:r>
          </a:p>
          <a:p>
            <a:pPr marL="257175" indent="-257175">
              <a:spcAft>
                <a:spcPts val="450"/>
              </a:spcAft>
              <a:buFontTx/>
              <a:buAutoNum type="alphaLcParenR"/>
            </a:pPr>
            <a:r>
              <a:rPr lang="en-US" sz="1500" dirty="0">
                <a:solidFill>
                  <a:srgbClr val="000000"/>
                </a:solidFill>
              </a:rPr>
              <a:t>What is the time period between onset of the “illness” signature and obvious symptoms? </a:t>
            </a:r>
          </a:p>
        </p:txBody>
      </p:sp>
      <p:grpSp>
        <p:nvGrpSpPr>
          <p:cNvPr id="12" name="Group 11">
            <a:extLst>
              <a:ext uri="{FF2B5EF4-FFF2-40B4-BE49-F238E27FC236}">
                <a16:creationId xmlns:a16="http://schemas.microsoft.com/office/drawing/2014/main" id="{4E94A2E2-72F9-4461-B6A3-386C8C1CE8AC}"/>
              </a:ext>
            </a:extLst>
          </p:cNvPr>
          <p:cNvGrpSpPr/>
          <p:nvPr/>
        </p:nvGrpSpPr>
        <p:grpSpPr>
          <a:xfrm>
            <a:off x="180030" y="985488"/>
            <a:ext cx="3966520" cy="3409950"/>
            <a:chOff x="404510" y="1141899"/>
            <a:chExt cx="2688530" cy="3114088"/>
          </a:xfrm>
        </p:grpSpPr>
        <p:sp>
          <p:nvSpPr>
            <p:cNvPr id="13" name="Rectangle 12">
              <a:extLst>
                <a:ext uri="{FF2B5EF4-FFF2-40B4-BE49-F238E27FC236}">
                  <a16:creationId xmlns:a16="http://schemas.microsoft.com/office/drawing/2014/main" id="{42B88C5A-441F-4C42-960B-4CB70D3AB063}"/>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274320" rIns="121920" bIns="60960" numCol="1" spcCol="0" rtlCol="0" fromWordArt="0" anchor="ctr" anchorCtr="0" forceAA="0" compatLnSpc="1">
              <a:prstTxWarp prst="textNoShape">
                <a:avLst/>
              </a:prstTxWarp>
              <a:noAutofit/>
            </a:bodyPr>
            <a:lstStyle/>
            <a:p>
              <a:pPr algn="ctr">
                <a:spcBef>
                  <a:spcPts val="600"/>
                </a:spcBef>
                <a:spcAft>
                  <a:spcPts val="600"/>
                </a:spcAft>
              </a:pPr>
              <a:endParaRPr lang="en-US" sz="2000" kern="0" dirty="0">
                <a:solidFill>
                  <a:srgbClr val="000000"/>
                </a:solidFill>
              </a:endParaRPr>
            </a:p>
            <a:p>
              <a:pPr algn="ctr">
                <a:spcBef>
                  <a:spcPts val="600"/>
                </a:spcBef>
                <a:spcAft>
                  <a:spcPts val="600"/>
                </a:spcAft>
              </a:pPr>
              <a:endParaRPr lang="en-US" sz="2000" kern="0" dirty="0">
                <a:solidFill>
                  <a:srgbClr val="000000"/>
                </a:solidFill>
              </a:endParaRPr>
            </a:p>
            <a:p>
              <a:pPr algn="ctr">
                <a:spcBef>
                  <a:spcPts val="600"/>
                </a:spcBef>
                <a:spcAft>
                  <a:spcPts val="600"/>
                </a:spcAft>
              </a:pPr>
              <a:endParaRPr lang="en-US" sz="2000" kern="0" dirty="0">
                <a:solidFill>
                  <a:srgbClr val="000000"/>
                </a:solidFill>
              </a:endParaRPr>
            </a:p>
            <a:p>
              <a:pPr algn="ctr">
                <a:spcBef>
                  <a:spcPts val="600"/>
                </a:spcBef>
                <a:spcAft>
                  <a:spcPts val="600"/>
                </a:spcAft>
              </a:pPr>
              <a:r>
                <a:rPr lang="en-US" sz="2000" b="1" kern="0" dirty="0">
                  <a:solidFill>
                    <a:srgbClr val="000000"/>
                  </a:solidFill>
                </a:rPr>
                <a:t>Can infectious disease be detected inside the body prior to the onset of noticeable symptoms – using minimally invasive techniques?</a:t>
              </a:r>
            </a:p>
          </p:txBody>
        </p:sp>
        <p:pic>
          <p:nvPicPr>
            <p:cNvPr id="14" name="Picture 13" descr="A picture containing bird&#10;&#10;Description automatically generated">
              <a:extLst>
                <a:ext uri="{FF2B5EF4-FFF2-40B4-BE49-F238E27FC236}">
                  <a16:creationId xmlns:a16="http://schemas.microsoft.com/office/drawing/2014/main" id="{5645F576-BB59-4B24-93CC-CDF9435FE51D}"/>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15" name="Group 14">
            <a:extLst>
              <a:ext uri="{FF2B5EF4-FFF2-40B4-BE49-F238E27FC236}">
                <a16:creationId xmlns:a16="http://schemas.microsoft.com/office/drawing/2014/main" id="{247F95BC-82DF-4613-84C8-27D934E6F3F3}"/>
              </a:ext>
            </a:extLst>
          </p:cNvPr>
          <p:cNvGrpSpPr/>
          <p:nvPr/>
        </p:nvGrpSpPr>
        <p:grpSpPr>
          <a:xfrm>
            <a:off x="4260714" y="1009691"/>
            <a:ext cx="4795001" cy="3359946"/>
            <a:chOff x="3879056" y="1012029"/>
            <a:chExt cx="5071836" cy="3359946"/>
          </a:xfrm>
        </p:grpSpPr>
        <p:cxnSp>
          <p:nvCxnSpPr>
            <p:cNvPr id="16" name="Straight Connector 15">
              <a:extLst>
                <a:ext uri="{FF2B5EF4-FFF2-40B4-BE49-F238E27FC236}">
                  <a16:creationId xmlns:a16="http://schemas.microsoft.com/office/drawing/2014/main" id="{D674A50C-6893-4996-920E-BF8C12A8BCC8}"/>
                </a:ext>
              </a:extLst>
            </p:cNvPr>
            <p:cNvCxnSpPr>
              <a:cxnSpLocks/>
            </p:cNvCxnSpPr>
            <p:nvPr/>
          </p:nvCxnSpPr>
          <p:spPr>
            <a:xfrm>
              <a:off x="3879056" y="1012029"/>
              <a:ext cx="5071836" cy="0"/>
            </a:xfrm>
            <a:prstGeom prst="line">
              <a:avLst/>
            </a:prstGeom>
            <a:ln>
              <a:solidFill>
                <a:srgbClr val="4B5D86"/>
              </a:solidFill>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8F13F19-41C9-456F-93E6-C4B6DAD36476}"/>
                </a:ext>
              </a:extLst>
            </p:cNvPr>
            <p:cNvCxnSpPr>
              <a:cxnSpLocks/>
            </p:cNvCxnSpPr>
            <p:nvPr/>
          </p:nvCxnSpPr>
          <p:spPr>
            <a:xfrm>
              <a:off x="3879056" y="4371975"/>
              <a:ext cx="5071836" cy="0"/>
            </a:xfrm>
            <a:prstGeom prst="line">
              <a:avLst/>
            </a:prstGeom>
            <a:ln>
              <a:solidFill>
                <a:srgbClr val="4B5D86"/>
              </a:solidFill>
            </a:ln>
          </p:spPr>
          <p:style>
            <a:lnRef idx="2">
              <a:schemeClr val="dk1"/>
            </a:lnRef>
            <a:fillRef idx="0">
              <a:schemeClr val="dk1"/>
            </a:fillRef>
            <a:effectRef idx="1">
              <a:schemeClr val="dk1"/>
            </a:effectRef>
            <a:fontRef idx="minor">
              <a:schemeClr val="tx1"/>
            </a:fontRef>
          </p:style>
        </p:cxnSp>
      </p:grpSp>
      <p:sp>
        <p:nvSpPr>
          <p:cNvPr id="3" name="Rectangle 2">
            <a:extLst>
              <a:ext uri="{FF2B5EF4-FFF2-40B4-BE49-F238E27FC236}">
                <a16:creationId xmlns:a16="http://schemas.microsoft.com/office/drawing/2014/main" id="{32B18291-0E87-4514-8BC3-499B48ED8989}"/>
              </a:ext>
            </a:extLst>
          </p:cNvPr>
          <p:cNvSpPr/>
          <p:nvPr/>
        </p:nvSpPr>
        <p:spPr>
          <a:xfrm>
            <a:off x="1090074" y="1570052"/>
            <a:ext cx="2146430" cy="1027783"/>
          </a:xfrm>
          <a:prstGeom prst="rect">
            <a:avLst/>
          </a:prstGeom>
          <a:solidFill>
            <a:srgbClr val="00AFB3"/>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Act</a:t>
            </a:r>
          </a:p>
          <a:p>
            <a:pPr algn="ctr"/>
            <a:r>
              <a:rPr lang="en-US" sz="1400" dirty="0">
                <a:solidFill>
                  <a:schemeClr val="bg1"/>
                </a:solidFill>
                <a:effectLst>
                  <a:outerShdw blurRad="38100" dist="38100" dir="2700000" algn="tl">
                    <a:srgbClr val="000000">
                      <a:alpha val="43137"/>
                    </a:srgbClr>
                  </a:outerShdw>
                </a:effectLst>
              </a:rPr>
              <a:t>Pre-symptomatic information: Empowering patients</a:t>
            </a:r>
          </a:p>
        </p:txBody>
      </p:sp>
    </p:spTree>
    <p:extLst>
      <p:ext uri="{BB962C8B-B14F-4D97-AF65-F5344CB8AC3E}">
        <p14:creationId xmlns:p14="http://schemas.microsoft.com/office/powerpoint/2010/main" val="98321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arly Notification to Act, Control, and Treat" title="Image of a logo for ENACT">
            <a:extLst>
              <a:ext uri="{FF2B5EF4-FFF2-40B4-BE49-F238E27FC236}">
                <a16:creationId xmlns:a16="http://schemas.microsoft.com/office/drawing/2014/main" id="{01C86B9A-BE97-4E57-8E45-4AA36E1C7988}"/>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3264060" y="118006"/>
            <a:ext cx="2585114" cy="851147"/>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62FEFB49-0D31-46A1-9CC2-C81C4595256D}"/>
              </a:ext>
            </a:extLst>
          </p:cNvPr>
          <p:cNvSpPr txBox="1"/>
          <p:nvPr/>
        </p:nvSpPr>
        <p:spPr>
          <a:xfrm>
            <a:off x="4260714" y="1153952"/>
            <a:ext cx="4795001" cy="1400383"/>
          </a:xfrm>
          <a:prstGeom prst="rect">
            <a:avLst/>
          </a:prstGeom>
          <a:noFill/>
        </p:spPr>
        <p:txBody>
          <a:bodyPr wrap="square" rtlCol="0">
            <a:spAutoFit/>
          </a:bodyPr>
          <a:lstStyle/>
          <a:p>
            <a:pPr marL="257175" indent="-257175">
              <a:spcBef>
                <a:spcPts val="600"/>
              </a:spcBef>
              <a:spcAft>
                <a:spcPts val="600"/>
              </a:spcAft>
              <a:buAutoNum type="alphaLcParenR"/>
            </a:pPr>
            <a:r>
              <a:rPr lang="en-US" sz="1500" dirty="0">
                <a:solidFill>
                  <a:srgbClr val="000000"/>
                </a:solidFill>
              </a:rPr>
              <a:t>Can wearable sensors and telehealth solutions provide now-casting of infectious disease incidence? </a:t>
            </a:r>
          </a:p>
          <a:p>
            <a:pPr marL="257175" indent="-257175">
              <a:spcBef>
                <a:spcPts val="600"/>
              </a:spcBef>
              <a:spcAft>
                <a:spcPts val="600"/>
              </a:spcAft>
              <a:buAutoNum type="alphaLcParenR"/>
            </a:pPr>
            <a:r>
              <a:rPr lang="en-US" sz="1500" dirty="0">
                <a:solidFill>
                  <a:srgbClr val="000000"/>
                </a:solidFill>
              </a:rPr>
              <a:t>Can these technologies distinguish between infections caused by different pathogens? </a:t>
            </a:r>
          </a:p>
        </p:txBody>
      </p:sp>
      <p:grpSp>
        <p:nvGrpSpPr>
          <p:cNvPr id="11" name="Group 10">
            <a:extLst>
              <a:ext uri="{FF2B5EF4-FFF2-40B4-BE49-F238E27FC236}">
                <a16:creationId xmlns:a16="http://schemas.microsoft.com/office/drawing/2014/main" id="{9432940E-86E4-4639-A396-C869D79C32FA}"/>
              </a:ext>
            </a:extLst>
          </p:cNvPr>
          <p:cNvGrpSpPr/>
          <p:nvPr/>
        </p:nvGrpSpPr>
        <p:grpSpPr>
          <a:xfrm>
            <a:off x="180030" y="985488"/>
            <a:ext cx="3966520" cy="3409950"/>
            <a:chOff x="404510" y="1141899"/>
            <a:chExt cx="2688530" cy="3114088"/>
          </a:xfrm>
        </p:grpSpPr>
        <p:sp>
          <p:nvSpPr>
            <p:cNvPr id="12" name="Rectangle 11">
              <a:extLst>
                <a:ext uri="{FF2B5EF4-FFF2-40B4-BE49-F238E27FC236}">
                  <a16:creationId xmlns:a16="http://schemas.microsoft.com/office/drawing/2014/main" id="{3B6422F0-2FDC-475B-B9C4-D7CDDF384C97}"/>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274320" rIns="121920" bIns="60960" numCol="1" spcCol="0" rtlCol="0" fromWordArt="0" anchor="ctr" anchorCtr="0" forceAA="0" compatLnSpc="1">
              <a:prstTxWarp prst="textNoShape">
                <a:avLst/>
              </a:prstTxWarp>
              <a:noAutofit/>
            </a:bodyPr>
            <a:lstStyle/>
            <a:p>
              <a:pPr algn="ctr">
                <a:spcBef>
                  <a:spcPts val="600"/>
                </a:spcBef>
                <a:spcAft>
                  <a:spcPts val="600"/>
                </a:spcAft>
              </a:pPr>
              <a:endParaRPr lang="en-US" sz="2000" kern="0" dirty="0">
                <a:solidFill>
                  <a:srgbClr val="000000"/>
                </a:solidFill>
              </a:endParaRPr>
            </a:p>
            <a:p>
              <a:pPr algn="ctr">
                <a:spcBef>
                  <a:spcPts val="600"/>
                </a:spcBef>
                <a:spcAft>
                  <a:spcPts val="600"/>
                </a:spcAft>
              </a:pPr>
              <a:endParaRPr lang="en-US" sz="2000" kern="0" dirty="0">
                <a:solidFill>
                  <a:srgbClr val="000000"/>
                </a:solidFill>
              </a:endParaRPr>
            </a:p>
            <a:p>
              <a:pPr algn="ctr">
                <a:spcBef>
                  <a:spcPts val="600"/>
                </a:spcBef>
                <a:spcAft>
                  <a:spcPts val="600"/>
                </a:spcAft>
              </a:pPr>
              <a:endParaRPr lang="en-US" sz="2000" kern="0" dirty="0">
                <a:solidFill>
                  <a:srgbClr val="000000"/>
                </a:solidFill>
              </a:endParaRPr>
            </a:p>
            <a:p>
              <a:pPr algn="ctr">
                <a:spcBef>
                  <a:spcPts val="600"/>
                </a:spcBef>
                <a:spcAft>
                  <a:spcPts val="600"/>
                </a:spcAft>
              </a:pPr>
              <a:r>
                <a:rPr lang="en-US" sz="2000" b="1" kern="0" dirty="0">
                  <a:solidFill>
                    <a:srgbClr val="000000"/>
                  </a:solidFill>
                </a:rPr>
                <a:t>How can early infection information be useful to </a:t>
              </a:r>
              <a:br>
                <a:rPr lang="en-US" sz="2000" b="1" kern="0" dirty="0">
                  <a:solidFill>
                    <a:srgbClr val="000000"/>
                  </a:solidFill>
                </a:rPr>
              </a:br>
              <a:r>
                <a:rPr lang="en-US" sz="2000" b="1" kern="0" dirty="0">
                  <a:solidFill>
                    <a:srgbClr val="000000"/>
                  </a:solidFill>
                </a:rPr>
                <a:t>health care organizations: pharmacies, hospitals, </a:t>
              </a:r>
              <a:br>
                <a:rPr lang="en-US" sz="2000" b="1" kern="0" dirty="0">
                  <a:solidFill>
                    <a:srgbClr val="000000"/>
                  </a:solidFill>
                </a:rPr>
              </a:br>
              <a:r>
                <a:rPr lang="en-US" sz="2000" b="1" kern="0" dirty="0">
                  <a:solidFill>
                    <a:srgbClr val="000000"/>
                  </a:solidFill>
                </a:rPr>
                <a:t>health departments? </a:t>
              </a:r>
            </a:p>
          </p:txBody>
        </p:sp>
        <p:pic>
          <p:nvPicPr>
            <p:cNvPr id="13" name="Picture 12" descr="A picture containing bird&#10;&#10;Description automatically generated">
              <a:extLst>
                <a:ext uri="{FF2B5EF4-FFF2-40B4-BE49-F238E27FC236}">
                  <a16:creationId xmlns:a16="http://schemas.microsoft.com/office/drawing/2014/main" id="{C31EC065-664C-4348-B440-02189AA7C43B}"/>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14" name="Group 13">
            <a:extLst>
              <a:ext uri="{FF2B5EF4-FFF2-40B4-BE49-F238E27FC236}">
                <a16:creationId xmlns:a16="http://schemas.microsoft.com/office/drawing/2014/main" id="{8ED09449-6912-4376-8465-AA800BF06D0E}"/>
              </a:ext>
            </a:extLst>
          </p:cNvPr>
          <p:cNvGrpSpPr/>
          <p:nvPr/>
        </p:nvGrpSpPr>
        <p:grpSpPr>
          <a:xfrm>
            <a:off x="4260714" y="1009691"/>
            <a:ext cx="4795001" cy="3359946"/>
            <a:chOff x="3879056" y="1012029"/>
            <a:chExt cx="5071836" cy="3359946"/>
          </a:xfrm>
        </p:grpSpPr>
        <p:cxnSp>
          <p:nvCxnSpPr>
            <p:cNvPr id="15" name="Straight Connector 14">
              <a:extLst>
                <a:ext uri="{FF2B5EF4-FFF2-40B4-BE49-F238E27FC236}">
                  <a16:creationId xmlns:a16="http://schemas.microsoft.com/office/drawing/2014/main" id="{74B55B07-5817-4ACD-BC7C-8D11D75ADCCB}"/>
                </a:ext>
              </a:extLst>
            </p:cNvPr>
            <p:cNvCxnSpPr>
              <a:cxnSpLocks/>
            </p:cNvCxnSpPr>
            <p:nvPr/>
          </p:nvCxnSpPr>
          <p:spPr>
            <a:xfrm>
              <a:off x="3879056" y="1012029"/>
              <a:ext cx="5071836" cy="0"/>
            </a:xfrm>
            <a:prstGeom prst="line">
              <a:avLst/>
            </a:prstGeom>
            <a:ln>
              <a:solidFill>
                <a:srgbClr val="4B5D86"/>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F9E49A41-A32F-4FAD-96C4-EF392B3AABB3}"/>
                </a:ext>
              </a:extLst>
            </p:cNvPr>
            <p:cNvCxnSpPr>
              <a:cxnSpLocks/>
            </p:cNvCxnSpPr>
            <p:nvPr/>
          </p:nvCxnSpPr>
          <p:spPr>
            <a:xfrm>
              <a:off x="3879056" y="4371975"/>
              <a:ext cx="5071836" cy="0"/>
            </a:xfrm>
            <a:prstGeom prst="line">
              <a:avLst/>
            </a:prstGeom>
            <a:ln>
              <a:solidFill>
                <a:srgbClr val="4B5D86"/>
              </a:solidFill>
            </a:ln>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1E4A1579-D645-4EE3-A0F0-54FA8E2A601A}"/>
              </a:ext>
            </a:extLst>
          </p:cNvPr>
          <p:cNvSpPr/>
          <p:nvPr/>
        </p:nvSpPr>
        <p:spPr>
          <a:xfrm>
            <a:off x="1090074" y="1570052"/>
            <a:ext cx="2146430" cy="1027783"/>
          </a:xfrm>
          <a:prstGeom prst="rect">
            <a:avLst/>
          </a:prstGeom>
          <a:solidFill>
            <a:srgbClr val="2D536A"/>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Control</a:t>
            </a:r>
          </a:p>
          <a:p>
            <a:pPr algn="ctr"/>
            <a:r>
              <a:rPr lang="en-US" sz="1400" dirty="0">
                <a:solidFill>
                  <a:schemeClr val="bg1"/>
                </a:solidFill>
                <a:effectLst>
                  <a:outerShdw blurRad="38100" dist="38100" dir="2700000" algn="tl">
                    <a:srgbClr val="000000">
                      <a:alpha val="43137"/>
                    </a:srgbClr>
                  </a:outerShdw>
                </a:effectLst>
              </a:rPr>
              <a:t>Next hot spot? Can hospitals allocate their resources?</a:t>
            </a:r>
          </a:p>
        </p:txBody>
      </p:sp>
    </p:spTree>
    <p:extLst>
      <p:ext uri="{BB962C8B-B14F-4D97-AF65-F5344CB8AC3E}">
        <p14:creationId xmlns:p14="http://schemas.microsoft.com/office/powerpoint/2010/main" val="107633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arly Notification to Act, Control, and Treat" title="Image of a logo for ENACT">
            <a:extLst>
              <a:ext uri="{FF2B5EF4-FFF2-40B4-BE49-F238E27FC236}">
                <a16:creationId xmlns:a16="http://schemas.microsoft.com/office/drawing/2014/main" id="{01C86B9A-BE97-4E57-8E45-4AA36E1C7988}"/>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3264060" y="118006"/>
            <a:ext cx="2585114" cy="851147"/>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42F7726C-AF54-4392-82DE-6A8A3A632B3D}"/>
              </a:ext>
            </a:extLst>
          </p:cNvPr>
          <p:cNvSpPr txBox="1"/>
          <p:nvPr/>
        </p:nvSpPr>
        <p:spPr>
          <a:xfrm>
            <a:off x="4260714" y="1153952"/>
            <a:ext cx="4795001" cy="1169551"/>
          </a:xfrm>
          <a:prstGeom prst="rect">
            <a:avLst/>
          </a:prstGeom>
          <a:noFill/>
        </p:spPr>
        <p:txBody>
          <a:bodyPr wrap="square" rtlCol="0">
            <a:spAutoFit/>
          </a:bodyPr>
          <a:lstStyle/>
          <a:p>
            <a:pPr marL="257175" indent="-257175">
              <a:spcBef>
                <a:spcPts val="600"/>
              </a:spcBef>
              <a:spcAft>
                <a:spcPts val="600"/>
              </a:spcAft>
              <a:buAutoNum type="alphaLcParenR"/>
            </a:pPr>
            <a:r>
              <a:rPr lang="en-US" sz="1500" dirty="0">
                <a:solidFill>
                  <a:srgbClr val="000000"/>
                </a:solidFill>
              </a:rPr>
              <a:t>Do viral and bacterial infections provide different physiological and biomarker signatures? </a:t>
            </a:r>
          </a:p>
          <a:p>
            <a:pPr marL="257175" indent="-257175">
              <a:spcBef>
                <a:spcPts val="600"/>
              </a:spcBef>
              <a:spcAft>
                <a:spcPts val="600"/>
              </a:spcAft>
              <a:buAutoNum type="alphaLcParenR"/>
            </a:pPr>
            <a:r>
              <a:rPr lang="en-US" sz="1500" dirty="0">
                <a:solidFill>
                  <a:srgbClr val="000000"/>
                </a:solidFill>
              </a:rPr>
              <a:t>Can actionable infection information be provided early to the medical care provider? </a:t>
            </a:r>
          </a:p>
        </p:txBody>
      </p:sp>
      <p:grpSp>
        <p:nvGrpSpPr>
          <p:cNvPr id="11" name="Group 10">
            <a:extLst>
              <a:ext uri="{FF2B5EF4-FFF2-40B4-BE49-F238E27FC236}">
                <a16:creationId xmlns:a16="http://schemas.microsoft.com/office/drawing/2014/main" id="{28D31211-FA65-45C4-8C4F-C6E21188C4B7}"/>
              </a:ext>
            </a:extLst>
          </p:cNvPr>
          <p:cNvGrpSpPr/>
          <p:nvPr/>
        </p:nvGrpSpPr>
        <p:grpSpPr>
          <a:xfrm>
            <a:off x="180030" y="985488"/>
            <a:ext cx="3966520" cy="3409950"/>
            <a:chOff x="404510" y="1141899"/>
            <a:chExt cx="2688530" cy="3114088"/>
          </a:xfrm>
        </p:grpSpPr>
        <p:sp>
          <p:nvSpPr>
            <p:cNvPr id="12" name="Rectangle 11">
              <a:extLst>
                <a:ext uri="{FF2B5EF4-FFF2-40B4-BE49-F238E27FC236}">
                  <a16:creationId xmlns:a16="http://schemas.microsoft.com/office/drawing/2014/main" id="{9A4F435E-77A4-4A52-A5F1-2524D61D367B}"/>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274320" rIns="121920" bIns="60960" numCol="1" spcCol="0" rtlCol="0" fromWordArt="0" anchor="ctr" anchorCtr="0" forceAA="0" compatLnSpc="1">
              <a:prstTxWarp prst="textNoShape">
                <a:avLst/>
              </a:prstTxWarp>
              <a:noAutofit/>
            </a:bodyPr>
            <a:lstStyle/>
            <a:p>
              <a:pPr algn="ctr">
                <a:spcBef>
                  <a:spcPts val="600"/>
                </a:spcBef>
                <a:spcAft>
                  <a:spcPts val="600"/>
                </a:spcAft>
              </a:pPr>
              <a:endParaRPr lang="en-US" sz="2000" b="1" kern="0" dirty="0">
                <a:solidFill>
                  <a:srgbClr val="000000"/>
                </a:solidFill>
              </a:endParaRPr>
            </a:p>
            <a:p>
              <a:pPr algn="ctr">
                <a:spcBef>
                  <a:spcPts val="600"/>
                </a:spcBef>
                <a:spcAft>
                  <a:spcPts val="600"/>
                </a:spcAft>
              </a:pPr>
              <a:endParaRPr lang="en-US" sz="2000" b="1" kern="0" dirty="0">
                <a:solidFill>
                  <a:srgbClr val="000000"/>
                </a:solidFill>
              </a:endParaRPr>
            </a:p>
            <a:p>
              <a:pPr algn="ctr">
                <a:spcBef>
                  <a:spcPts val="600"/>
                </a:spcBef>
                <a:spcAft>
                  <a:spcPts val="600"/>
                </a:spcAft>
              </a:pPr>
              <a:endParaRPr lang="en-US" sz="2000" b="1" kern="0" dirty="0">
                <a:solidFill>
                  <a:srgbClr val="000000"/>
                </a:solidFill>
              </a:endParaRPr>
            </a:p>
            <a:p>
              <a:pPr algn="ctr">
                <a:spcBef>
                  <a:spcPts val="600"/>
                </a:spcBef>
                <a:spcAft>
                  <a:spcPts val="600"/>
                </a:spcAft>
              </a:pPr>
              <a:r>
                <a:rPr lang="en-US" sz="2000" b="1" kern="0" dirty="0">
                  <a:solidFill>
                    <a:srgbClr val="000000"/>
                  </a:solidFill>
                </a:rPr>
                <a:t>Can infectious disease be detected / determined based on the host response and through on-demand tests? </a:t>
              </a:r>
            </a:p>
          </p:txBody>
        </p:sp>
        <p:pic>
          <p:nvPicPr>
            <p:cNvPr id="13" name="Picture 12" descr="A picture containing bird&#10;&#10;Description automatically generated">
              <a:extLst>
                <a:ext uri="{FF2B5EF4-FFF2-40B4-BE49-F238E27FC236}">
                  <a16:creationId xmlns:a16="http://schemas.microsoft.com/office/drawing/2014/main" id="{B5C4D923-D468-4FC0-9160-D19DB7288FDB}"/>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14" name="Group 13">
            <a:extLst>
              <a:ext uri="{FF2B5EF4-FFF2-40B4-BE49-F238E27FC236}">
                <a16:creationId xmlns:a16="http://schemas.microsoft.com/office/drawing/2014/main" id="{82C3A022-CCB4-4CA3-A870-26BCA89C08E2}"/>
              </a:ext>
            </a:extLst>
          </p:cNvPr>
          <p:cNvGrpSpPr/>
          <p:nvPr/>
        </p:nvGrpSpPr>
        <p:grpSpPr>
          <a:xfrm>
            <a:off x="4260714" y="1009691"/>
            <a:ext cx="4795001" cy="3359946"/>
            <a:chOff x="3879056" y="1012029"/>
            <a:chExt cx="5071836" cy="3359946"/>
          </a:xfrm>
        </p:grpSpPr>
        <p:cxnSp>
          <p:nvCxnSpPr>
            <p:cNvPr id="15" name="Straight Connector 14">
              <a:extLst>
                <a:ext uri="{FF2B5EF4-FFF2-40B4-BE49-F238E27FC236}">
                  <a16:creationId xmlns:a16="http://schemas.microsoft.com/office/drawing/2014/main" id="{86E62AC1-39B3-4DBB-B944-C6ECDCECE889}"/>
                </a:ext>
              </a:extLst>
            </p:cNvPr>
            <p:cNvCxnSpPr>
              <a:cxnSpLocks/>
            </p:cNvCxnSpPr>
            <p:nvPr/>
          </p:nvCxnSpPr>
          <p:spPr>
            <a:xfrm>
              <a:off x="3879056" y="1012029"/>
              <a:ext cx="5071836" cy="0"/>
            </a:xfrm>
            <a:prstGeom prst="line">
              <a:avLst/>
            </a:prstGeom>
            <a:ln>
              <a:solidFill>
                <a:srgbClr val="4B5D86"/>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5C3C3945-AE50-4164-AF61-F3BAB68FF836}"/>
                </a:ext>
              </a:extLst>
            </p:cNvPr>
            <p:cNvCxnSpPr>
              <a:cxnSpLocks/>
            </p:cNvCxnSpPr>
            <p:nvPr/>
          </p:nvCxnSpPr>
          <p:spPr>
            <a:xfrm>
              <a:off x="3879056" y="4371975"/>
              <a:ext cx="5071836" cy="0"/>
            </a:xfrm>
            <a:prstGeom prst="line">
              <a:avLst/>
            </a:prstGeom>
            <a:ln>
              <a:solidFill>
                <a:srgbClr val="4B5D86"/>
              </a:solidFill>
            </a:ln>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8F9C6571-7E90-4FED-A2A1-15A2E9209F35}"/>
              </a:ext>
            </a:extLst>
          </p:cNvPr>
          <p:cNvSpPr/>
          <p:nvPr/>
        </p:nvSpPr>
        <p:spPr>
          <a:xfrm>
            <a:off x="1090074" y="1570052"/>
            <a:ext cx="2146430" cy="1027783"/>
          </a:xfrm>
          <a:prstGeom prst="rect">
            <a:avLst/>
          </a:prstGeom>
          <a:solidFill>
            <a:srgbClr val="1F839D"/>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Treat</a:t>
            </a:r>
          </a:p>
          <a:p>
            <a:pPr algn="ctr"/>
            <a:r>
              <a:rPr lang="en-US" sz="1400" dirty="0">
                <a:solidFill>
                  <a:schemeClr val="bg1"/>
                </a:solidFill>
                <a:effectLst>
                  <a:outerShdw blurRad="38100" dist="38100" dir="2700000" algn="tl">
                    <a:srgbClr val="000000">
                      <a:alpha val="43137"/>
                    </a:srgbClr>
                  </a:outerShdw>
                </a:effectLst>
              </a:rPr>
              <a:t>Early diagnostics for medical care providers</a:t>
            </a:r>
          </a:p>
        </p:txBody>
      </p:sp>
    </p:spTree>
    <p:extLst>
      <p:ext uri="{BB962C8B-B14F-4D97-AF65-F5344CB8AC3E}">
        <p14:creationId xmlns:p14="http://schemas.microsoft.com/office/powerpoint/2010/main" val="402511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6528C35-F847-467E-BDED-96700FF9E5A8}"/>
              </a:ext>
            </a:extLst>
          </p:cNvPr>
          <p:cNvGrpSpPr/>
          <p:nvPr/>
        </p:nvGrpSpPr>
        <p:grpSpPr>
          <a:xfrm>
            <a:off x="1766713" y="694043"/>
            <a:ext cx="5013352" cy="3766379"/>
            <a:chOff x="555904" y="-397917"/>
            <a:chExt cx="6517391" cy="4896318"/>
          </a:xfrm>
        </p:grpSpPr>
        <p:sp>
          <p:nvSpPr>
            <p:cNvPr id="4" name="Oval 3"/>
            <p:cNvSpPr/>
            <p:nvPr/>
          </p:nvSpPr>
          <p:spPr>
            <a:xfrm>
              <a:off x="555904" y="-111451"/>
              <a:ext cx="4784158" cy="4321400"/>
            </a:xfrm>
            <a:prstGeom prst="ellipse">
              <a:avLst/>
            </a:prstGeom>
            <a:solidFill>
              <a:srgbClr val="00AFB3">
                <a:alpha val="30000"/>
              </a:srgbClr>
            </a:solidFill>
            <a:ln>
              <a:noFill/>
            </a:ln>
            <a:effectLst>
              <a:glow rad="127000">
                <a:schemeClr val="accent1">
                  <a:alpha val="0"/>
                </a:schemeClr>
              </a:glo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488475" y="2047827"/>
              <a:ext cx="2450575" cy="2450574"/>
            </a:xfrm>
            <a:prstGeom prst="ellipse">
              <a:avLst/>
            </a:prstGeom>
            <a:solidFill>
              <a:srgbClr val="2D536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962401" y="-397917"/>
              <a:ext cx="3110894" cy="3110894"/>
            </a:xfrm>
            <a:prstGeom prst="ellipse">
              <a:avLst/>
            </a:prstGeom>
            <a:solidFill>
              <a:srgbClr val="1F839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4">
            <a:extLst>
              <a:ext uri="{FF2B5EF4-FFF2-40B4-BE49-F238E27FC236}">
                <a16:creationId xmlns:a16="http://schemas.microsoft.com/office/drawing/2014/main" id="{715A079D-7279-4CCE-A828-85710085904D}"/>
              </a:ext>
            </a:extLst>
          </p:cNvPr>
          <p:cNvPicPr>
            <a:picLocks noChangeAspect="1" noChangeArrowheads="1"/>
          </p:cNvPicPr>
          <p:nvPr/>
        </p:nvPicPr>
        <p:blipFill>
          <a:blip r:embed="rId3"/>
          <a:srcRect/>
          <a:stretch/>
        </p:blipFill>
        <p:spPr bwMode="auto">
          <a:xfrm>
            <a:off x="4552052" y="4000582"/>
            <a:ext cx="1019626" cy="363134"/>
          </a:xfrm>
          <a:prstGeom prst="rect">
            <a:avLst/>
          </a:prstGeom>
          <a:noFill/>
        </p:spPr>
      </p:pic>
      <p:pic>
        <p:nvPicPr>
          <p:cNvPr id="37" name="Picture 2">
            <a:extLst>
              <a:ext uri="{FF2B5EF4-FFF2-40B4-BE49-F238E27FC236}">
                <a16:creationId xmlns:a16="http://schemas.microsoft.com/office/drawing/2014/main" id="{10811D35-9CD6-44FC-AB36-8A30A2C8B0F0}"/>
              </a:ext>
            </a:extLst>
          </p:cNvPr>
          <p:cNvPicPr>
            <a:picLocks noChangeAspect="1" noChangeArrowheads="1"/>
          </p:cNvPicPr>
          <p:nvPr/>
        </p:nvPicPr>
        <p:blipFill rotWithShape="1">
          <a:blip r:embed="rId4"/>
          <a:srcRect l="-1229" r="1179"/>
          <a:stretch/>
        </p:blipFill>
        <p:spPr bwMode="auto">
          <a:xfrm>
            <a:off x="4104056" y="3112345"/>
            <a:ext cx="992400" cy="495964"/>
          </a:xfrm>
          <a:prstGeom prst="rect">
            <a:avLst/>
          </a:prstGeom>
          <a:noFill/>
        </p:spPr>
      </p:pic>
      <p:pic>
        <p:nvPicPr>
          <p:cNvPr id="38" name="Picture 16" descr="Empatica">
            <a:extLst>
              <a:ext uri="{FF2B5EF4-FFF2-40B4-BE49-F238E27FC236}">
                <a16:creationId xmlns:a16="http://schemas.microsoft.com/office/drawing/2014/main" id="{6B32CA04-755C-42E7-A213-A92C72BDA5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9081" y="2207669"/>
            <a:ext cx="1487141" cy="30337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close up of a logo&#10;&#10;Description automatically generated">
            <a:extLst>
              <a:ext uri="{FF2B5EF4-FFF2-40B4-BE49-F238E27FC236}">
                <a16:creationId xmlns:a16="http://schemas.microsoft.com/office/drawing/2014/main" id="{6DA39E50-CEBD-495F-82D3-12D0283A18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4946" y="1716048"/>
            <a:ext cx="1176736" cy="322439"/>
          </a:xfrm>
          <a:prstGeom prst="rect">
            <a:avLst/>
          </a:prstGeom>
        </p:spPr>
      </p:pic>
      <p:pic>
        <p:nvPicPr>
          <p:cNvPr id="41" name="Picture 40">
            <a:extLst>
              <a:ext uri="{FF2B5EF4-FFF2-40B4-BE49-F238E27FC236}">
                <a16:creationId xmlns:a16="http://schemas.microsoft.com/office/drawing/2014/main" id="{3A80DC66-A1C5-4AC9-BF08-D06392B34A75}"/>
              </a:ext>
            </a:extLst>
          </p:cNvPr>
          <p:cNvPicPr>
            <a:picLocks noChangeAspect="1"/>
          </p:cNvPicPr>
          <p:nvPr/>
        </p:nvPicPr>
        <p:blipFill>
          <a:blip r:embed="rId7">
            <a:clrChange>
              <a:clrFrom>
                <a:srgbClr val="FFFFFF"/>
              </a:clrFrom>
              <a:clrTo>
                <a:srgbClr val="FFFFFF">
                  <a:alpha val="0"/>
                </a:srgbClr>
              </a:clrTo>
            </a:clrChange>
          </a:blip>
          <a:srcRect/>
          <a:stretch/>
        </p:blipFill>
        <p:spPr>
          <a:xfrm>
            <a:off x="3262135" y="1072693"/>
            <a:ext cx="960962" cy="566968"/>
          </a:xfrm>
          <a:prstGeom prst="rect">
            <a:avLst/>
          </a:prstGeom>
        </p:spPr>
      </p:pic>
      <p:pic>
        <p:nvPicPr>
          <p:cNvPr id="42" name="Picture 41" descr="A close up of a logo&#10;&#10;Description automatically generated">
            <a:extLst>
              <a:ext uri="{FF2B5EF4-FFF2-40B4-BE49-F238E27FC236}">
                <a16:creationId xmlns:a16="http://schemas.microsoft.com/office/drawing/2014/main" id="{961CD120-0F1A-42E2-91F9-C71E19EA218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3668" y="2656556"/>
            <a:ext cx="1677438" cy="293975"/>
          </a:xfrm>
          <a:prstGeom prst="rect">
            <a:avLst/>
          </a:prstGeom>
        </p:spPr>
      </p:pic>
      <p:pic>
        <p:nvPicPr>
          <p:cNvPr id="47" name="Picture 2" descr="Image result for Sound Life Sciences logo">
            <a:extLst>
              <a:ext uri="{FF2B5EF4-FFF2-40B4-BE49-F238E27FC236}">
                <a16:creationId xmlns:a16="http://schemas.microsoft.com/office/drawing/2014/main" id="{3D1DEF5D-67E3-4A34-B14E-94E199F5D2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47347" y="3515472"/>
            <a:ext cx="1349820" cy="36490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descr="Image result for Sonica logo">
            <a:extLst>
              <a:ext uri="{FF2B5EF4-FFF2-40B4-BE49-F238E27FC236}">
                <a16:creationId xmlns:a16="http://schemas.microsoft.com/office/drawing/2014/main" id="{6A018FE6-22DA-4ADC-86F7-44BF0986EBA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9868" b="49612"/>
          <a:stretch/>
        </p:blipFill>
        <p:spPr bwMode="auto">
          <a:xfrm>
            <a:off x="2093641" y="3103451"/>
            <a:ext cx="1258746" cy="246819"/>
          </a:xfrm>
          <a:prstGeom prst="rect">
            <a:avLst/>
          </a:prstGeom>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11">
            <a:clrChange>
              <a:clrFrom>
                <a:srgbClr val="FFFFFF"/>
              </a:clrFrom>
              <a:clrTo>
                <a:srgbClr val="FFFFFF">
                  <a:alpha val="0"/>
                </a:srgbClr>
              </a:clrTo>
            </a:clrChange>
          </a:blip>
          <a:srcRect t="1" r="71197" b="-1"/>
          <a:stretch/>
        </p:blipFill>
        <p:spPr>
          <a:xfrm>
            <a:off x="3667142" y="2047780"/>
            <a:ext cx="474041" cy="433006"/>
          </a:xfrm>
          <a:prstGeom prst="rect">
            <a:avLst/>
          </a:prstGeom>
        </p:spPr>
      </p:pic>
      <p:sp>
        <p:nvSpPr>
          <p:cNvPr id="22" name="Title 1"/>
          <p:cNvSpPr>
            <a:spLocks noGrp="1"/>
          </p:cNvSpPr>
          <p:nvPr>
            <p:ph type="title"/>
          </p:nvPr>
        </p:nvSpPr>
        <p:spPr>
          <a:xfrm>
            <a:off x="457200" y="-19050"/>
            <a:ext cx="8229600" cy="857250"/>
          </a:xfrm>
        </p:spPr>
        <p:txBody>
          <a:bodyPr>
            <a:noAutofit/>
          </a:bodyPr>
          <a:lstStyle/>
          <a:p>
            <a:r>
              <a:rPr lang="en-US" dirty="0"/>
              <a:t>ENACT Investment Areas - Vision</a:t>
            </a:r>
          </a:p>
        </p:txBody>
      </p:sp>
      <p:pic>
        <p:nvPicPr>
          <p:cNvPr id="59" name="Picture 2"/>
          <p:cNvPicPr>
            <a:picLocks noChangeAspect="1" noChangeArrowheads="1"/>
          </p:cNvPicPr>
          <p:nvPr/>
        </p:nvPicPr>
        <p:blipFill rotWithShape="1">
          <a:blip r:embed="rId12">
            <a:extLst>
              <a:ext uri="{28A0092B-C50C-407E-A947-70E740481C1C}">
                <a14:useLocalDpi xmlns:a14="http://schemas.microsoft.com/office/drawing/2010/main" val="0"/>
              </a:ext>
            </a:extLst>
          </a:blip>
          <a:srcRect l="2650" t="22805" r="5586" b="32662"/>
          <a:stretch/>
        </p:blipFill>
        <p:spPr bwMode="auto">
          <a:xfrm>
            <a:off x="5090589" y="1202076"/>
            <a:ext cx="1238026" cy="291148"/>
          </a:xfrm>
          <a:prstGeom prst="rect">
            <a:avLst/>
          </a:prstGeom>
          <a:solidFill>
            <a:srgbClr val="1F839D">
              <a:alpha val="3000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4" name="Picture 6">
            <a:extLst>
              <a:ext uri="{FF2B5EF4-FFF2-40B4-BE49-F238E27FC236}">
                <a16:creationId xmlns:a16="http://schemas.microsoft.com/office/drawing/2014/main" id="{35940376-CE9C-439B-A9AE-8239222AFB17}"/>
              </a:ext>
            </a:extLst>
          </p:cNvPr>
          <p:cNvPicPr>
            <a:picLocks noChangeAspect="1" noChangeArrowheads="1"/>
          </p:cNvPicPr>
          <p:nvPr/>
        </p:nvPicPr>
        <p:blipFill>
          <a:blip r:embed="rId13">
            <a:clrChange>
              <a:clrFrom>
                <a:srgbClr val="FFFFFF"/>
              </a:clrFrom>
              <a:clrTo>
                <a:srgbClr val="FFFFFF">
                  <a:alpha val="0"/>
                </a:srgbClr>
              </a:clrTo>
            </a:clrChange>
          </a:blip>
          <a:srcRect/>
          <a:stretch/>
        </p:blipFill>
        <p:spPr bwMode="auto">
          <a:xfrm>
            <a:off x="4478042" y="2198699"/>
            <a:ext cx="946327" cy="357248"/>
          </a:xfrm>
          <a:prstGeom prst="rect">
            <a:avLst/>
          </a:prstGeom>
          <a:noFill/>
        </p:spPr>
      </p:pic>
      <p:grpSp>
        <p:nvGrpSpPr>
          <p:cNvPr id="13" name="Group 12">
            <a:extLst>
              <a:ext uri="{FF2B5EF4-FFF2-40B4-BE49-F238E27FC236}">
                <a16:creationId xmlns:a16="http://schemas.microsoft.com/office/drawing/2014/main" id="{8F3A4E98-8CE6-4B7F-95F8-8835CCF91591}"/>
              </a:ext>
            </a:extLst>
          </p:cNvPr>
          <p:cNvGrpSpPr/>
          <p:nvPr/>
        </p:nvGrpSpPr>
        <p:grpSpPr>
          <a:xfrm>
            <a:off x="4403847" y="1790710"/>
            <a:ext cx="938077" cy="388561"/>
            <a:chOff x="4322541" y="1718594"/>
            <a:chExt cx="1175992" cy="487107"/>
          </a:xfrm>
        </p:grpSpPr>
        <p:pic>
          <p:nvPicPr>
            <p:cNvPr id="61" name="Picture 2"/>
            <p:cNvPicPr>
              <a:picLocks noChangeAspect="1" noChangeArrowheads="1"/>
            </p:cNvPicPr>
            <p:nvPr/>
          </p:nvPicPr>
          <p:blipFill rotWithShape="1">
            <a:blip r:embed="rId14"/>
            <a:srcRect l="-1829" t="1" r="-3425" b="5938"/>
            <a:stretch/>
          </p:blipFill>
          <p:spPr bwMode="auto">
            <a:xfrm>
              <a:off x="4436623" y="1718594"/>
              <a:ext cx="832607" cy="217021"/>
            </a:xfrm>
            <a:prstGeom prst="rect">
              <a:avLst/>
            </a:prstGeom>
            <a:noFill/>
          </p:spPr>
        </p:pic>
        <p:sp>
          <p:nvSpPr>
            <p:cNvPr id="6" name="TextBox 5"/>
            <p:cNvSpPr txBox="1"/>
            <p:nvPr/>
          </p:nvSpPr>
          <p:spPr>
            <a:xfrm>
              <a:off x="4322541" y="1935617"/>
              <a:ext cx="1175992" cy="270084"/>
            </a:xfrm>
            <a:prstGeom prst="rect">
              <a:avLst/>
            </a:prstGeom>
            <a:noFill/>
          </p:spPr>
          <p:txBody>
            <a:bodyPr wrap="square" rtlCol="0">
              <a:spAutoFit/>
            </a:bodyPr>
            <a:lstStyle/>
            <a:p>
              <a:r>
                <a:rPr lang="en-US" sz="800" dirty="0">
                  <a:solidFill>
                    <a:srgbClr val="000000"/>
                  </a:solidFill>
                </a:rPr>
                <a:t>MICRONEEDLE</a:t>
              </a:r>
            </a:p>
          </p:txBody>
        </p:sp>
      </p:grpSp>
      <p:sp>
        <p:nvSpPr>
          <p:cNvPr id="9" name="Rectangle 8">
            <a:extLst>
              <a:ext uri="{FF2B5EF4-FFF2-40B4-BE49-F238E27FC236}">
                <a16:creationId xmlns:a16="http://schemas.microsoft.com/office/drawing/2014/main" id="{7C29AE66-C3D3-42DA-96CA-1561381F7D1E}"/>
              </a:ext>
            </a:extLst>
          </p:cNvPr>
          <p:cNvSpPr/>
          <p:nvPr/>
        </p:nvSpPr>
        <p:spPr>
          <a:xfrm>
            <a:off x="62344" y="706199"/>
            <a:ext cx="2107632" cy="1027783"/>
          </a:xfrm>
          <a:prstGeom prst="rect">
            <a:avLst/>
          </a:prstGeom>
          <a:solidFill>
            <a:srgbClr val="00AFB3"/>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Act</a:t>
            </a:r>
          </a:p>
          <a:p>
            <a:pPr algn="ctr"/>
            <a:r>
              <a:rPr lang="en-US" sz="1400" dirty="0">
                <a:solidFill>
                  <a:schemeClr val="bg1"/>
                </a:solidFill>
                <a:effectLst>
                  <a:outerShdw blurRad="38100" dist="38100" dir="2700000" algn="tl">
                    <a:srgbClr val="000000">
                      <a:alpha val="43137"/>
                    </a:srgbClr>
                  </a:outerShdw>
                </a:effectLst>
              </a:rPr>
              <a:t>Pre-symptomatic information: Empowering patients</a:t>
            </a:r>
          </a:p>
        </p:txBody>
      </p:sp>
      <p:sp>
        <p:nvSpPr>
          <p:cNvPr id="10" name="Rectangle 9">
            <a:extLst>
              <a:ext uri="{FF2B5EF4-FFF2-40B4-BE49-F238E27FC236}">
                <a16:creationId xmlns:a16="http://schemas.microsoft.com/office/drawing/2014/main" id="{C47525D2-9DAE-4A77-B33A-58A2F94D3FB0}"/>
              </a:ext>
            </a:extLst>
          </p:cNvPr>
          <p:cNvSpPr/>
          <p:nvPr/>
        </p:nvSpPr>
        <p:spPr>
          <a:xfrm>
            <a:off x="6032435" y="3213650"/>
            <a:ext cx="2146430" cy="1027783"/>
          </a:xfrm>
          <a:prstGeom prst="rect">
            <a:avLst/>
          </a:prstGeom>
          <a:solidFill>
            <a:srgbClr val="2D536A"/>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Control</a:t>
            </a:r>
          </a:p>
          <a:p>
            <a:pPr algn="ctr"/>
            <a:r>
              <a:rPr lang="en-US" sz="1400" dirty="0">
                <a:solidFill>
                  <a:schemeClr val="bg1"/>
                </a:solidFill>
                <a:effectLst>
                  <a:outerShdw blurRad="38100" dist="38100" dir="2700000" algn="tl">
                    <a:srgbClr val="000000">
                      <a:alpha val="43137"/>
                    </a:srgbClr>
                  </a:outerShdw>
                </a:effectLst>
              </a:rPr>
              <a:t>Actionable information for health care organizations</a:t>
            </a:r>
          </a:p>
        </p:txBody>
      </p:sp>
      <p:sp>
        <p:nvSpPr>
          <p:cNvPr id="11" name="Rectangle 10">
            <a:extLst>
              <a:ext uri="{FF2B5EF4-FFF2-40B4-BE49-F238E27FC236}">
                <a16:creationId xmlns:a16="http://schemas.microsoft.com/office/drawing/2014/main" id="{E4B40639-1C08-493E-A811-29A7C3091089}"/>
              </a:ext>
            </a:extLst>
          </p:cNvPr>
          <p:cNvSpPr/>
          <p:nvPr/>
        </p:nvSpPr>
        <p:spPr>
          <a:xfrm>
            <a:off x="6904927" y="781963"/>
            <a:ext cx="2146430" cy="1027783"/>
          </a:xfrm>
          <a:prstGeom prst="rect">
            <a:avLst/>
          </a:prstGeom>
          <a:solidFill>
            <a:srgbClr val="1F839D"/>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Treat</a:t>
            </a:r>
          </a:p>
          <a:p>
            <a:pPr algn="ctr"/>
            <a:r>
              <a:rPr lang="en-US" sz="1400" dirty="0">
                <a:solidFill>
                  <a:schemeClr val="bg1"/>
                </a:solidFill>
                <a:effectLst>
                  <a:outerShdw blurRad="38100" dist="38100" dir="2700000" algn="tl">
                    <a:srgbClr val="000000">
                      <a:alpha val="43137"/>
                    </a:srgbClr>
                  </a:outerShdw>
                </a:effectLst>
              </a:rPr>
              <a:t>Early diagnostics for medical care providers</a:t>
            </a:r>
          </a:p>
        </p:txBody>
      </p:sp>
      <p:grpSp>
        <p:nvGrpSpPr>
          <p:cNvPr id="16" name="Group 15">
            <a:extLst>
              <a:ext uri="{FF2B5EF4-FFF2-40B4-BE49-F238E27FC236}">
                <a16:creationId xmlns:a16="http://schemas.microsoft.com/office/drawing/2014/main" id="{AF71FC60-7718-4045-BECD-8FD5998F3749}"/>
              </a:ext>
            </a:extLst>
          </p:cNvPr>
          <p:cNvGrpSpPr/>
          <p:nvPr/>
        </p:nvGrpSpPr>
        <p:grpSpPr>
          <a:xfrm>
            <a:off x="5358688" y="1740761"/>
            <a:ext cx="1347494" cy="528774"/>
            <a:chOff x="5498473" y="1520628"/>
            <a:chExt cx="1157191" cy="454097"/>
          </a:xfrm>
        </p:grpSpPr>
        <p:pic>
          <p:nvPicPr>
            <p:cNvPr id="14" name="Picture 2">
              <a:extLst>
                <a:ext uri="{FF2B5EF4-FFF2-40B4-BE49-F238E27FC236}">
                  <a16:creationId xmlns:a16="http://schemas.microsoft.com/office/drawing/2014/main" id="{746F6F68-943B-4968-BB09-C791D34026A6}"/>
                </a:ext>
              </a:extLst>
            </p:cNvPr>
            <p:cNvPicPr>
              <a:picLocks noChangeAspect="1" noChangeArrowheads="1"/>
            </p:cNvPicPr>
            <p:nvPr/>
          </p:nvPicPr>
          <p:blipFill rotWithShape="1">
            <a:blip r:embed="rId14"/>
            <a:srcRect l="-1829" t="1" r="-3425" b="5938"/>
            <a:stretch/>
          </p:blipFill>
          <p:spPr bwMode="auto">
            <a:xfrm>
              <a:off x="5498473" y="1520628"/>
              <a:ext cx="1032329" cy="269080"/>
            </a:xfrm>
            <a:prstGeom prst="rect">
              <a:avLst/>
            </a:prstGeom>
            <a:noFill/>
          </p:spPr>
        </p:pic>
        <p:sp>
          <p:nvSpPr>
            <p:cNvPr id="15" name="TextBox 14">
              <a:extLst>
                <a:ext uri="{FF2B5EF4-FFF2-40B4-BE49-F238E27FC236}">
                  <a16:creationId xmlns:a16="http://schemas.microsoft.com/office/drawing/2014/main" id="{CC0B44E3-C1BE-4D31-B019-B7C3323721B5}"/>
                </a:ext>
              </a:extLst>
            </p:cNvPr>
            <p:cNvSpPr txBox="1"/>
            <p:nvPr/>
          </p:nvSpPr>
          <p:spPr>
            <a:xfrm>
              <a:off x="5716636" y="1789708"/>
              <a:ext cx="939028" cy="185017"/>
            </a:xfrm>
            <a:prstGeom prst="rect">
              <a:avLst/>
            </a:prstGeom>
            <a:noFill/>
          </p:spPr>
          <p:txBody>
            <a:bodyPr wrap="square" rtlCol="0">
              <a:spAutoFit/>
            </a:bodyPr>
            <a:lstStyle/>
            <a:p>
              <a:r>
                <a:rPr lang="en-US" sz="800" dirty="0">
                  <a:solidFill>
                    <a:srgbClr val="000000"/>
                  </a:solidFill>
                </a:rPr>
                <a:t>LAB-ON-A-DUST</a:t>
              </a:r>
            </a:p>
          </p:txBody>
        </p:sp>
      </p:grpSp>
    </p:spTree>
    <p:extLst>
      <p:ext uri="{BB962C8B-B14F-4D97-AF65-F5344CB8AC3E}">
        <p14:creationId xmlns:p14="http://schemas.microsoft.com/office/powerpoint/2010/main" val="1164154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2946781083"/>
              </p:ext>
            </p:extLst>
          </p:nvPr>
        </p:nvGraphicFramePr>
        <p:xfrm>
          <a:off x="-821690" y="393700"/>
          <a:ext cx="8703321" cy="412655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ENACT Portfolio: Sensing</a:t>
            </a:r>
            <a:r>
              <a:rPr lang="en-US" baseline="0" dirty="0">
                <a:latin typeface="Arial" panose="020B0604020202020204" pitchFamily="34" charset="0"/>
                <a:cs typeface="Arial" panose="020B0604020202020204" pitchFamily="34" charset="0"/>
              </a:rPr>
              <a:t> Mechanisms</a:t>
            </a: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7315200" y="4120677"/>
            <a:ext cx="1828800" cy="246221"/>
          </a:xfrm>
          <a:prstGeom prst="rect">
            <a:avLst/>
          </a:prstGeom>
          <a:noFill/>
        </p:spPr>
        <p:txBody>
          <a:bodyPr wrap="square" rtlCol="0">
            <a:spAutoFit/>
          </a:bodyPr>
          <a:lstStyle/>
          <a:p>
            <a:r>
              <a:rPr lang="en-US" sz="1000" b="1" i="1" dirty="0">
                <a:solidFill>
                  <a:srgbClr val="C00000"/>
                </a:solidFill>
              </a:rPr>
              <a:t>(Percentages are </a:t>
            </a:r>
            <a:r>
              <a:rPr lang="en-US" sz="1000" b="1" i="1" dirty="0" smtClean="0">
                <a:solidFill>
                  <a:srgbClr val="C00000"/>
                </a:solidFill>
              </a:rPr>
              <a:t>rounded)</a:t>
            </a:r>
            <a:endParaRPr lang="en-US" sz="1000" b="1" i="1" dirty="0">
              <a:solidFill>
                <a:srgbClr val="C00000"/>
              </a:solidFill>
            </a:endParaRPr>
          </a:p>
        </p:txBody>
      </p:sp>
    </p:spTree>
    <p:extLst>
      <p:ext uri="{BB962C8B-B14F-4D97-AF65-F5344CB8AC3E}">
        <p14:creationId xmlns:p14="http://schemas.microsoft.com/office/powerpoint/2010/main" val="1144596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Arial" panose="020B0604020202020204" pitchFamily="34" charset="0"/>
                <a:cs typeface="Arial" panose="020B0604020202020204" pitchFamily="34" charset="0"/>
              </a:rPr>
              <a:t>ENACT Portfolio: Biophysical Markers</a:t>
            </a:r>
          </a:p>
        </p:txBody>
      </p:sp>
      <p:graphicFrame>
        <p:nvGraphicFramePr>
          <p:cNvPr id="3" name="Chart 2">
            <a:extLst>
              <a:ext uri="{FF2B5EF4-FFF2-40B4-BE49-F238E27FC236}">
                <a16:creationId xmlns:a16="http://schemas.microsoft.com/office/drawing/2014/main" id="{92545923-D1CA-45C2-BF44-1F12CAEA1D7A}"/>
              </a:ext>
            </a:extLst>
          </p:cNvPr>
          <p:cNvGraphicFramePr>
            <a:graphicFrameLocks/>
          </p:cNvGraphicFramePr>
          <p:nvPr>
            <p:extLst>
              <p:ext uri="{D42A27DB-BD31-4B8C-83A1-F6EECF244321}">
                <p14:modId xmlns:p14="http://schemas.microsoft.com/office/powerpoint/2010/main" val="1750296289"/>
              </p:ext>
            </p:extLst>
          </p:nvPr>
        </p:nvGraphicFramePr>
        <p:xfrm>
          <a:off x="1085850" y="0"/>
          <a:ext cx="9099550" cy="45523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92479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98point6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783"/>
            <a:endParaRPr lang="en-US">
              <a:solidFill>
                <a:srgbClr val="102B62"/>
              </a:solidFill>
              <a:latin typeface="Arial"/>
            </a:endParaRPr>
          </a:p>
        </p:txBody>
      </p:sp>
      <p:pic>
        <p:nvPicPr>
          <p:cNvPr id="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668" y="4654711"/>
            <a:ext cx="1278099" cy="41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3">
            <a:extLst>
              <a:ext uri="{FF2B5EF4-FFF2-40B4-BE49-F238E27FC236}">
                <a16:creationId xmlns:a16="http://schemas.microsoft.com/office/drawing/2014/main" id="{F5AC9C0E-C7E1-4650-9290-E45777F5C0CD}"/>
              </a:ext>
            </a:extLst>
          </p:cNvPr>
          <p:cNvSpPr>
            <a:spLocks noGrp="1"/>
          </p:cNvSpPr>
          <p:nvPr>
            <p:ph type="title"/>
          </p:nvPr>
        </p:nvSpPr>
        <p:spPr/>
        <p:txBody>
          <a:bodyPr>
            <a:normAutofit/>
          </a:bodyPr>
          <a:lstStyle/>
          <a:p>
            <a:r>
              <a:rPr lang="en-US" dirty="0"/>
              <a:t>Biophysical Continuous Monitoring Devices</a:t>
            </a:r>
          </a:p>
        </p:txBody>
      </p:sp>
      <p:pic>
        <p:nvPicPr>
          <p:cNvPr id="30" name="Content Placeholder 4" descr="Image result for spire io">
            <a:extLst>
              <a:ext uri="{FF2B5EF4-FFF2-40B4-BE49-F238E27FC236}">
                <a16:creationId xmlns:a16="http://schemas.microsoft.com/office/drawing/2014/main" id="{4C43AC7C-B48F-4BD4-A422-32689490CFDB}"/>
              </a:ext>
            </a:extLst>
          </p:cNvPr>
          <p:cNvPicPr>
            <a:picLocks noGrp="1" noChangeAspect="1" noChangeArrowheads="1"/>
          </p:cNvPicPr>
          <p:nvPr>
            <p:ph sz="half" idx="4294967295"/>
          </p:nvPr>
        </p:nvPicPr>
        <p:blipFill rotWithShape="1">
          <a:blip r:embed="rId4" cstate="print">
            <a:extLst>
              <a:ext uri="{28A0092B-C50C-407E-A947-70E740481C1C}">
                <a14:useLocalDpi xmlns:a14="http://schemas.microsoft.com/office/drawing/2010/main" val="0"/>
              </a:ext>
            </a:extLst>
          </a:blip>
          <a:srcRect l="-2394" t="31190" r="2394" b="-1944"/>
          <a:stretch/>
        </p:blipFill>
        <p:spPr bwMode="auto">
          <a:xfrm>
            <a:off x="4440889" y="1409700"/>
            <a:ext cx="1522553" cy="1271588"/>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6F49B46D-C468-4EE7-9FBC-2269567AB745}"/>
              </a:ext>
            </a:extLst>
          </p:cNvPr>
          <p:cNvGrpSpPr/>
          <p:nvPr/>
        </p:nvGrpSpPr>
        <p:grpSpPr>
          <a:xfrm>
            <a:off x="70314" y="995495"/>
            <a:ext cx="2922540" cy="1759998"/>
            <a:chOff x="70314" y="1097095"/>
            <a:chExt cx="2922540" cy="1759998"/>
          </a:xfrm>
        </p:grpSpPr>
        <p:pic>
          <p:nvPicPr>
            <p:cNvPr id="54" name="Picture 53">
              <a:extLst>
                <a:ext uri="{FF2B5EF4-FFF2-40B4-BE49-F238E27FC236}">
                  <a16:creationId xmlns:a16="http://schemas.microsoft.com/office/drawing/2014/main" id="{5ED23640-351A-064A-9AF0-D342B8A80385}"/>
                </a:ext>
              </a:extLst>
            </p:cNvPr>
            <p:cNvPicPr>
              <a:picLocks noChangeAspect="1"/>
            </p:cNvPicPr>
            <p:nvPr/>
          </p:nvPicPr>
          <p:blipFill rotWithShape="1">
            <a:blip r:embed="rId5"/>
            <a:srcRect r="15465"/>
            <a:stretch/>
          </p:blipFill>
          <p:spPr>
            <a:xfrm>
              <a:off x="1146528" y="1281572"/>
              <a:ext cx="1628280" cy="1455050"/>
            </a:xfrm>
            <a:prstGeom prst="rect">
              <a:avLst/>
            </a:prstGeom>
            <a:ln>
              <a:noFill/>
            </a:ln>
          </p:spPr>
        </p:pic>
        <p:pic>
          <p:nvPicPr>
            <p:cNvPr id="64" name="Content Placeholder 4">
              <a:extLst>
                <a:ext uri="{FF2B5EF4-FFF2-40B4-BE49-F238E27FC236}">
                  <a16:creationId xmlns:a16="http://schemas.microsoft.com/office/drawing/2014/main" id="{3DB42D35-AAF5-9D4E-94F8-90C00F7940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793" y="1590288"/>
              <a:ext cx="844555" cy="773612"/>
            </a:xfrm>
            <a:prstGeom prst="rect">
              <a:avLst/>
            </a:prstGeom>
          </p:spPr>
        </p:pic>
        <p:sp>
          <p:nvSpPr>
            <p:cNvPr id="2" name="Freeform: Shape 1">
              <a:extLst>
                <a:ext uri="{FF2B5EF4-FFF2-40B4-BE49-F238E27FC236}">
                  <a16:creationId xmlns:a16="http://schemas.microsoft.com/office/drawing/2014/main" id="{4B78C8B0-7B9C-4288-A70E-D47DC463FE91}"/>
                </a:ext>
              </a:extLst>
            </p:cNvPr>
            <p:cNvSpPr/>
            <p:nvPr/>
          </p:nvSpPr>
          <p:spPr>
            <a:xfrm>
              <a:off x="70314" y="1097095"/>
              <a:ext cx="2922540" cy="1759998"/>
            </a:xfrm>
            <a:custGeom>
              <a:avLst/>
              <a:gdLst>
                <a:gd name="connsiteX0" fmla="*/ 219451 w 2922540"/>
                <a:gd name="connsiteY0" fmla="*/ 109620 h 1759998"/>
                <a:gd name="connsiteX1" fmla="*/ 119701 w 2922540"/>
                <a:gd name="connsiteY1" fmla="*/ 200971 h 1759998"/>
                <a:gd name="connsiteX2" fmla="*/ 119701 w 2922540"/>
                <a:gd name="connsiteY2" fmla="*/ 886707 h 1759998"/>
                <a:gd name="connsiteX3" fmla="*/ 119700 w 2922540"/>
                <a:gd name="connsiteY3" fmla="*/ 886707 h 1759998"/>
                <a:gd name="connsiteX4" fmla="*/ 119700 w 2922540"/>
                <a:gd name="connsiteY4" fmla="*/ 1559027 h 1759998"/>
                <a:gd name="connsiteX5" fmla="*/ 219450 w 2922540"/>
                <a:gd name="connsiteY5" fmla="*/ 1650378 h 1759998"/>
                <a:gd name="connsiteX6" fmla="*/ 2703088 w 2922540"/>
                <a:gd name="connsiteY6" fmla="*/ 1650378 h 1759998"/>
                <a:gd name="connsiteX7" fmla="*/ 2802838 w 2922540"/>
                <a:gd name="connsiteY7" fmla="*/ 1559027 h 1759998"/>
                <a:gd name="connsiteX8" fmla="*/ 2802838 w 2922540"/>
                <a:gd name="connsiteY8" fmla="*/ 873291 h 1759998"/>
                <a:gd name="connsiteX9" fmla="*/ 2802840 w 2922540"/>
                <a:gd name="connsiteY9" fmla="*/ 873291 h 1759998"/>
                <a:gd name="connsiteX10" fmla="*/ 2802840 w 2922540"/>
                <a:gd name="connsiteY10" fmla="*/ 200971 h 1759998"/>
                <a:gd name="connsiteX11" fmla="*/ 2703089 w 2922540"/>
                <a:gd name="connsiteY11" fmla="*/ 109620 h 1759998"/>
                <a:gd name="connsiteX12" fmla="*/ 219451 w 2922540"/>
                <a:gd name="connsiteY12" fmla="*/ 0 h 1759998"/>
                <a:gd name="connsiteX13" fmla="*/ 2703089 w 2922540"/>
                <a:gd name="connsiteY13" fmla="*/ 0 h 1759998"/>
                <a:gd name="connsiteX14" fmla="*/ 2922540 w 2922540"/>
                <a:gd name="connsiteY14" fmla="*/ 200971 h 1759998"/>
                <a:gd name="connsiteX15" fmla="*/ 2922540 w 2922540"/>
                <a:gd name="connsiteY15" fmla="*/ 886707 h 1759998"/>
                <a:gd name="connsiteX16" fmla="*/ 2922538 w 2922540"/>
                <a:gd name="connsiteY16" fmla="*/ 886707 h 1759998"/>
                <a:gd name="connsiteX17" fmla="*/ 2922538 w 2922540"/>
                <a:gd name="connsiteY17" fmla="*/ 1559027 h 1759998"/>
                <a:gd name="connsiteX18" fmla="*/ 2703088 w 2922540"/>
                <a:gd name="connsiteY18" fmla="*/ 1759998 h 1759998"/>
                <a:gd name="connsiteX19" fmla="*/ 219450 w 2922540"/>
                <a:gd name="connsiteY19" fmla="*/ 1759998 h 1759998"/>
                <a:gd name="connsiteX20" fmla="*/ 0 w 2922540"/>
                <a:gd name="connsiteY20" fmla="*/ 1559027 h 1759998"/>
                <a:gd name="connsiteX21" fmla="*/ 0 w 2922540"/>
                <a:gd name="connsiteY21" fmla="*/ 873291 h 1759998"/>
                <a:gd name="connsiteX22" fmla="*/ 1 w 2922540"/>
                <a:gd name="connsiteY22" fmla="*/ 873291 h 1759998"/>
                <a:gd name="connsiteX23" fmla="*/ 1 w 2922540"/>
                <a:gd name="connsiteY23" fmla="*/ 200971 h 1759998"/>
                <a:gd name="connsiteX24" fmla="*/ 219451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1" y="109620"/>
                  </a:moveTo>
                  <a:cubicBezTo>
                    <a:pt x="164389" y="109620"/>
                    <a:pt x="119701" y="150545"/>
                    <a:pt x="119701" y="200971"/>
                  </a:cubicBezTo>
                  <a:lnTo>
                    <a:pt x="119701" y="886707"/>
                  </a:lnTo>
                  <a:lnTo>
                    <a:pt x="119700" y="886707"/>
                  </a:lnTo>
                  <a:lnTo>
                    <a:pt x="119700" y="1559027"/>
                  </a:lnTo>
                  <a:cubicBezTo>
                    <a:pt x="119700" y="1609453"/>
                    <a:pt x="164387" y="1650378"/>
                    <a:pt x="219450" y="1650378"/>
                  </a:cubicBezTo>
                  <a:lnTo>
                    <a:pt x="2703088" y="1650378"/>
                  </a:lnTo>
                  <a:cubicBezTo>
                    <a:pt x="2758150" y="1650378"/>
                    <a:pt x="2802838" y="1609453"/>
                    <a:pt x="2802838" y="1559027"/>
                  </a:cubicBezTo>
                  <a:lnTo>
                    <a:pt x="2802838" y="873291"/>
                  </a:lnTo>
                  <a:lnTo>
                    <a:pt x="2802840" y="873291"/>
                  </a:lnTo>
                  <a:lnTo>
                    <a:pt x="2802840" y="200971"/>
                  </a:lnTo>
                  <a:cubicBezTo>
                    <a:pt x="2802840" y="150545"/>
                    <a:pt x="2758152" y="109620"/>
                    <a:pt x="2703089" y="109620"/>
                  </a:cubicBezTo>
                  <a:close/>
                  <a:moveTo>
                    <a:pt x="219451" y="0"/>
                  </a:moveTo>
                  <a:lnTo>
                    <a:pt x="2703089" y="0"/>
                  </a:lnTo>
                  <a:cubicBezTo>
                    <a:pt x="2824120" y="0"/>
                    <a:pt x="2922540" y="90132"/>
                    <a:pt x="2922540" y="200971"/>
                  </a:cubicBezTo>
                  <a:lnTo>
                    <a:pt x="2922540" y="886707"/>
                  </a:lnTo>
                  <a:lnTo>
                    <a:pt x="2922538" y="886707"/>
                  </a:lnTo>
                  <a:lnTo>
                    <a:pt x="2922538" y="1559027"/>
                  </a:lnTo>
                  <a:cubicBezTo>
                    <a:pt x="2922538" y="1669866"/>
                    <a:pt x="2824118" y="1759998"/>
                    <a:pt x="2703088" y="1759998"/>
                  </a:cubicBezTo>
                  <a:lnTo>
                    <a:pt x="219450" y="1759998"/>
                  </a:lnTo>
                  <a:cubicBezTo>
                    <a:pt x="98420" y="1759998"/>
                    <a:pt x="0" y="1669866"/>
                    <a:pt x="0" y="1559027"/>
                  </a:cubicBezTo>
                  <a:lnTo>
                    <a:pt x="0" y="873291"/>
                  </a:lnTo>
                  <a:lnTo>
                    <a:pt x="1" y="873291"/>
                  </a:lnTo>
                  <a:lnTo>
                    <a:pt x="1" y="200971"/>
                  </a:lnTo>
                  <a:cubicBezTo>
                    <a:pt x="1" y="90132"/>
                    <a:pt x="98421" y="0"/>
                    <a:pt x="219451" y="0"/>
                  </a:cubicBezTo>
                  <a:close/>
                </a:path>
              </a:pathLst>
            </a:custGeom>
            <a:solidFill>
              <a:srgbClr val="2F559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uLnTx/>
                <a:uFillTx/>
                <a:latin typeface="Arial"/>
                <a:ea typeface="+mn-ea"/>
                <a:cs typeface="+mn-cs"/>
              </a:endParaRPr>
            </a:p>
          </p:txBody>
        </p:sp>
      </p:grpSp>
      <p:sp>
        <p:nvSpPr>
          <p:cNvPr id="9" name="Freeform: Shape 8">
            <a:extLst>
              <a:ext uri="{FF2B5EF4-FFF2-40B4-BE49-F238E27FC236}">
                <a16:creationId xmlns:a16="http://schemas.microsoft.com/office/drawing/2014/main" id="{1D3B7673-7FAD-4ED0-A138-8FE6C607E5AA}"/>
              </a:ext>
            </a:extLst>
          </p:cNvPr>
          <p:cNvSpPr/>
          <p:nvPr/>
        </p:nvSpPr>
        <p:spPr>
          <a:xfrm>
            <a:off x="3110245" y="995495"/>
            <a:ext cx="2922541" cy="1759998"/>
          </a:xfrm>
          <a:custGeom>
            <a:avLst/>
            <a:gdLst>
              <a:gd name="connsiteX0" fmla="*/ 219453 w 2922541"/>
              <a:gd name="connsiteY0" fmla="*/ 109620 h 1759998"/>
              <a:gd name="connsiteX1" fmla="*/ 119702 w 2922541"/>
              <a:gd name="connsiteY1" fmla="*/ 200971 h 1759998"/>
              <a:gd name="connsiteX2" fmla="*/ 119702 w 2922541"/>
              <a:gd name="connsiteY2" fmla="*/ 886707 h 1759998"/>
              <a:gd name="connsiteX3" fmla="*/ 119701 w 2922541"/>
              <a:gd name="connsiteY3" fmla="*/ 886707 h 1759998"/>
              <a:gd name="connsiteX4" fmla="*/ 119701 w 2922541"/>
              <a:gd name="connsiteY4" fmla="*/ 1559027 h 1759998"/>
              <a:gd name="connsiteX5" fmla="*/ 219451 w 2922541"/>
              <a:gd name="connsiteY5" fmla="*/ 1650378 h 1759998"/>
              <a:gd name="connsiteX6" fmla="*/ 2703089 w 2922541"/>
              <a:gd name="connsiteY6" fmla="*/ 1650378 h 1759998"/>
              <a:gd name="connsiteX7" fmla="*/ 2802839 w 2922541"/>
              <a:gd name="connsiteY7" fmla="*/ 1559027 h 1759998"/>
              <a:gd name="connsiteX8" fmla="*/ 2802839 w 2922541"/>
              <a:gd name="connsiteY8" fmla="*/ 873291 h 1759998"/>
              <a:gd name="connsiteX9" fmla="*/ 2802841 w 2922541"/>
              <a:gd name="connsiteY9" fmla="*/ 873291 h 1759998"/>
              <a:gd name="connsiteX10" fmla="*/ 2802841 w 2922541"/>
              <a:gd name="connsiteY10" fmla="*/ 200971 h 1759998"/>
              <a:gd name="connsiteX11" fmla="*/ 2703090 w 2922541"/>
              <a:gd name="connsiteY11" fmla="*/ 109620 h 1759998"/>
              <a:gd name="connsiteX12" fmla="*/ 219453 w 2922541"/>
              <a:gd name="connsiteY12" fmla="*/ 0 h 1759998"/>
              <a:gd name="connsiteX13" fmla="*/ 2703090 w 2922541"/>
              <a:gd name="connsiteY13" fmla="*/ 0 h 1759998"/>
              <a:gd name="connsiteX14" fmla="*/ 2922541 w 2922541"/>
              <a:gd name="connsiteY14" fmla="*/ 200971 h 1759998"/>
              <a:gd name="connsiteX15" fmla="*/ 2922541 w 2922541"/>
              <a:gd name="connsiteY15" fmla="*/ 886707 h 1759998"/>
              <a:gd name="connsiteX16" fmla="*/ 2922539 w 2922541"/>
              <a:gd name="connsiteY16" fmla="*/ 886707 h 1759998"/>
              <a:gd name="connsiteX17" fmla="*/ 2922539 w 2922541"/>
              <a:gd name="connsiteY17" fmla="*/ 1559027 h 1759998"/>
              <a:gd name="connsiteX18" fmla="*/ 2703089 w 2922541"/>
              <a:gd name="connsiteY18" fmla="*/ 1759998 h 1759998"/>
              <a:gd name="connsiteX19" fmla="*/ 219451 w 2922541"/>
              <a:gd name="connsiteY19" fmla="*/ 1759998 h 1759998"/>
              <a:gd name="connsiteX20" fmla="*/ 0 w 2922541"/>
              <a:gd name="connsiteY20" fmla="*/ 1559027 h 1759998"/>
              <a:gd name="connsiteX21" fmla="*/ 0 w 2922541"/>
              <a:gd name="connsiteY21" fmla="*/ 873291 h 1759998"/>
              <a:gd name="connsiteX22" fmla="*/ 2 w 2922541"/>
              <a:gd name="connsiteY22" fmla="*/ 873291 h 1759998"/>
              <a:gd name="connsiteX23" fmla="*/ 2 w 2922541"/>
              <a:gd name="connsiteY23" fmla="*/ 200971 h 1759998"/>
              <a:gd name="connsiteX24" fmla="*/ 219453 w 2922541"/>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1" h="1759998">
                <a:moveTo>
                  <a:pt x="219453" y="109620"/>
                </a:moveTo>
                <a:cubicBezTo>
                  <a:pt x="164390" y="109620"/>
                  <a:pt x="119702" y="150545"/>
                  <a:pt x="119702" y="200971"/>
                </a:cubicBezTo>
                <a:lnTo>
                  <a:pt x="119702" y="886707"/>
                </a:lnTo>
                <a:lnTo>
                  <a:pt x="119701" y="886707"/>
                </a:lnTo>
                <a:lnTo>
                  <a:pt x="119701" y="1559027"/>
                </a:lnTo>
                <a:cubicBezTo>
                  <a:pt x="119701" y="1609453"/>
                  <a:pt x="164388" y="1650378"/>
                  <a:pt x="219451" y="1650378"/>
                </a:cubicBezTo>
                <a:lnTo>
                  <a:pt x="2703089" y="1650378"/>
                </a:lnTo>
                <a:cubicBezTo>
                  <a:pt x="2758151" y="1650378"/>
                  <a:pt x="2802839" y="1609453"/>
                  <a:pt x="2802839" y="1559027"/>
                </a:cubicBezTo>
                <a:lnTo>
                  <a:pt x="2802839" y="873291"/>
                </a:lnTo>
                <a:lnTo>
                  <a:pt x="2802841" y="873291"/>
                </a:lnTo>
                <a:lnTo>
                  <a:pt x="2802841" y="200971"/>
                </a:lnTo>
                <a:cubicBezTo>
                  <a:pt x="2802841" y="150545"/>
                  <a:pt x="2758153" y="109620"/>
                  <a:pt x="2703090" y="109620"/>
                </a:cubicBezTo>
                <a:close/>
                <a:moveTo>
                  <a:pt x="219453" y="0"/>
                </a:moveTo>
                <a:lnTo>
                  <a:pt x="2703090" y="0"/>
                </a:lnTo>
                <a:cubicBezTo>
                  <a:pt x="2824121" y="0"/>
                  <a:pt x="2922541" y="90132"/>
                  <a:pt x="2922541" y="200971"/>
                </a:cubicBezTo>
                <a:lnTo>
                  <a:pt x="2922541" y="886707"/>
                </a:lnTo>
                <a:lnTo>
                  <a:pt x="2922539" y="886707"/>
                </a:lnTo>
                <a:lnTo>
                  <a:pt x="2922539" y="1559027"/>
                </a:lnTo>
                <a:cubicBezTo>
                  <a:pt x="2922539" y="1669866"/>
                  <a:pt x="2824119" y="1759998"/>
                  <a:pt x="2703089" y="1759998"/>
                </a:cubicBezTo>
                <a:lnTo>
                  <a:pt x="219451" y="1759998"/>
                </a:lnTo>
                <a:cubicBezTo>
                  <a:pt x="98421" y="1759998"/>
                  <a:pt x="0" y="1669866"/>
                  <a:pt x="0" y="1559027"/>
                </a:cubicBezTo>
                <a:lnTo>
                  <a:pt x="0" y="873291"/>
                </a:lnTo>
                <a:lnTo>
                  <a:pt x="2" y="873291"/>
                </a:lnTo>
                <a:lnTo>
                  <a:pt x="2" y="200971"/>
                </a:lnTo>
                <a:cubicBezTo>
                  <a:pt x="2" y="90132"/>
                  <a:pt x="98422" y="0"/>
                  <a:pt x="219453" y="0"/>
                </a:cubicBezTo>
                <a:close/>
              </a:path>
            </a:pathLst>
          </a:custGeom>
          <a:solidFill>
            <a:srgbClr val="FF8735"/>
          </a:solidFill>
          <a:ln/>
          <a:effectLst/>
        </p:spPr>
        <p:style>
          <a:lnRef idx="0">
            <a:schemeClr val="accent4"/>
          </a:lnRef>
          <a:fillRef idx="3">
            <a:schemeClr val="accent4"/>
          </a:fillRef>
          <a:effectRef idx="3">
            <a:schemeClr val="accent4"/>
          </a:effectRef>
          <a:fontRef idx="minor">
            <a:schemeClr val="lt1"/>
          </a:fontRef>
        </p:style>
        <p:txBody>
          <a:bodyPr wrap="square" tIns="274320" rIns="182880" rtlCol="0" anchor="t">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Shape 10">
            <a:extLst>
              <a:ext uri="{FF2B5EF4-FFF2-40B4-BE49-F238E27FC236}">
                <a16:creationId xmlns:a16="http://schemas.microsoft.com/office/drawing/2014/main" id="{3AF166E8-B901-4301-B3BE-D148F355EFA0}"/>
              </a:ext>
            </a:extLst>
          </p:cNvPr>
          <p:cNvSpPr/>
          <p:nvPr/>
        </p:nvSpPr>
        <p:spPr>
          <a:xfrm>
            <a:off x="6151145" y="995495"/>
            <a:ext cx="2922540" cy="1759998"/>
          </a:xfrm>
          <a:custGeom>
            <a:avLst/>
            <a:gdLst>
              <a:gd name="connsiteX0" fmla="*/ 219453 w 2922540"/>
              <a:gd name="connsiteY0" fmla="*/ 109620 h 1759998"/>
              <a:gd name="connsiteX1" fmla="*/ 119702 w 2922540"/>
              <a:gd name="connsiteY1" fmla="*/ 200971 h 1759998"/>
              <a:gd name="connsiteX2" fmla="*/ 119702 w 2922540"/>
              <a:gd name="connsiteY2" fmla="*/ 886707 h 1759998"/>
              <a:gd name="connsiteX3" fmla="*/ 119701 w 2922540"/>
              <a:gd name="connsiteY3" fmla="*/ 886707 h 1759998"/>
              <a:gd name="connsiteX4" fmla="*/ 119701 w 2922540"/>
              <a:gd name="connsiteY4" fmla="*/ 1559027 h 1759998"/>
              <a:gd name="connsiteX5" fmla="*/ 219451 w 2922540"/>
              <a:gd name="connsiteY5" fmla="*/ 1650378 h 1759998"/>
              <a:gd name="connsiteX6" fmla="*/ 2703089 w 2922540"/>
              <a:gd name="connsiteY6" fmla="*/ 1650378 h 1759998"/>
              <a:gd name="connsiteX7" fmla="*/ 2802839 w 2922540"/>
              <a:gd name="connsiteY7" fmla="*/ 1559027 h 1759998"/>
              <a:gd name="connsiteX8" fmla="*/ 2802839 w 2922540"/>
              <a:gd name="connsiteY8" fmla="*/ 873291 h 1759998"/>
              <a:gd name="connsiteX9" fmla="*/ 2802840 w 2922540"/>
              <a:gd name="connsiteY9" fmla="*/ 873291 h 1759998"/>
              <a:gd name="connsiteX10" fmla="*/ 2802840 w 2922540"/>
              <a:gd name="connsiteY10" fmla="*/ 200971 h 1759998"/>
              <a:gd name="connsiteX11" fmla="*/ 2703090 w 2922540"/>
              <a:gd name="connsiteY11" fmla="*/ 109620 h 1759998"/>
              <a:gd name="connsiteX12" fmla="*/ 219453 w 2922540"/>
              <a:gd name="connsiteY12" fmla="*/ 0 h 1759998"/>
              <a:gd name="connsiteX13" fmla="*/ 2703090 w 2922540"/>
              <a:gd name="connsiteY13" fmla="*/ 0 h 1759998"/>
              <a:gd name="connsiteX14" fmla="*/ 2922540 w 2922540"/>
              <a:gd name="connsiteY14" fmla="*/ 200971 h 1759998"/>
              <a:gd name="connsiteX15" fmla="*/ 2922540 w 2922540"/>
              <a:gd name="connsiteY15" fmla="*/ 886707 h 1759998"/>
              <a:gd name="connsiteX16" fmla="*/ 2922539 w 2922540"/>
              <a:gd name="connsiteY16" fmla="*/ 886707 h 1759998"/>
              <a:gd name="connsiteX17" fmla="*/ 2922539 w 2922540"/>
              <a:gd name="connsiteY17" fmla="*/ 1559027 h 1759998"/>
              <a:gd name="connsiteX18" fmla="*/ 2703089 w 2922540"/>
              <a:gd name="connsiteY18" fmla="*/ 1759998 h 1759998"/>
              <a:gd name="connsiteX19" fmla="*/ 219451 w 2922540"/>
              <a:gd name="connsiteY19" fmla="*/ 1759998 h 1759998"/>
              <a:gd name="connsiteX20" fmla="*/ 0 w 2922540"/>
              <a:gd name="connsiteY20" fmla="*/ 1559027 h 1759998"/>
              <a:gd name="connsiteX21" fmla="*/ 0 w 2922540"/>
              <a:gd name="connsiteY21" fmla="*/ 873291 h 1759998"/>
              <a:gd name="connsiteX22" fmla="*/ 2 w 2922540"/>
              <a:gd name="connsiteY22" fmla="*/ 873291 h 1759998"/>
              <a:gd name="connsiteX23" fmla="*/ 2 w 2922540"/>
              <a:gd name="connsiteY23" fmla="*/ 200971 h 1759998"/>
              <a:gd name="connsiteX24" fmla="*/ 219453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3" y="109620"/>
                </a:moveTo>
                <a:cubicBezTo>
                  <a:pt x="164390" y="109620"/>
                  <a:pt x="119702" y="150545"/>
                  <a:pt x="119702" y="200971"/>
                </a:cubicBezTo>
                <a:lnTo>
                  <a:pt x="119702" y="886707"/>
                </a:lnTo>
                <a:lnTo>
                  <a:pt x="119701" y="886707"/>
                </a:lnTo>
                <a:lnTo>
                  <a:pt x="119701" y="1559027"/>
                </a:lnTo>
                <a:cubicBezTo>
                  <a:pt x="119701" y="1609453"/>
                  <a:pt x="164388" y="1650378"/>
                  <a:pt x="219451" y="1650378"/>
                </a:cubicBezTo>
                <a:lnTo>
                  <a:pt x="2703089" y="1650378"/>
                </a:lnTo>
                <a:cubicBezTo>
                  <a:pt x="2758151" y="1650378"/>
                  <a:pt x="2802839" y="1609453"/>
                  <a:pt x="2802839" y="1559027"/>
                </a:cubicBezTo>
                <a:lnTo>
                  <a:pt x="2802839" y="873291"/>
                </a:lnTo>
                <a:lnTo>
                  <a:pt x="2802840" y="873291"/>
                </a:lnTo>
                <a:lnTo>
                  <a:pt x="2802840" y="200971"/>
                </a:lnTo>
                <a:cubicBezTo>
                  <a:pt x="2802840" y="150545"/>
                  <a:pt x="2758153" y="109620"/>
                  <a:pt x="2703090" y="109620"/>
                </a:cubicBezTo>
                <a:close/>
                <a:moveTo>
                  <a:pt x="219453" y="0"/>
                </a:moveTo>
                <a:lnTo>
                  <a:pt x="2703090" y="0"/>
                </a:lnTo>
                <a:cubicBezTo>
                  <a:pt x="2824120" y="0"/>
                  <a:pt x="2922540" y="90132"/>
                  <a:pt x="2922540" y="200971"/>
                </a:cubicBezTo>
                <a:lnTo>
                  <a:pt x="2922540" y="886707"/>
                </a:lnTo>
                <a:lnTo>
                  <a:pt x="2922539" y="886707"/>
                </a:lnTo>
                <a:lnTo>
                  <a:pt x="2922539" y="1559027"/>
                </a:lnTo>
                <a:cubicBezTo>
                  <a:pt x="2922539" y="1669866"/>
                  <a:pt x="2824119" y="1759998"/>
                  <a:pt x="2703089" y="1759998"/>
                </a:cubicBezTo>
                <a:lnTo>
                  <a:pt x="219451" y="1759998"/>
                </a:lnTo>
                <a:cubicBezTo>
                  <a:pt x="98421" y="1759998"/>
                  <a:pt x="0" y="1669866"/>
                  <a:pt x="0" y="1559027"/>
                </a:cubicBezTo>
                <a:lnTo>
                  <a:pt x="0" y="873291"/>
                </a:lnTo>
                <a:lnTo>
                  <a:pt x="2" y="873291"/>
                </a:lnTo>
                <a:lnTo>
                  <a:pt x="2" y="200971"/>
                </a:lnTo>
                <a:cubicBezTo>
                  <a:pt x="2" y="90132"/>
                  <a:pt x="98422" y="0"/>
                  <a:pt x="219453" y="0"/>
                </a:cubicBezTo>
                <a:close/>
              </a:path>
            </a:pathLst>
          </a:custGeom>
          <a:solidFill>
            <a:srgbClr val="70AD4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36" name="TextBox 35">
            <a:extLst>
              <a:ext uri="{FF2B5EF4-FFF2-40B4-BE49-F238E27FC236}">
                <a16:creationId xmlns:a16="http://schemas.microsoft.com/office/drawing/2014/main" id="{DD864907-5B89-4C24-A3F7-6BAA8CC02D19}"/>
              </a:ext>
            </a:extLst>
          </p:cNvPr>
          <p:cNvSpPr txBox="1"/>
          <p:nvPr/>
        </p:nvSpPr>
        <p:spPr>
          <a:xfrm>
            <a:off x="70314" y="2831100"/>
            <a:ext cx="2922540" cy="800219"/>
          </a:xfrm>
          <a:prstGeom prst="rect">
            <a:avLst/>
          </a:prstGeom>
          <a:noFill/>
        </p:spPr>
        <p:txBody>
          <a:bodyPr wrap="square">
            <a:spAutoFit/>
          </a:bodyPr>
          <a:lstStyle/>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000000"/>
                </a:solidFill>
                <a:effectLst/>
                <a:uLnTx/>
                <a:uFillTx/>
                <a:latin typeface="Arial"/>
                <a:ea typeface="+mn-ea"/>
                <a:cs typeface="+mn-cs"/>
              </a:rPr>
              <a:t>Acousto</a:t>
            </a:r>
            <a:r>
              <a:rPr kumimoji="0" lang="en-US" sz="1200" b="0" i="0" u="none" strike="noStrike" kern="1200" cap="none" spc="0" normalizeH="0" baseline="0" noProof="0" dirty="0">
                <a:ln>
                  <a:noFill/>
                </a:ln>
                <a:solidFill>
                  <a:srgbClr val="000000"/>
                </a:solidFill>
                <a:effectLst/>
                <a:uLnTx/>
                <a:uFillTx/>
                <a:latin typeface="Arial"/>
                <a:ea typeface="+mn-ea"/>
                <a:cs typeface="+mn-cs"/>
              </a:rPr>
              <a:t>-mechanic sensing </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Assesses cardio-pulmonary health</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Vital sign monitoring</a:t>
            </a:r>
          </a:p>
        </p:txBody>
      </p:sp>
      <p:sp>
        <p:nvSpPr>
          <p:cNvPr id="37" name="TextBox 36">
            <a:extLst>
              <a:ext uri="{FF2B5EF4-FFF2-40B4-BE49-F238E27FC236}">
                <a16:creationId xmlns:a16="http://schemas.microsoft.com/office/drawing/2014/main" id="{3A9F27C5-7139-490E-9ED5-E599F0378C24}"/>
              </a:ext>
            </a:extLst>
          </p:cNvPr>
          <p:cNvSpPr txBox="1"/>
          <p:nvPr/>
        </p:nvSpPr>
        <p:spPr>
          <a:xfrm>
            <a:off x="3095626" y="2831100"/>
            <a:ext cx="2922540" cy="1508105"/>
          </a:xfrm>
          <a:prstGeom prst="rect">
            <a:avLst/>
          </a:prstGeom>
          <a:noFill/>
        </p:spPr>
        <p:txBody>
          <a:bodyPr wrap="square">
            <a:spAutoFit/>
          </a:bodyPr>
          <a:lstStyle/>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Respiration rate tracking equivalent to medical grade monitoring</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Heart rate and heart rate variability</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Sleep / sleep quality</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Activity</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Stress</a:t>
            </a:r>
          </a:p>
        </p:txBody>
      </p:sp>
      <p:sp>
        <p:nvSpPr>
          <p:cNvPr id="38" name="TextBox 37">
            <a:extLst>
              <a:ext uri="{FF2B5EF4-FFF2-40B4-BE49-F238E27FC236}">
                <a16:creationId xmlns:a16="http://schemas.microsoft.com/office/drawing/2014/main" id="{6574B3A5-6C39-4096-A18E-4FB980803602}"/>
              </a:ext>
            </a:extLst>
          </p:cNvPr>
          <p:cNvSpPr txBox="1"/>
          <p:nvPr/>
        </p:nvSpPr>
        <p:spPr>
          <a:xfrm>
            <a:off x="6151145" y="2831100"/>
            <a:ext cx="2922540" cy="1508105"/>
          </a:xfrm>
          <a:prstGeom prst="rect">
            <a:avLst/>
          </a:prstGeom>
          <a:noFill/>
        </p:spPr>
        <p:txBody>
          <a:bodyPr wrap="square">
            <a:spAutoFit/>
          </a:bodyPr>
          <a:lstStyle/>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Vagus nerve firing indicates immune system status</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Bacterial vs viral infections</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Detects pre-symptomatic infection</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Detects treatment effect</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Real-time tracking</a:t>
            </a:r>
          </a:p>
        </p:txBody>
      </p:sp>
      <p:pic>
        <p:nvPicPr>
          <p:cNvPr id="17" name="Picture 16">
            <a:extLst>
              <a:ext uri="{FF2B5EF4-FFF2-40B4-BE49-F238E27FC236}">
                <a16:creationId xmlns:a16="http://schemas.microsoft.com/office/drawing/2014/main" id="{D5B2F0AC-2CD8-4694-AEE2-F2B13474F0D2}"/>
              </a:ext>
            </a:extLst>
          </p:cNvPr>
          <p:cNvPicPr preferRelativeResize="0">
            <a:picLocks noChangeAspect="1"/>
          </p:cNvPicPr>
          <p:nvPr/>
        </p:nvPicPr>
        <p:blipFill>
          <a:blip r:embed="rId7"/>
          <a:srcRect/>
          <a:stretch/>
        </p:blipFill>
        <p:spPr>
          <a:xfrm>
            <a:off x="3298733" y="1303205"/>
            <a:ext cx="1273267" cy="348889"/>
          </a:xfrm>
          <a:prstGeom prst="rect">
            <a:avLst/>
          </a:prstGeom>
        </p:spPr>
      </p:pic>
      <p:grpSp>
        <p:nvGrpSpPr>
          <p:cNvPr id="27" name="Group 26">
            <a:extLst>
              <a:ext uri="{FF2B5EF4-FFF2-40B4-BE49-F238E27FC236}">
                <a16:creationId xmlns:a16="http://schemas.microsoft.com/office/drawing/2014/main" id="{0B56D424-41EE-4F21-8639-D93700197CC6}"/>
              </a:ext>
            </a:extLst>
          </p:cNvPr>
          <p:cNvGrpSpPr/>
          <p:nvPr/>
        </p:nvGrpSpPr>
        <p:grpSpPr>
          <a:xfrm>
            <a:off x="6261104" y="1132468"/>
            <a:ext cx="2795412" cy="1507352"/>
            <a:chOff x="6261104" y="1234068"/>
            <a:chExt cx="2795412" cy="1507352"/>
          </a:xfrm>
        </p:grpSpPr>
        <p:grpSp>
          <p:nvGrpSpPr>
            <p:cNvPr id="19" name="Group 18">
              <a:extLst>
                <a:ext uri="{FF2B5EF4-FFF2-40B4-BE49-F238E27FC236}">
                  <a16:creationId xmlns:a16="http://schemas.microsoft.com/office/drawing/2014/main" id="{F28735CB-7B7C-451D-8C45-FEA1946BE432}"/>
                </a:ext>
              </a:extLst>
            </p:cNvPr>
            <p:cNvGrpSpPr/>
            <p:nvPr/>
          </p:nvGrpSpPr>
          <p:grpSpPr>
            <a:xfrm>
              <a:off x="6261104" y="1404805"/>
              <a:ext cx="2795412" cy="1336615"/>
              <a:chOff x="6213019" y="5487287"/>
              <a:chExt cx="2795412" cy="1336615"/>
            </a:xfrm>
          </p:grpSpPr>
          <p:pic>
            <p:nvPicPr>
              <p:cNvPr id="75" name="Picture 74"/>
              <p:cNvPicPr>
                <a:picLocks noChangeAspect="1"/>
              </p:cNvPicPr>
              <p:nvPr/>
            </p:nvPicPr>
            <p:blipFill rotWithShape="1">
              <a:blip r:embed="rId8"/>
              <a:srcRect l="1346" t="1927" r="70058" b="55997"/>
              <a:stretch/>
            </p:blipFill>
            <p:spPr>
              <a:xfrm>
                <a:off x="6213019" y="5679348"/>
                <a:ext cx="1032982" cy="1144554"/>
              </a:xfrm>
              <a:prstGeom prst="rect">
                <a:avLst/>
              </a:prstGeom>
            </p:spPr>
          </p:pic>
          <p:grpSp>
            <p:nvGrpSpPr>
              <p:cNvPr id="6" name="Group 5"/>
              <p:cNvGrpSpPr/>
              <p:nvPr/>
            </p:nvGrpSpPr>
            <p:grpSpPr>
              <a:xfrm>
                <a:off x="7569571" y="5487287"/>
                <a:ext cx="1438860" cy="1335479"/>
                <a:chOff x="7718836" y="1081190"/>
                <a:chExt cx="1438860" cy="1335479"/>
              </a:xfrm>
            </p:grpSpPr>
            <p:pic>
              <p:nvPicPr>
                <p:cNvPr id="76" name="Picture 75"/>
                <p:cNvPicPr>
                  <a:picLocks noChangeAspect="1"/>
                </p:cNvPicPr>
                <p:nvPr/>
              </p:nvPicPr>
              <p:blipFill rotWithShape="1">
                <a:blip r:embed="rId8"/>
                <a:srcRect l="1346" t="47498" r="66030" b="12509"/>
                <a:stretch/>
              </p:blipFill>
              <p:spPr>
                <a:xfrm>
                  <a:off x="7789653" y="1081190"/>
                  <a:ext cx="1191546" cy="1099971"/>
                </a:xfrm>
                <a:prstGeom prst="rect">
                  <a:avLst/>
                </a:prstGeom>
              </p:spPr>
            </p:pic>
            <p:sp>
              <p:nvSpPr>
                <p:cNvPr id="5" name="TextBox 4"/>
                <p:cNvSpPr txBox="1"/>
                <p:nvPr/>
              </p:nvSpPr>
              <p:spPr>
                <a:xfrm>
                  <a:off x="7718836" y="2078115"/>
                  <a:ext cx="1438860" cy="338554"/>
                </a:xfrm>
                <a:prstGeom prst="rect">
                  <a:avLst/>
                </a:prstGeom>
                <a:noFill/>
              </p:spPr>
              <p:txBody>
                <a:bodyPr wrap="square" rtlCol="0">
                  <a:spAutoFit/>
                </a:bodyPr>
                <a:lstStyle/>
                <a:p>
                  <a:pPr algn="ctr"/>
                  <a:r>
                    <a:rPr lang="en-US" sz="800" b="1" dirty="0">
                      <a:solidFill>
                        <a:srgbClr val="000000"/>
                      </a:solidFill>
                    </a:rPr>
                    <a:t>wearable focused ultrasound system</a:t>
                  </a:r>
                </a:p>
              </p:txBody>
            </p:sp>
          </p:grpSp>
        </p:grpSp>
        <p:pic>
          <p:nvPicPr>
            <p:cNvPr id="18" name="Picture 6">
              <a:extLst>
                <a:ext uri="{FF2B5EF4-FFF2-40B4-BE49-F238E27FC236}">
                  <a16:creationId xmlns:a16="http://schemas.microsoft.com/office/drawing/2014/main" id="{8099E483-35D2-49B7-865D-0329498313B2}"/>
                </a:ext>
              </a:extLst>
            </p:cNvPr>
            <p:cNvPicPr preferRelativeResize="0">
              <a:picLocks noChangeAspect="1" noChangeArrowheads="1"/>
            </p:cNvPicPr>
            <p:nvPr/>
          </p:nvPicPr>
          <p:blipFill rotWithShape="1">
            <a:blip r:embed="rId9">
              <a:clrChange>
                <a:clrFrom>
                  <a:srgbClr val="FFFFFF"/>
                </a:clrFrom>
                <a:clrTo>
                  <a:srgbClr val="FFFFFF">
                    <a:alpha val="0"/>
                  </a:srgbClr>
                </a:clrTo>
              </a:clrChange>
            </a:blip>
            <a:srcRect t="9518" b="21973"/>
            <a:stretch/>
          </p:blipFill>
          <p:spPr bwMode="auto">
            <a:xfrm>
              <a:off x="6263051" y="1234068"/>
              <a:ext cx="1521809" cy="39358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72B0952-17CC-4575-8A2E-A343F3884513}"/>
                </a:ext>
              </a:extLst>
            </p:cNvPr>
            <p:cNvCxnSpPr>
              <a:cxnSpLocks/>
              <a:endCxn id="76" idx="1"/>
            </p:cNvCxnSpPr>
            <p:nvPr/>
          </p:nvCxnSpPr>
          <p:spPr>
            <a:xfrm flipV="1">
              <a:off x="7317581" y="1954791"/>
              <a:ext cx="370892" cy="181190"/>
            </a:xfrm>
            <a:prstGeom prst="line">
              <a:avLst/>
            </a:prstGeom>
            <a:ln w="19050">
              <a:solidFill>
                <a:srgbClr val="1432F5"/>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607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0656" t="19155"/>
          <a:stretch/>
        </p:blipFill>
        <p:spPr>
          <a:xfrm>
            <a:off x="2809422" y="1020529"/>
            <a:ext cx="1524000" cy="1734964"/>
          </a:xfrm>
          <a:prstGeom prst="rect">
            <a:avLst/>
          </a:prstGeom>
        </p:spPr>
      </p:pic>
      <p:pic>
        <p:nvPicPr>
          <p:cNvPr id="8" name="Picture 7" descr="Biobe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1921" y="1549400"/>
            <a:ext cx="918373" cy="488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Embra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0491" y="1141610"/>
            <a:ext cx="1313511" cy="14677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empatic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9541" y="1751089"/>
            <a:ext cx="1219200" cy="2488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0264" y="4636831"/>
            <a:ext cx="1225154" cy="3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7A647CA-FB8C-45A9-96E9-BED44D2E3F6F}"/>
              </a:ext>
            </a:extLst>
          </p:cNvPr>
          <p:cNvSpPr>
            <a:spLocks noGrp="1"/>
          </p:cNvSpPr>
          <p:nvPr>
            <p:ph type="title"/>
          </p:nvPr>
        </p:nvSpPr>
        <p:spPr/>
        <p:txBody>
          <a:bodyPr>
            <a:normAutofit/>
          </a:bodyPr>
          <a:lstStyle/>
          <a:p>
            <a:r>
              <a:rPr lang="en-US" dirty="0"/>
              <a:t>Biophysical Continuous Monitoring Devices</a:t>
            </a:r>
          </a:p>
        </p:txBody>
      </p:sp>
      <p:sp>
        <p:nvSpPr>
          <p:cNvPr id="18" name="Freeform: Shape 17">
            <a:extLst>
              <a:ext uri="{FF2B5EF4-FFF2-40B4-BE49-F238E27FC236}">
                <a16:creationId xmlns:a16="http://schemas.microsoft.com/office/drawing/2014/main" id="{B0ED328D-4D33-4470-94B1-B91F5DD56E87}"/>
              </a:ext>
            </a:extLst>
          </p:cNvPr>
          <p:cNvSpPr/>
          <p:nvPr/>
        </p:nvSpPr>
        <p:spPr>
          <a:xfrm>
            <a:off x="1502240" y="995495"/>
            <a:ext cx="2922540" cy="1759998"/>
          </a:xfrm>
          <a:custGeom>
            <a:avLst/>
            <a:gdLst>
              <a:gd name="connsiteX0" fmla="*/ 219451 w 2922540"/>
              <a:gd name="connsiteY0" fmla="*/ 109620 h 1759998"/>
              <a:gd name="connsiteX1" fmla="*/ 119701 w 2922540"/>
              <a:gd name="connsiteY1" fmla="*/ 200971 h 1759998"/>
              <a:gd name="connsiteX2" fmla="*/ 119701 w 2922540"/>
              <a:gd name="connsiteY2" fmla="*/ 886707 h 1759998"/>
              <a:gd name="connsiteX3" fmla="*/ 119700 w 2922540"/>
              <a:gd name="connsiteY3" fmla="*/ 886707 h 1759998"/>
              <a:gd name="connsiteX4" fmla="*/ 119700 w 2922540"/>
              <a:gd name="connsiteY4" fmla="*/ 1559027 h 1759998"/>
              <a:gd name="connsiteX5" fmla="*/ 219450 w 2922540"/>
              <a:gd name="connsiteY5" fmla="*/ 1650378 h 1759998"/>
              <a:gd name="connsiteX6" fmla="*/ 2703088 w 2922540"/>
              <a:gd name="connsiteY6" fmla="*/ 1650378 h 1759998"/>
              <a:gd name="connsiteX7" fmla="*/ 2802838 w 2922540"/>
              <a:gd name="connsiteY7" fmla="*/ 1559027 h 1759998"/>
              <a:gd name="connsiteX8" fmla="*/ 2802838 w 2922540"/>
              <a:gd name="connsiteY8" fmla="*/ 873291 h 1759998"/>
              <a:gd name="connsiteX9" fmla="*/ 2802840 w 2922540"/>
              <a:gd name="connsiteY9" fmla="*/ 873291 h 1759998"/>
              <a:gd name="connsiteX10" fmla="*/ 2802840 w 2922540"/>
              <a:gd name="connsiteY10" fmla="*/ 200971 h 1759998"/>
              <a:gd name="connsiteX11" fmla="*/ 2703089 w 2922540"/>
              <a:gd name="connsiteY11" fmla="*/ 109620 h 1759998"/>
              <a:gd name="connsiteX12" fmla="*/ 219451 w 2922540"/>
              <a:gd name="connsiteY12" fmla="*/ 0 h 1759998"/>
              <a:gd name="connsiteX13" fmla="*/ 2703089 w 2922540"/>
              <a:gd name="connsiteY13" fmla="*/ 0 h 1759998"/>
              <a:gd name="connsiteX14" fmla="*/ 2922540 w 2922540"/>
              <a:gd name="connsiteY14" fmla="*/ 200971 h 1759998"/>
              <a:gd name="connsiteX15" fmla="*/ 2922540 w 2922540"/>
              <a:gd name="connsiteY15" fmla="*/ 886707 h 1759998"/>
              <a:gd name="connsiteX16" fmla="*/ 2922538 w 2922540"/>
              <a:gd name="connsiteY16" fmla="*/ 886707 h 1759998"/>
              <a:gd name="connsiteX17" fmla="*/ 2922538 w 2922540"/>
              <a:gd name="connsiteY17" fmla="*/ 1559027 h 1759998"/>
              <a:gd name="connsiteX18" fmla="*/ 2703088 w 2922540"/>
              <a:gd name="connsiteY18" fmla="*/ 1759998 h 1759998"/>
              <a:gd name="connsiteX19" fmla="*/ 219450 w 2922540"/>
              <a:gd name="connsiteY19" fmla="*/ 1759998 h 1759998"/>
              <a:gd name="connsiteX20" fmla="*/ 0 w 2922540"/>
              <a:gd name="connsiteY20" fmla="*/ 1559027 h 1759998"/>
              <a:gd name="connsiteX21" fmla="*/ 0 w 2922540"/>
              <a:gd name="connsiteY21" fmla="*/ 873291 h 1759998"/>
              <a:gd name="connsiteX22" fmla="*/ 1 w 2922540"/>
              <a:gd name="connsiteY22" fmla="*/ 873291 h 1759998"/>
              <a:gd name="connsiteX23" fmla="*/ 1 w 2922540"/>
              <a:gd name="connsiteY23" fmla="*/ 200971 h 1759998"/>
              <a:gd name="connsiteX24" fmla="*/ 219451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1" y="109620"/>
                </a:moveTo>
                <a:cubicBezTo>
                  <a:pt x="164389" y="109620"/>
                  <a:pt x="119701" y="150545"/>
                  <a:pt x="119701" y="200971"/>
                </a:cubicBezTo>
                <a:lnTo>
                  <a:pt x="119701" y="886707"/>
                </a:lnTo>
                <a:lnTo>
                  <a:pt x="119700" y="886707"/>
                </a:lnTo>
                <a:lnTo>
                  <a:pt x="119700" y="1559027"/>
                </a:lnTo>
                <a:cubicBezTo>
                  <a:pt x="119700" y="1609453"/>
                  <a:pt x="164387" y="1650378"/>
                  <a:pt x="219450" y="1650378"/>
                </a:cubicBezTo>
                <a:lnTo>
                  <a:pt x="2703088" y="1650378"/>
                </a:lnTo>
                <a:cubicBezTo>
                  <a:pt x="2758150" y="1650378"/>
                  <a:pt x="2802838" y="1609453"/>
                  <a:pt x="2802838" y="1559027"/>
                </a:cubicBezTo>
                <a:lnTo>
                  <a:pt x="2802838" y="873291"/>
                </a:lnTo>
                <a:lnTo>
                  <a:pt x="2802840" y="873291"/>
                </a:lnTo>
                <a:lnTo>
                  <a:pt x="2802840" y="200971"/>
                </a:lnTo>
                <a:cubicBezTo>
                  <a:pt x="2802840" y="150545"/>
                  <a:pt x="2758152" y="109620"/>
                  <a:pt x="2703089" y="109620"/>
                </a:cubicBezTo>
                <a:close/>
                <a:moveTo>
                  <a:pt x="219451" y="0"/>
                </a:moveTo>
                <a:lnTo>
                  <a:pt x="2703089" y="0"/>
                </a:lnTo>
                <a:cubicBezTo>
                  <a:pt x="2824120" y="0"/>
                  <a:pt x="2922540" y="90132"/>
                  <a:pt x="2922540" y="200971"/>
                </a:cubicBezTo>
                <a:lnTo>
                  <a:pt x="2922540" y="886707"/>
                </a:lnTo>
                <a:lnTo>
                  <a:pt x="2922538" y="886707"/>
                </a:lnTo>
                <a:lnTo>
                  <a:pt x="2922538" y="1559027"/>
                </a:lnTo>
                <a:cubicBezTo>
                  <a:pt x="2922538" y="1669866"/>
                  <a:pt x="2824118" y="1759998"/>
                  <a:pt x="2703088" y="1759998"/>
                </a:cubicBezTo>
                <a:lnTo>
                  <a:pt x="219450" y="1759998"/>
                </a:lnTo>
                <a:cubicBezTo>
                  <a:pt x="98420" y="1759998"/>
                  <a:pt x="0" y="1669866"/>
                  <a:pt x="0" y="1559027"/>
                </a:cubicBezTo>
                <a:lnTo>
                  <a:pt x="0" y="873291"/>
                </a:lnTo>
                <a:lnTo>
                  <a:pt x="1" y="873291"/>
                </a:lnTo>
                <a:lnTo>
                  <a:pt x="1" y="200971"/>
                </a:lnTo>
                <a:cubicBezTo>
                  <a:pt x="1" y="90132"/>
                  <a:pt x="98421" y="0"/>
                  <a:pt x="219451" y="0"/>
                </a:cubicBezTo>
                <a:close/>
              </a:path>
            </a:pathLst>
          </a:custGeom>
          <a:solidFill>
            <a:srgbClr val="2F559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uLnTx/>
              <a:uFillTx/>
              <a:latin typeface="Arial"/>
              <a:ea typeface="+mn-ea"/>
              <a:cs typeface="+mn-cs"/>
            </a:endParaRPr>
          </a:p>
        </p:txBody>
      </p:sp>
      <p:sp>
        <p:nvSpPr>
          <p:cNvPr id="19" name="Freeform: Shape 18">
            <a:extLst>
              <a:ext uri="{FF2B5EF4-FFF2-40B4-BE49-F238E27FC236}">
                <a16:creationId xmlns:a16="http://schemas.microsoft.com/office/drawing/2014/main" id="{8DF4B1C7-49D9-4259-A7E2-ED3685B5F5DA}"/>
              </a:ext>
            </a:extLst>
          </p:cNvPr>
          <p:cNvSpPr/>
          <p:nvPr/>
        </p:nvSpPr>
        <p:spPr>
          <a:xfrm>
            <a:off x="4719221" y="995495"/>
            <a:ext cx="2922540" cy="1759998"/>
          </a:xfrm>
          <a:custGeom>
            <a:avLst/>
            <a:gdLst>
              <a:gd name="connsiteX0" fmla="*/ 219453 w 2922540"/>
              <a:gd name="connsiteY0" fmla="*/ 109620 h 1759998"/>
              <a:gd name="connsiteX1" fmla="*/ 119702 w 2922540"/>
              <a:gd name="connsiteY1" fmla="*/ 200971 h 1759998"/>
              <a:gd name="connsiteX2" fmla="*/ 119702 w 2922540"/>
              <a:gd name="connsiteY2" fmla="*/ 886707 h 1759998"/>
              <a:gd name="connsiteX3" fmla="*/ 119701 w 2922540"/>
              <a:gd name="connsiteY3" fmla="*/ 886707 h 1759998"/>
              <a:gd name="connsiteX4" fmla="*/ 119701 w 2922540"/>
              <a:gd name="connsiteY4" fmla="*/ 1559027 h 1759998"/>
              <a:gd name="connsiteX5" fmla="*/ 219451 w 2922540"/>
              <a:gd name="connsiteY5" fmla="*/ 1650378 h 1759998"/>
              <a:gd name="connsiteX6" fmla="*/ 2703089 w 2922540"/>
              <a:gd name="connsiteY6" fmla="*/ 1650378 h 1759998"/>
              <a:gd name="connsiteX7" fmla="*/ 2802839 w 2922540"/>
              <a:gd name="connsiteY7" fmla="*/ 1559027 h 1759998"/>
              <a:gd name="connsiteX8" fmla="*/ 2802839 w 2922540"/>
              <a:gd name="connsiteY8" fmla="*/ 873291 h 1759998"/>
              <a:gd name="connsiteX9" fmla="*/ 2802840 w 2922540"/>
              <a:gd name="connsiteY9" fmla="*/ 873291 h 1759998"/>
              <a:gd name="connsiteX10" fmla="*/ 2802840 w 2922540"/>
              <a:gd name="connsiteY10" fmla="*/ 200971 h 1759998"/>
              <a:gd name="connsiteX11" fmla="*/ 2703090 w 2922540"/>
              <a:gd name="connsiteY11" fmla="*/ 109620 h 1759998"/>
              <a:gd name="connsiteX12" fmla="*/ 219453 w 2922540"/>
              <a:gd name="connsiteY12" fmla="*/ 0 h 1759998"/>
              <a:gd name="connsiteX13" fmla="*/ 2703090 w 2922540"/>
              <a:gd name="connsiteY13" fmla="*/ 0 h 1759998"/>
              <a:gd name="connsiteX14" fmla="*/ 2922540 w 2922540"/>
              <a:gd name="connsiteY14" fmla="*/ 200971 h 1759998"/>
              <a:gd name="connsiteX15" fmla="*/ 2922540 w 2922540"/>
              <a:gd name="connsiteY15" fmla="*/ 886707 h 1759998"/>
              <a:gd name="connsiteX16" fmla="*/ 2922539 w 2922540"/>
              <a:gd name="connsiteY16" fmla="*/ 886707 h 1759998"/>
              <a:gd name="connsiteX17" fmla="*/ 2922539 w 2922540"/>
              <a:gd name="connsiteY17" fmla="*/ 1559027 h 1759998"/>
              <a:gd name="connsiteX18" fmla="*/ 2703089 w 2922540"/>
              <a:gd name="connsiteY18" fmla="*/ 1759998 h 1759998"/>
              <a:gd name="connsiteX19" fmla="*/ 219451 w 2922540"/>
              <a:gd name="connsiteY19" fmla="*/ 1759998 h 1759998"/>
              <a:gd name="connsiteX20" fmla="*/ 0 w 2922540"/>
              <a:gd name="connsiteY20" fmla="*/ 1559027 h 1759998"/>
              <a:gd name="connsiteX21" fmla="*/ 0 w 2922540"/>
              <a:gd name="connsiteY21" fmla="*/ 873291 h 1759998"/>
              <a:gd name="connsiteX22" fmla="*/ 2 w 2922540"/>
              <a:gd name="connsiteY22" fmla="*/ 873291 h 1759998"/>
              <a:gd name="connsiteX23" fmla="*/ 2 w 2922540"/>
              <a:gd name="connsiteY23" fmla="*/ 200971 h 1759998"/>
              <a:gd name="connsiteX24" fmla="*/ 219453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3" y="109620"/>
                </a:moveTo>
                <a:cubicBezTo>
                  <a:pt x="164390" y="109620"/>
                  <a:pt x="119702" y="150545"/>
                  <a:pt x="119702" y="200971"/>
                </a:cubicBezTo>
                <a:lnTo>
                  <a:pt x="119702" y="886707"/>
                </a:lnTo>
                <a:lnTo>
                  <a:pt x="119701" y="886707"/>
                </a:lnTo>
                <a:lnTo>
                  <a:pt x="119701" y="1559027"/>
                </a:lnTo>
                <a:cubicBezTo>
                  <a:pt x="119701" y="1609453"/>
                  <a:pt x="164388" y="1650378"/>
                  <a:pt x="219451" y="1650378"/>
                </a:cubicBezTo>
                <a:lnTo>
                  <a:pt x="2703089" y="1650378"/>
                </a:lnTo>
                <a:cubicBezTo>
                  <a:pt x="2758151" y="1650378"/>
                  <a:pt x="2802839" y="1609453"/>
                  <a:pt x="2802839" y="1559027"/>
                </a:cubicBezTo>
                <a:lnTo>
                  <a:pt x="2802839" y="873291"/>
                </a:lnTo>
                <a:lnTo>
                  <a:pt x="2802840" y="873291"/>
                </a:lnTo>
                <a:lnTo>
                  <a:pt x="2802840" y="200971"/>
                </a:lnTo>
                <a:cubicBezTo>
                  <a:pt x="2802840" y="150545"/>
                  <a:pt x="2758153" y="109620"/>
                  <a:pt x="2703090" y="109620"/>
                </a:cubicBezTo>
                <a:close/>
                <a:moveTo>
                  <a:pt x="219453" y="0"/>
                </a:moveTo>
                <a:lnTo>
                  <a:pt x="2703090" y="0"/>
                </a:lnTo>
                <a:cubicBezTo>
                  <a:pt x="2824120" y="0"/>
                  <a:pt x="2922540" y="90132"/>
                  <a:pt x="2922540" y="200971"/>
                </a:cubicBezTo>
                <a:lnTo>
                  <a:pt x="2922540" y="886707"/>
                </a:lnTo>
                <a:lnTo>
                  <a:pt x="2922539" y="886707"/>
                </a:lnTo>
                <a:lnTo>
                  <a:pt x="2922539" y="1559027"/>
                </a:lnTo>
                <a:cubicBezTo>
                  <a:pt x="2922539" y="1669866"/>
                  <a:pt x="2824119" y="1759998"/>
                  <a:pt x="2703089" y="1759998"/>
                </a:cubicBezTo>
                <a:lnTo>
                  <a:pt x="219451" y="1759998"/>
                </a:lnTo>
                <a:cubicBezTo>
                  <a:pt x="98421" y="1759998"/>
                  <a:pt x="0" y="1669866"/>
                  <a:pt x="0" y="1559027"/>
                </a:cubicBezTo>
                <a:lnTo>
                  <a:pt x="0" y="873291"/>
                </a:lnTo>
                <a:lnTo>
                  <a:pt x="2" y="873291"/>
                </a:lnTo>
                <a:lnTo>
                  <a:pt x="2" y="200971"/>
                </a:lnTo>
                <a:cubicBezTo>
                  <a:pt x="2" y="90132"/>
                  <a:pt x="98422" y="0"/>
                  <a:pt x="219453" y="0"/>
                </a:cubicBezTo>
                <a:close/>
              </a:path>
            </a:pathLst>
          </a:custGeom>
          <a:solidFill>
            <a:srgbClr val="70AD4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1D04CE76-F0C0-465B-84D7-FEA479BBE790}"/>
              </a:ext>
            </a:extLst>
          </p:cNvPr>
          <p:cNvSpPr txBox="1"/>
          <p:nvPr/>
        </p:nvSpPr>
        <p:spPr>
          <a:xfrm>
            <a:off x="1502240" y="2831100"/>
            <a:ext cx="2922540" cy="1323439"/>
          </a:xfrm>
          <a:prstGeom prst="rect">
            <a:avLst/>
          </a:prstGeom>
          <a:noFill/>
        </p:spPr>
        <p:txBody>
          <a:bodyPr wrap="square">
            <a:spAutoFit/>
          </a:bodyPr>
          <a:lstStyle/>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FDA cleared for:</a:t>
            </a:r>
          </a:p>
          <a:p>
            <a:pPr lvl="1" indent="-171450">
              <a:spcBef>
                <a:spcPts val="300"/>
              </a:spcBef>
              <a:spcAft>
                <a:spcPts val="300"/>
              </a:spcAft>
              <a:buFont typeface="Arial" panose="020B0604020202020204" pitchFamily="34" charset="0"/>
              <a:buChar char="̶"/>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Blood pressure</a:t>
            </a:r>
          </a:p>
          <a:p>
            <a:pPr lvl="1" indent="-171450">
              <a:spcBef>
                <a:spcPts val="300"/>
              </a:spcBef>
              <a:spcAft>
                <a:spcPts val="300"/>
              </a:spcAft>
              <a:buFont typeface="Arial" panose="020B0604020202020204" pitchFamily="34" charset="0"/>
              <a:buChar char="̶"/>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Pulse rate</a:t>
            </a:r>
          </a:p>
          <a:p>
            <a:pPr lvl="1" indent="-171450">
              <a:spcBef>
                <a:spcPts val="300"/>
              </a:spcBef>
              <a:spcAft>
                <a:spcPts val="300"/>
              </a:spcAft>
              <a:buFont typeface="Arial" panose="020B0604020202020204" pitchFamily="34" charset="0"/>
              <a:buChar char="̶"/>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Blood oxygenation</a:t>
            </a:r>
          </a:p>
          <a:p>
            <a:pPr lvl="1" indent="-171450">
              <a:spcBef>
                <a:spcPts val="300"/>
              </a:spcBef>
              <a:spcAft>
                <a:spcPts val="300"/>
              </a:spcAft>
              <a:buFont typeface="Arial" panose="020B0604020202020204" pitchFamily="34" charset="0"/>
              <a:buChar char="̶"/>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21 other parameters</a:t>
            </a:r>
          </a:p>
        </p:txBody>
      </p:sp>
      <p:sp>
        <p:nvSpPr>
          <p:cNvPr id="21" name="TextBox 20">
            <a:extLst>
              <a:ext uri="{FF2B5EF4-FFF2-40B4-BE49-F238E27FC236}">
                <a16:creationId xmlns:a16="http://schemas.microsoft.com/office/drawing/2014/main" id="{61610C11-4377-4814-B94F-C1A1C8F023A7}"/>
              </a:ext>
            </a:extLst>
          </p:cNvPr>
          <p:cNvSpPr txBox="1"/>
          <p:nvPr/>
        </p:nvSpPr>
        <p:spPr>
          <a:xfrm>
            <a:off x="4719221" y="2831100"/>
            <a:ext cx="2922540" cy="1615827"/>
          </a:xfrm>
          <a:prstGeom prst="rect">
            <a:avLst/>
          </a:prstGeom>
          <a:noFill/>
        </p:spPr>
        <p:txBody>
          <a:bodyPr wrap="square">
            <a:spAutoFit/>
          </a:bodyPr>
          <a:lstStyle/>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Electrodermal Activity (EDA) measurement of nervous system response</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FDA cleared for seizure prediction</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Is EDA a surrogate for immune activation?</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Sleep, movement</a:t>
            </a:r>
          </a:p>
        </p:txBody>
      </p:sp>
    </p:spTree>
    <p:extLst>
      <p:ext uri="{BB962C8B-B14F-4D97-AF65-F5344CB8AC3E}">
        <p14:creationId xmlns:p14="http://schemas.microsoft.com/office/powerpoint/2010/main" val="3809497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C257863-F981-42E8-9395-4755D70456E5}"/>
              </a:ext>
            </a:extLst>
          </p:cNvPr>
          <p:cNvPicPr>
            <a:picLocks noChangeAspect="1"/>
          </p:cNvPicPr>
          <p:nvPr/>
        </p:nvPicPr>
        <p:blipFill>
          <a:blip r:embed="rId3"/>
          <a:stretch>
            <a:fillRect/>
          </a:stretch>
        </p:blipFill>
        <p:spPr>
          <a:xfrm>
            <a:off x="2241026" y="1133111"/>
            <a:ext cx="1444969" cy="270242"/>
          </a:xfrm>
          <a:prstGeom prst="rect">
            <a:avLst/>
          </a:prstGeom>
        </p:spPr>
      </p:pic>
      <p:pic>
        <p:nvPicPr>
          <p:cNvPr id="31" name="Picture 4" descr="Image result for EnLiSense">
            <a:extLst>
              <a:ext uri="{FF2B5EF4-FFF2-40B4-BE49-F238E27FC236}">
                <a16:creationId xmlns:a16="http://schemas.microsoft.com/office/drawing/2014/main" id="{24C1A408-66E1-4482-AF72-ED1F366927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6651" y="1478960"/>
            <a:ext cx="1833718" cy="111719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stanford medici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4750" y="1875494"/>
            <a:ext cx="1763852" cy="839127"/>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4806700" y="1097289"/>
            <a:ext cx="2772313" cy="1266532"/>
            <a:chOff x="4787429" y="1694454"/>
            <a:chExt cx="1852337" cy="889403"/>
          </a:xfrm>
        </p:grpSpPr>
        <p:pic>
          <p:nvPicPr>
            <p:cNvPr id="36" name="Picture 35"/>
            <p:cNvPicPr>
              <a:picLocks noChangeAspect="1"/>
            </p:cNvPicPr>
            <p:nvPr/>
          </p:nvPicPr>
          <p:blipFill rotWithShape="1">
            <a:blip r:embed="rId6">
              <a:extLst>
                <a:ext uri="{28A0092B-C50C-407E-A947-70E740481C1C}">
                  <a14:useLocalDpi xmlns:a14="http://schemas.microsoft.com/office/drawing/2010/main" val="0"/>
                </a:ext>
              </a:extLst>
            </a:blip>
            <a:srcRect l="11645" t="10595" r="18483" b="57483"/>
            <a:stretch/>
          </p:blipFill>
          <p:spPr>
            <a:xfrm>
              <a:off x="4787429" y="1694454"/>
              <a:ext cx="1828800" cy="609600"/>
            </a:xfrm>
            <a:prstGeom prst="rect">
              <a:avLst/>
            </a:prstGeom>
          </p:spPr>
        </p:pic>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0166" y="1994593"/>
              <a:ext cx="609600" cy="589264"/>
            </a:xfrm>
            <a:prstGeom prst="rect">
              <a:avLst/>
            </a:prstGeom>
            <a:ln w="57150">
              <a:solidFill>
                <a:srgbClr val="0070C0"/>
              </a:solidFill>
            </a:ln>
          </p:spPr>
        </p:pic>
      </p:grpSp>
      <p:sp>
        <p:nvSpPr>
          <p:cNvPr id="2" name="Title 1">
            <a:extLst>
              <a:ext uri="{FF2B5EF4-FFF2-40B4-BE49-F238E27FC236}">
                <a16:creationId xmlns:a16="http://schemas.microsoft.com/office/drawing/2014/main" id="{7DFDF96A-3BA2-4A24-B09D-3F132C093C2D}"/>
              </a:ext>
            </a:extLst>
          </p:cNvPr>
          <p:cNvSpPr>
            <a:spLocks noGrp="1"/>
          </p:cNvSpPr>
          <p:nvPr>
            <p:ph type="title"/>
          </p:nvPr>
        </p:nvSpPr>
        <p:spPr/>
        <p:txBody>
          <a:bodyPr>
            <a:normAutofit/>
          </a:bodyPr>
          <a:lstStyle/>
          <a:p>
            <a:r>
              <a:rPr lang="en-US" dirty="0"/>
              <a:t>Biochemical Continuous Monitoring Devices</a:t>
            </a:r>
          </a:p>
        </p:txBody>
      </p:sp>
      <p:sp>
        <p:nvSpPr>
          <p:cNvPr id="7" name="Freeform: Shape 6">
            <a:extLst>
              <a:ext uri="{FF2B5EF4-FFF2-40B4-BE49-F238E27FC236}">
                <a16:creationId xmlns:a16="http://schemas.microsoft.com/office/drawing/2014/main" id="{6F6A4ECC-EC6C-4B4C-90F3-394C855ECF91}"/>
              </a:ext>
            </a:extLst>
          </p:cNvPr>
          <p:cNvSpPr/>
          <p:nvPr/>
        </p:nvSpPr>
        <p:spPr>
          <a:xfrm>
            <a:off x="1502240" y="995495"/>
            <a:ext cx="2922540" cy="1759998"/>
          </a:xfrm>
          <a:custGeom>
            <a:avLst/>
            <a:gdLst>
              <a:gd name="connsiteX0" fmla="*/ 219451 w 2922540"/>
              <a:gd name="connsiteY0" fmla="*/ 109620 h 1759998"/>
              <a:gd name="connsiteX1" fmla="*/ 119701 w 2922540"/>
              <a:gd name="connsiteY1" fmla="*/ 200971 h 1759998"/>
              <a:gd name="connsiteX2" fmla="*/ 119701 w 2922540"/>
              <a:gd name="connsiteY2" fmla="*/ 886707 h 1759998"/>
              <a:gd name="connsiteX3" fmla="*/ 119700 w 2922540"/>
              <a:gd name="connsiteY3" fmla="*/ 886707 h 1759998"/>
              <a:gd name="connsiteX4" fmla="*/ 119700 w 2922540"/>
              <a:gd name="connsiteY4" fmla="*/ 1559027 h 1759998"/>
              <a:gd name="connsiteX5" fmla="*/ 219450 w 2922540"/>
              <a:gd name="connsiteY5" fmla="*/ 1650378 h 1759998"/>
              <a:gd name="connsiteX6" fmla="*/ 2703088 w 2922540"/>
              <a:gd name="connsiteY6" fmla="*/ 1650378 h 1759998"/>
              <a:gd name="connsiteX7" fmla="*/ 2802838 w 2922540"/>
              <a:gd name="connsiteY7" fmla="*/ 1559027 h 1759998"/>
              <a:gd name="connsiteX8" fmla="*/ 2802838 w 2922540"/>
              <a:gd name="connsiteY8" fmla="*/ 873291 h 1759998"/>
              <a:gd name="connsiteX9" fmla="*/ 2802840 w 2922540"/>
              <a:gd name="connsiteY9" fmla="*/ 873291 h 1759998"/>
              <a:gd name="connsiteX10" fmla="*/ 2802840 w 2922540"/>
              <a:gd name="connsiteY10" fmla="*/ 200971 h 1759998"/>
              <a:gd name="connsiteX11" fmla="*/ 2703089 w 2922540"/>
              <a:gd name="connsiteY11" fmla="*/ 109620 h 1759998"/>
              <a:gd name="connsiteX12" fmla="*/ 219451 w 2922540"/>
              <a:gd name="connsiteY12" fmla="*/ 0 h 1759998"/>
              <a:gd name="connsiteX13" fmla="*/ 2703089 w 2922540"/>
              <a:gd name="connsiteY13" fmla="*/ 0 h 1759998"/>
              <a:gd name="connsiteX14" fmla="*/ 2922540 w 2922540"/>
              <a:gd name="connsiteY14" fmla="*/ 200971 h 1759998"/>
              <a:gd name="connsiteX15" fmla="*/ 2922540 w 2922540"/>
              <a:gd name="connsiteY15" fmla="*/ 886707 h 1759998"/>
              <a:gd name="connsiteX16" fmla="*/ 2922538 w 2922540"/>
              <a:gd name="connsiteY16" fmla="*/ 886707 h 1759998"/>
              <a:gd name="connsiteX17" fmla="*/ 2922538 w 2922540"/>
              <a:gd name="connsiteY17" fmla="*/ 1559027 h 1759998"/>
              <a:gd name="connsiteX18" fmla="*/ 2703088 w 2922540"/>
              <a:gd name="connsiteY18" fmla="*/ 1759998 h 1759998"/>
              <a:gd name="connsiteX19" fmla="*/ 219450 w 2922540"/>
              <a:gd name="connsiteY19" fmla="*/ 1759998 h 1759998"/>
              <a:gd name="connsiteX20" fmla="*/ 0 w 2922540"/>
              <a:gd name="connsiteY20" fmla="*/ 1559027 h 1759998"/>
              <a:gd name="connsiteX21" fmla="*/ 0 w 2922540"/>
              <a:gd name="connsiteY21" fmla="*/ 873291 h 1759998"/>
              <a:gd name="connsiteX22" fmla="*/ 1 w 2922540"/>
              <a:gd name="connsiteY22" fmla="*/ 873291 h 1759998"/>
              <a:gd name="connsiteX23" fmla="*/ 1 w 2922540"/>
              <a:gd name="connsiteY23" fmla="*/ 200971 h 1759998"/>
              <a:gd name="connsiteX24" fmla="*/ 219451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1" y="109620"/>
                </a:moveTo>
                <a:cubicBezTo>
                  <a:pt x="164389" y="109620"/>
                  <a:pt x="119701" y="150545"/>
                  <a:pt x="119701" y="200971"/>
                </a:cubicBezTo>
                <a:lnTo>
                  <a:pt x="119701" y="886707"/>
                </a:lnTo>
                <a:lnTo>
                  <a:pt x="119700" y="886707"/>
                </a:lnTo>
                <a:lnTo>
                  <a:pt x="119700" y="1559027"/>
                </a:lnTo>
                <a:cubicBezTo>
                  <a:pt x="119700" y="1609453"/>
                  <a:pt x="164387" y="1650378"/>
                  <a:pt x="219450" y="1650378"/>
                </a:cubicBezTo>
                <a:lnTo>
                  <a:pt x="2703088" y="1650378"/>
                </a:lnTo>
                <a:cubicBezTo>
                  <a:pt x="2758150" y="1650378"/>
                  <a:pt x="2802838" y="1609453"/>
                  <a:pt x="2802838" y="1559027"/>
                </a:cubicBezTo>
                <a:lnTo>
                  <a:pt x="2802838" y="873291"/>
                </a:lnTo>
                <a:lnTo>
                  <a:pt x="2802840" y="873291"/>
                </a:lnTo>
                <a:lnTo>
                  <a:pt x="2802840" y="200971"/>
                </a:lnTo>
                <a:cubicBezTo>
                  <a:pt x="2802840" y="150545"/>
                  <a:pt x="2758152" y="109620"/>
                  <a:pt x="2703089" y="109620"/>
                </a:cubicBezTo>
                <a:close/>
                <a:moveTo>
                  <a:pt x="219451" y="0"/>
                </a:moveTo>
                <a:lnTo>
                  <a:pt x="2703089" y="0"/>
                </a:lnTo>
                <a:cubicBezTo>
                  <a:pt x="2824120" y="0"/>
                  <a:pt x="2922540" y="90132"/>
                  <a:pt x="2922540" y="200971"/>
                </a:cubicBezTo>
                <a:lnTo>
                  <a:pt x="2922540" y="886707"/>
                </a:lnTo>
                <a:lnTo>
                  <a:pt x="2922538" y="886707"/>
                </a:lnTo>
                <a:lnTo>
                  <a:pt x="2922538" y="1559027"/>
                </a:lnTo>
                <a:cubicBezTo>
                  <a:pt x="2922538" y="1669866"/>
                  <a:pt x="2824118" y="1759998"/>
                  <a:pt x="2703088" y="1759998"/>
                </a:cubicBezTo>
                <a:lnTo>
                  <a:pt x="219450" y="1759998"/>
                </a:lnTo>
                <a:cubicBezTo>
                  <a:pt x="98420" y="1759998"/>
                  <a:pt x="0" y="1669866"/>
                  <a:pt x="0" y="1559027"/>
                </a:cubicBezTo>
                <a:lnTo>
                  <a:pt x="0" y="873291"/>
                </a:lnTo>
                <a:lnTo>
                  <a:pt x="1" y="873291"/>
                </a:lnTo>
                <a:lnTo>
                  <a:pt x="1" y="200971"/>
                </a:lnTo>
                <a:cubicBezTo>
                  <a:pt x="1" y="90132"/>
                  <a:pt x="98421" y="0"/>
                  <a:pt x="219451" y="0"/>
                </a:cubicBezTo>
                <a:close/>
              </a:path>
            </a:pathLst>
          </a:custGeom>
          <a:solidFill>
            <a:srgbClr val="2F559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uLnTx/>
              <a:uFillTx/>
              <a:latin typeface="Arial"/>
              <a:ea typeface="+mn-ea"/>
              <a:cs typeface="+mn-cs"/>
            </a:endParaRPr>
          </a:p>
        </p:txBody>
      </p:sp>
      <p:sp>
        <p:nvSpPr>
          <p:cNvPr id="8" name="Freeform: Shape 7">
            <a:extLst>
              <a:ext uri="{FF2B5EF4-FFF2-40B4-BE49-F238E27FC236}">
                <a16:creationId xmlns:a16="http://schemas.microsoft.com/office/drawing/2014/main" id="{FD412DD6-BA50-4146-B8DE-E712B9517971}"/>
              </a:ext>
            </a:extLst>
          </p:cNvPr>
          <p:cNvSpPr/>
          <p:nvPr/>
        </p:nvSpPr>
        <p:spPr>
          <a:xfrm>
            <a:off x="4719221" y="995495"/>
            <a:ext cx="2922540" cy="1759998"/>
          </a:xfrm>
          <a:custGeom>
            <a:avLst/>
            <a:gdLst>
              <a:gd name="connsiteX0" fmla="*/ 219453 w 2922540"/>
              <a:gd name="connsiteY0" fmla="*/ 109620 h 1759998"/>
              <a:gd name="connsiteX1" fmla="*/ 119702 w 2922540"/>
              <a:gd name="connsiteY1" fmla="*/ 200971 h 1759998"/>
              <a:gd name="connsiteX2" fmla="*/ 119702 w 2922540"/>
              <a:gd name="connsiteY2" fmla="*/ 886707 h 1759998"/>
              <a:gd name="connsiteX3" fmla="*/ 119701 w 2922540"/>
              <a:gd name="connsiteY3" fmla="*/ 886707 h 1759998"/>
              <a:gd name="connsiteX4" fmla="*/ 119701 w 2922540"/>
              <a:gd name="connsiteY4" fmla="*/ 1559027 h 1759998"/>
              <a:gd name="connsiteX5" fmla="*/ 219451 w 2922540"/>
              <a:gd name="connsiteY5" fmla="*/ 1650378 h 1759998"/>
              <a:gd name="connsiteX6" fmla="*/ 2703089 w 2922540"/>
              <a:gd name="connsiteY6" fmla="*/ 1650378 h 1759998"/>
              <a:gd name="connsiteX7" fmla="*/ 2802839 w 2922540"/>
              <a:gd name="connsiteY7" fmla="*/ 1559027 h 1759998"/>
              <a:gd name="connsiteX8" fmla="*/ 2802839 w 2922540"/>
              <a:gd name="connsiteY8" fmla="*/ 873291 h 1759998"/>
              <a:gd name="connsiteX9" fmla="*/ 2802840 w 2922540"/>
              <a:gd name="connsiteY9" fmla="*/ 873291 h 1759998"/>
              <a:gd name="connsiteX10" fmla="*/ 2802840 w 2922540"/>
              <a:gd name="connsiteY10" fmla="*/ 200971 h 1759998"/>
              <a:gd name="connsiteX11" fmla="*/ 2703090 w 2922540"/>
              <a:gd name="connsiteY11" fmla="*/ 109620 h 1759998"/>
              <a:gd name="connsiteX12" fmla="*/ 219453 w 2922540"/>
              <a:gd name="connsiteY12" fmla="*/ 0 h 1759998"/>
              <a:gd name="connsiteX13" fmla="*/ 2703090 w 2922540"/>
              <a:gd name="connsiteY13" fmla="*/ 0 h 1759998"/>
              <a:gd name="connsiteX14" fmla="*/ 2922540 w 2922540"/>
              <a:gd name="connsiteY14" fmla="*/ 200971 h 1759998"/>
              <a:gd name="connsiteX15" fmla="*/ 2922540 w 2922540"/>
              <a:gd name="connsiteY15" fmla="*/ 886707 h 1759998"/>
              <a:gd name="connsiteX16" fmla="*/ 2922539 w 2922540"/>
              <a:gd name="connsiteY16" fmla="*/ 886707 h 1759998"/>
              <a:gd name="connsiteX17" fmla="*/ 2922539 w 2922540"/>
              <a:gd name="connsiteY17" fmla="*/ 1559027 h 1759998"/>
              <a:gd name="connsiteX18" fmla="*/ 2703089 w 2922540"/>
              <a:gd name="connsiteY18" fmla="*/ 1759998 h 1759998"/>
              <a:gd name="connsiteX19" fmla="*/ 219451 w 2922540"/>
              <a:gd name="connsiteY19" fmla="*/ 1759998 h 1759998"/>
              <a:gd name="connsiteX20" fmla="*/ 0 w 2922540"/>
              <a:gd name="connsiteY20" fmla="*/ 1559027 h 1759998"/>
              <a:gd name="connsiteX21" fmla="*/ 0 w 2922540"/>
              <a:gd name="connsiteY21" fmla="*/ 873291 h 1759998"/>
              <a:gd name="connsiteX22" fmla="*/ 2 w 2922540"/>
              <a:gd name="connsiteY22" fmla="*/ 873291 h 1759998"/>
              <a:gd name="connsiteX23" fmla="*/ 2 w 2922540"/>
              <a:gd name="connsiteY23" fmla="*/ 200971 h 1759998"/>
              <a:gd name="connsiteX24" fmla="*/ 219453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3" y="109620"/>
                </a:moveTo>
                <a:cubicBezTo>
                  <a:pt x="164390" y="109620"/>
                  <a:pt x="119702" y="150545"/>
                  <a:pt x="119702" y="200971"/>
                </a:cubicBezTo>
                <a:lnTo>
                  <a:pt x="119702" y="886707"/>
                </a:lnTo>
                <a:lnTo>
                  <a:pt x="119701" y="886707"/>
                </a:lnTo>
                <a:lnTo>
                  <a:pt x="119701" y="1559027"/>
                </a:lnTo>
                <a:cubicBezTo>
                  <a:pt x="119701" y="1609453"/>
                  <a:pt x="164388" y="1650378"/>
                  <a:pt x="219451" y="1650378"/>
                </a:cubicBezTo>
                <a:lnTo>
                  <a:pt x="2703089" y="1650378"/>
                </a:lnTo>
                <a:cubicBezTo>
                  <a:pt x="2758151" y="1650378"/>
                  <a:pt x="2802839" y="1609453"/>
                  <a:pt x="2802839" y="1559027"/>
                </a:cubicBezTo>
                <a:lnTo>
                  <a:pt x="2802839" y="873291"/>
                </a:lnTo>
                <a:lnTo>
                  <a:pt x="2802840" y="873291"/>
                </a:lnTo>
                <a:lnTo>
                  <a:pt x="2802840" y="200971"/>
                </a:lnTo>
                <a:cubicBezTo>
                  <a:pt x="2802840" y="150545"/>
                  <a:pt x="2758153" y="109620"/>
                  <a:pt x="2703090" y="109620"/>
                </a:cubicBezTo>
                <a:close/>
                <a:moveTo>
                  <a:pt x="219453" y="0"/>
                </a:moveTo>
                <a:lnTo>
                  <a:pt x="2703090" y="0"/>
                </a:lnTo>
                <a:cubicBezTo>
                  <a:pt x="2824120" y="0"/>
                  <a:pt x="2922540" y="90132"/>
                  <a:pt x="2922540" y="200971"/>
                </a:cubicBezTo>
                <a:lnTo>
                  <a:pt x="2922540" y="886707"/>
                </a:lnTo>
                <a:lnTo>
                  <a:pt x="2922539" y="886707"/>
                </a:lnTo>
                <a:lnTo>
                  <a:pt x="2922539" y="1559027"/>
                </a:lnTo>
                <a:cubicBezTo>
                  <a:pt x="2922539" y="1669866"/>
                  <a:pt x="2824119" y="1759998"/>
                  <a:pt x="2703089" y="1759998"/>
                </a:cubicBezTo>
                <a:lnTo>
                  <a:pt x="219451" y="1759998"/>
                </a:lnTo>
                <a:cubicBezTo>
                  <a:pt x="98421" y="1759998"/>
                  <a:pt x="0" y="1669866"/>
                  <a:pt x="0" y="1559027"/>
                </a:cubicBezTo>
                <a:lnTo>
                  <a:pt x="0" y="873291"/>
                </a:lnTo>
                <a:lnTo>
                  <a:pt x="2" y="873291"/>
                </a:lnTo>
                <a:lnTo>
                  <a:pt x="2" y="200971"/>
                </a:lnTo>
                <a:cubicBezTo>
                  <a:pt x="2" y="90132"/>
                  <a:pt x="98422" y="0"/>
                  <a:pt x="219453" y="0"/>
                </a:cubicBezTo>
                <a:close/>
              </a:path>
            </a:pathLst>
          </a:custGeom>
          <a:solidFill>
            <a:srgbClr val="70AD4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TextBox 8">
            <a:extLst>
              <a:ext uri="{FF2B5EF4-FFF2-40B4-BE49-F238E27FC236}">
                <a16:creationId xmlns:a16="http://schemas.microsoft.com/office/drawing/2014/main" id="{AD3CA37A-DE47-437C-AB60-DB62BE7EAF35}"/>
              </a:ext>
            </a:extLst>
          </p:cNvPr>
          <p:cNvSpPr txBox="1"/>
          <p:nvPr/>
        </p:nvSpPr>
        <p:spPr>
          <a:xfrm>
            <a:off x="1502240" y="2831100"/>
            <a:ext cx="2922540" cy="907941"/>
          </a:xfrm>
          <a:prstGeom prst="rect">
            <a:avLst/>
          </a:prstGeom>
          <a:noFill/>
        </p:spPr>
        <p:txBody>
          <a:bodyPr wrap="square">
            <a:spAutoFit/>
          </a:bodyPr>
          <a:lstStyle/>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Interrogates eccrine sweat - measured every minute for up to 72 hours</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IL6, IL8, IL10, </a:t>
            </a:r>
            <a:r>
              <a:rPr kumimoji="0" lang="en-US" sz="1200" b="0" i="0" u="none" strike="noStrike" kern="1200" cap="none" spc="0" normalizeH="0" baseline="0" noProof="0" dirty="0" err="1">
                <a:ln>
                  <a:noFill/>
                </a:ln>
                <a:solidFill>
                  <a:srgbClr val="000000"/>
                </a:solidFill>
                <a:effectLst/>
                <a:uLnTx/>
                <a:uFillTx/>
                <a:latin typeface="Arial"/>
                <a:ea typeface="+mn-ea"/>
                <a:cs typeface="+mn-cs"/>
              </a:rPr>
              <a:t>TNFa</a:t>
            </a:r>
            <a:r>
              <a:rPr kumimoji="0" lang="en-US" sz="1200" b="0" i="0" u="none" strike="noStrike" kern="1200" cap="none" spc="0" normalizeH="0" baseline="0" noProof="0" dirty="0">
                <a:ln>
                  <a:noFill/>
                </a:ln>
                <a:solidFill>
                  <a:srgbClr val="000000"/>
                </a:solidFill>
                <a:effectLst/>
                <a:uLnTx/>
                <a:uFillTx/>
                <a:latin typeface="Arial"/>
                <a:ea typeface="+mn-ea"/>
                <a:cs typeface="+mn-cs"/>
              </a:rPr>
              <a:t>, TRAIL, IP10 </a:t>
            </a:r>
          </a:p>
        </p:txBody>
      </p:sp>
      <p:sp>
        <p:nvSpPr>
          <p:cNvPr id="10" name="TextBox 9">
            <a:extLst>
              <a:ext uri="{FF2B5EF4-FFF2-40B4-BE49-F238E27FC236}">
                <a16:creationId xmlns:a16="http://schemas.microsoft.com/office/drawing/2014/main" id="{99DF6582-C16A-4D61-A218-4514097E89EE}"/>
              </a:ext>
            </a:extLst>
          </p:cNvPr>
          <p:cNvSpPr txBox="1"/>
          <p:nvPr/>
        </p:nvSpPr>
        <p:spPr>
          <a:xfrm>
            <a:off x="4719221" y="2831100"/>
            <a:ext cx="2922540" cy="1431161"/>
          </a:xfrm>
          <a:prstGeom prst="rect">
            <a:avLst/>
          </a:prstGeom>
          <a:noFill/>
        </p:spPr>
        <p:txBody>
          <a:bodyPr wrap="square">
            <a:spAutoFit/>
          </a:bodyPr>
          <a:lstStyle/>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Microneedle patch</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Glucose, IP10, TRAIL</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Monitors multiple biomarkers every 5 min for 2 weeks</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Pre-symptomatic monitoring / drug dose management</a:t>
            </a:r>
          </a:p>
        </p:txBody>
      </p:sp>
    </p:spTree>
    <p:extLst>
      <p:ext uri="{BB962C8B-B14F-4D97-AF65-F5344CB8AC3E}">
        <p14:creationId xmlns:p14="http://schemas.microsoft.com/office/powerpoint/2010/main" val="3945352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itting on top of a table&#10;&#10;Description automatically generated">
            <a:extLst>
              <a:ext uri="{FF2B5EF4-FFF2-40B4-BE49-F238E27FC236}">
                <a16:creationId xmlns:a16="http://schemas.microsoft.com/office/drawing/2014/main" id="{F78A95D1-C6E2-4ABC-A9E0-4D509D82B88E}"/>
              </a:ext>
            </a:extLst>
          </p:cNvPr>
          <p:cNvPicPr>
            <a:picLocks noChangeAspect="1"/>
          </p:cNvPicPr>
          <p:nvPr/>
        </p:nvPicPr>
        <p:blipFill rotWithShape="1">
          <a:blip r:embed="rId3"/>
          <a:srcRect l="15488" t="11935" b="12980"/>
          <a:stretch/>
        </p:blipFill>
        <p:spPr>
          <a:xfrm>
            <a:off x="3374344" y="2008984"/>
            <a:ext cx="1704612" cy="1514471"/>
          </a:xfrm>
          <a:prstGeom prst="rect">
            <a:avLst/>
          </a:prstGeom>
        </p:spPr>
      </p:pic>
      <p:grpSp>
        <p:nvGrpSpPr>
          <p:cNvPr id="2" name="Group 1"/>
          <p:cNvGrpSpPr/>
          <p:nvPr/>
        </p:nvGrpSpPr>
        <p:grpSpPr>
          <a:xfrm>
            <a:off x="1635148" y="1733550"/>
            <a:ext cx="4169103" cy="2220780"/>
            <a:chOff x="3200400" y="895351"/>
            <a:chExt cx="5867400" cy="2220780"/>
          </a:xfrm>
          <a:noFill/>
        </p:grpSpPr>
        <p:sp>
          <p:nvSpPr>
            <p:cNvPr id="6" name="Right Arrow 5"/>
            <p:cNvSpPr/>
            <p:nvPr/>
          </p:nvSpPr>
          <p:spPr>
            <a:xfrm>
              <a:off x="3200400" y="1820141"/>
              <a:ext cx="363530" cy="205740"/>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endParaRPr lang="en-US" sz="1200">
                <a:solidFill>
                  <a:schemeClr val="tx1"/>
                </a:solidFill>
                <a:latin typeface="Arial"/>
              </a:endParaRPr>
            </a:p>
          </p:txBody>
        </p:sp>
        <p:sp>
          <p:nvSpPr>
            <p:cNvPr id="9" name="Up Arrow 8"/>
            <p:cNvSpPr/>
            <p:nvPr/>
          </p:nvSpPr>
          <p:spPr>
            <a:xfrm>
              <a:off x="4114800" y="1146145"/>
              <a:ext cx="238103" cy="511205"/>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endParaRPr lang="en-US" sz="1200">
                <a:solidFill>
                  <a:schemeClr val="tx1"/>
                </a:solidFill>
                <a:latin typeface="Arial"/>
              </a:endParaRPr>
            </a:p>
          </p:txBody>
        </p:sp>
        <p:sp>
          <p:nvSpPr>
            <p:cNvPr id="15" name="Rectangle 14"/>
            <p:cNvSpPr/>
            <p:nvPr/>
          </p:nvSpPr>
          <p:spPr>
            <a:xfrm>
              <a:off x="5622716" y="895351"/>
              <a:ext cx="3445084" cy="22207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endParaRPr lang="en-US" sz="1200" dirty="0">
                <a:solidFill>
                  <a:schemeClr val="tx1"/>
                </a:solidFill>
                <a:latin typeface="Arial"/>
              </a:endParaRPr>
            </a:p>
          </p:txBody>
        </p:sp>
        <p:sp>
          <p:nvSpPr>
            <p:cNvPr id="10" name="Left Arrow 9"/>
            <p:cNvSpPr/>
            <p:nvPr/>
          </p:nvSpPr>
          <p:spPr>
            <a:xfrm>
              <a:off x="5105400" y="1807672"/>
              <a:ext cx="444580" cy="230678"/>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endParaRPr lang="en-US" sz="1200">
                <a:solidFill>
                  <a:schemeClr val="tx1"/>
                </a:solidFill>
                <a:latin typeface="Arial"/>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375" y="4643701"/>
            <a:ext cx="1278099" cy="41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descr="Image result for evidation logo">
            <a:extLst>
              <a:ext uri="{FF2B5EF4-FFF2-40B4-BE49-F238E27FC236}">
                <a16:creationId xmlns:a16="http://schemas.microsoft.com/office/drawing/2014/main" id="{10811D35-9CD6-44FC-AB36-8A30A2C8B0F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626"/>
          <a:stretch/>
        </p:blipFill>
        <p:spPr bwMode="auto">
          <a:xfrm>
            <a:off x="1630937" y="1531928"/>
            <a:ext cx="1220481" cy="62301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fitbit alt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0113" y="2254585"/>
            <a:ext cx="797872" cy="106195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6" descr="Image result for apple watc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1184" y="1828083"/>
            <a:ext cx="1446434" cy="17625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1CAEA385-2C20-4BF6-8AF9-A869E47FAEC5}"/>
              </a:ext>
            </a:extLst>
          </p:cNvPr>
          <p:cNvSpPr>
            <a:spLocks noGrp="1"/>
          </p:cNvSpPr>
          <p:nvPr>
            <p:ph type="title"/>
          </p:nvPr>
        </p:nvSpPr>
        <p:spPr/>
        <p:txBody>
          <a:bodyPr>
            <a:normAutofit/>
          </a:bodyPr>
          <a:lstStyle/>
          <a:p>
            <a:r>
              <a:rPr lang="en-US" dirty="0"/>
              <a:t>Non-invasive Health Monitoring: Smart App</a:t>
            </a:r>
          </a:p>
        </p:txBody>
      </p:sp>
      <p:sp>
        <p:nvSpPr>
          <p:cNvPr id="8" name="TextBox 7">
            <a:extLst>
              <a:ext uri="{FF2B5EF4-FFF2-40B4-BE49-F238E27FC236}">
                <a16:creationId xmlns:a16="http://schemas.microsoft.com/office/drawing/2014/main" id="{FA9AD846-F6EA-48CC-B3E0-92A928337CB8}"/>
              </a:ext>
            </a:extLst>
          </p:cNvPr>
          <p:cNvSpPr txBox="1"/>
          <p:nvPr/>
        </p:nvSpPr>
        <p:spPr>
          <a:xfrm>
            <a:off x="4997998" y="1481263"/>
            <a:ext cx="3722247" cy="2142290"/>
          </a:xfrm>
          <a:prstGeom prst="rect">
            <a:avLst/>
          </a:prstGeom>
          <a:noFill/>
        </p:spPr>
        <p:txBody>
          <a:bodyPr wrap="square" anchor="ctr">
            <a:noAutofit/>
          </a:bodyPr>
          <a:lstStyle/>
          <a:p>
            <a:pPr marL="228600" marR="0" lvl="0" indent="-2286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Couples existing external fitness tracker data (heart rate, ECG, steps, behavioral, geospatial) to phone</a:t>
            </a:r>
          </a:p>
          <a:p>
            <a:pPr marL="228600" marR="0" lvl="0" indent="-2286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“Achievement” app provides daily symptoms questionnaire – couples results with fitness data to predict illness</a:t>
            </a:r>
          </a:p>
        </p:txBody>
      </p:sp>
      <p:sp>
        <p:nvSpPr>
          <p:cNvPr id="36" name="Freeform: Shape 35">
            <a:extLst>
              <a:ext uri="{FF2B5EF4-FFF2-40B4-BE49-F238E27FC236}">
                <a16:creationId xmlns:a16="http://schemas.microsoft.com/office/drawing/2014/main" id="{D56D7CB3-E173-4097-ABE8-69BDF738F117}"/>
              </a:ext>
            </a:extLst>
          </p:cNvPr>
          <p:cNvSpPr/>
          <p:nvPr/>
        </p:nvSpPr>
        <p:spPr>
          <a:xfrm rot="5400000">
            <a:off x="1968924" y="689636"/>
            <a:ext cx="2229488" cy="3738831"/>
          </a:xfrm>
          <a:custGeom>
            <a:avLst/>
            <a:gdLst>
              <a:gd name="connsiteX0" fmla="*/ 91314 w 2229488"/>
              <a:gd name="connsiteY0" fmla="*/ 3553306 h 3738831"/>
              <a:gd name="connsiteX1" fmla="*/ 167410 w 2229488"/>
              <a:gd name="connsiteY1" fmla="*/ 3637636 h 3738831"/>
              <a:gd name="connsiteX2" fmla="*/ 2062077 w 2229488"/>
              <a:gd name="connsiteY2" fmla="*/ 3637636 h 3738831"/>
              <a:gd name="connsiteX3" fmla="*/ 2138173 w 2229488"/>
              <a:gd name="connsiteY3" fmla="*/ 3553306 h 3738831"/>
              <a:gd name="connsiteX4" fmla="*/ 2138173 w 2229488"/>
              <a:gd name="connsiteY4" fmla="*/ 3421990 h 3738831"/>
              <a:gd name="connsiteX5" fmla="*/ 2137359 w 2229488"/>
              <a:gd name="connsiteY5" fmla="*/ 3421990 h 3738831"/>
              <a:gd name="connsiteX6" fmla="*/ 2137359 w 2229488"/>
              <a:gd name="connsiteY6" fmla="*/ 528231 h 3738831"/>
              <a:gd name="connsiteX7" fmla="*/ 2138174 w 2229488"/>
              <a:gd name="connsiteY7" fmla="*/ 528231 h 3738831"/>
              <a:gd name="connsiteX8" fmla="*/ 2138174 w 2229488"/>
              <a:gd name="connsiteY8" fmla="*/ 185525 h 3738831"/>
              <a:gd name="connsiteX9" fmla="*/ 2062078 w 2229488"/>
              <a:gd name="connsiteY9" fmla="*/ 101195 h 3738831"/>
              <a:gd name="connsiteX10" fmla="*/ 167411 w 2229488"/>
              <a:gd name="connsiteY10" fmla="*/ 101195 h 3738831"/>
              <a:gd name="connsiteX11" fmla="*/ 91315 w 2229488"/>
              <a:gd name="connsiteY11" fmla="*/ 185525 h 3738831"/>
              <a:gd name="connsiteX12" fmla="*/ 91315 w 2229488"/>
              <a:gd name="connsiteY12" fmla="*/ 528231 h 3738831"/>
              <a:gd name="connsiteX13" fmla="*/ 92127 w 2229488"/>
              <a:gd name="connsiteY13" fmla="*/ 528231 h 3738831"/>
              <a:gd name="connsiteX14" fmla="*/ 92127 w 2229488"/>
              <a:gd name="connsiteY14" fmla="*/ 3421990 h 3738831"/>
              <a:gd name="connsiteX15" fmla="*/ 91314 w 2229488"/>
              <a:gd name="connsiteY15" fmla="*/ 3421990 h 3738831"/>
              <a:gd name="connsiteX16" fmla="*/ 0 w 2229488"/>
              <a:gd name="connsiteY16" fmla="*/ 3553306 h 3738831"/>
              <a:gd name="connsiteX17" fmla="*/ 0 w 2229488"/>
              <a:gd name="connsiteY17" fmla="*/ 3421990 h 3738831"/>
              <a:gd name="connsiteX18" fmla="*/ 0 w 2229488"/>
              <a:gd name="connsiteY18" fmla="*/ 2902058 h 3738831"/>
              <a:gd name="connsiteX19" fmla="*/ 0 w 2229488"/>
              <a:gd name="connsiteY19" fmla="*/ 528231 h 3738831"/>
              <a:gd name="connsiteX20" fmla="*/ 1 w 2229488"/>
              <a:gd name="connsiteY20" fmla="*/ 528231 h 3738831"/>
              <a:gd name="connsiteX21" fmla="*/ 1 w 2229488"/>
              <a:gd name="connsiteY21" fmla="*/ 185525 h 3738831"/>
              <a:gd name="connsiteX22" fmla="*/ 167411 w 2229488"/>
              <a:gd name="connsiteY22" fmla="*/ 0 h 3738831"/>
              <a:gd name="connsiteX23" fmla="*/ 2062078 w 2229488"/>
              <a:gd name="connsiteY23" fmla="*/ 0 h 3738831"/>
              <a:gd name="connsiteX24" fmla="*/ 2229488 w 2229488"/>
              <a:gd name="connsiteY24" fmla="*/ 185525 h 3738831"/>
              <a:gd name="connsiteX25" fmla="*/ 2229488 w 2229488"/>
              <a:gd name="connsiteY25" fmla="*/ 836773 h 3738831"/>
              <a:gd name="connsiteX26" fmla="*/ 2229486 w 2229488"/>
              <a:gd name="connsiteY26" fmla="*/ 836773 h 3738831"/>
              <a:gd name="connsiteX27" fmla="*/ 2229486 w 2229488"/>
              <a:gd name="connsiteY27" fmla="*/ 2902058 h 3738831"/>
              <a:gd name="connsiteX28" fmla="*/ 2229487 w 2229488"/>
              <a:gd name="connsiteY28" fmla="*/ 2902058 h 3738831"/>
              <a:gd name="connsiteX29" fmla="*/ 2229487 w 2229488"/>
              <a:gd name="connsiteY29" fmla="*/ 3553306 h 3738831"/>
              <a:gd name="connsiteX30" fmla="*/ 2062077 w 2229488"/>
              <a:gd name="connsiteY30" fmla="*/ 3738831 h 3738831"/>
              <a:gd name="connsiteX31" fmla="*/ 167410 w 2229488"/>
              <a:gd name="connsiteY31" fmla="*/ 3738831 h 3738831"/>
              <a:gd name="connsiteX32" fmla="*/ 0 w 2229488"/>
              <a:gd name="connsiteY32" fmla="*/ 3553306 h 373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29488" h="3738831">
                <a:moveTo>
                  <a:pt x="91314" y="3553306"/>
                </a:moveTo>
                <a:cubicBezTo>
                  <a:pt x="91314" y="3599857"/>
                  <a:pt x="125405" y="3637636"/>
                  <a:pt x="167410" y="3637636"/>
                </a:cubicBezTo>
                <a:lnTo>
                  <a:pt x="2062077" y="3637636"/>
                </a:lnTo>
                <a:cubicBezTo>
                  <a:pt x="2104082" y="3637636"/>
                  <a:pt x="2138173" y="3599857"/>
                  <a:pt x="2138173" y="3553306"/>
                </a:cubicBezTo>
                <a:lnTo>
                  <a:pt x="2138173" y="3421990"/>
                </a:lnTo>
                <a:lnTo>
                  <a:pt x="2137359" y="3421990"/>
                </a:lnTo>
                <a:lnTo>
                  <a:pt x="2137359" y="528231"/>
                </a:lnTo>
                <a:lnTo>
                  <a:pt x="2138174" y="528231"/>
                </a:lnTo>
                <a:lnTo>
                  <a:pt x="2138174" y="185525"/>
                </a:lnTo>
                <a:cubicBezTo>
                  <a:pt x="2138174" y="138975"/>
                  <a:pt x="2104083" y="101195"/>
                  <a:pt x="2062078" y="101195"/>
                </a:cubicBezTo>
                <a:lnTo>
                  <a:pt x="167411" y="101195"/>
                </a:lnTo>
                <a:cubicBezTo>
                  <a:pt x="125406" y="101195"/>
                  <a:pt x="91315" y="138975"/>
                  <a:pt x="91315" y="185525"/>
                </a:cubicBezTo>
                <a:lnTo>
                  <a:pt x="91315" y="528231"/>
                </a:lnTo>
                <a:lnTo>
                  <a:pt x="92127" y="528231"/>
                </a:lnTo>
                <a:lnTo>
                  <a:pt x="92127" y="3421990"/>
                </a:lnTo>
                <a:lnTo>
                  <a:pt x="91314" y="3421990"/>
                </a:lnTo>
                <a:close/>
                <a:moveTo>
                  <a:pt x="0" y="3553306"/>
                </a:moveTo>
                <a:lnTo>
                  <a:pt x="0" y="3421990"/>
                </a:lnTo>
                <a:lnTo>
                  <a:pt x="0" y="2902058"/>
                </a:lnTo>
                <a:lnTo>
                  <a:pt x="0" y="528231"/>
                </a:lnTo>
                <a:lnTo>
                  <a:pt x="1" y="528231"/>
                </a:lnTo>
                <a:lnTo>
                  <a:pt x="1" y="185525"/>
                </a:lnTo>
                <a:cubicBezTo>
                  <a:pt x="1" y="83205"/>
                  <a:pt x="75082" y="0"/>
                  <a:pt x="167411" y="0"/>
                </a:cubicBezTo>
                <a:lnTo>
                  <a:pt x="2062078" y="0"/>
                </a:lnTo>
                <a:cubicBezTo>
                  <a:pt x="2154408" y="0"/>
                  <a:pt x="2229488" y="83205"/>
                  <a:pt x="2229488" y="185525"/>
                </a:cubicBezTo>
                <a:lnTo>
                  <a:pt x="2229488" y="836773"/>
                </a:lnTo>
                <a:lnTo>
                  <a:pt x="2229486" y="836773"/>
                </a:lnTo>
                <a:lnTo>
                  <a:pt x="2229486" y="2902058"/>
                </a:lnTo>
                <a:lnTo>
                  <a:pt x="2229487" y="2902058"/>
                </a:lnTo>
                <a:lnTo>
                  <a:pt x="2229487" y="3553306"/>
                </a:lnTo>
                <a:cubicBezTo>
                  <a:pt x="2229487" y="3655626"/>
                  <a:pt x="2154407" y="3738831"/>
                  <a:pt x="2062077" y="3738831"/>
                </a:cubicBezTo>
                <a:lnTo>
                  <a:pt x="167410" y="3738831"/>
                </a:lnTo>
                <a:cubicBezTo>
                  <a:pt x="75081" y="3738831"/>
                  <a:pt x="0" y="3655626"/>
                  <a:pt x="0" y="3553306"/>
                </a:cubicBez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wrap="square" rtlCol="0" anchor="ctr">
            <a:noAutofit/>
          </a:bodyPr>
          <a:lstStyle/>
          <a:p>
            <a:pPr defTabSz="1219170"/>
            <a:endParaRPr lang="en-US" sz="1600" dirty="0">
              <a:solidFill>
                <a:prstClr val="white"/>
              </a:solidFill>
              <a:latin typeface="Arial"/>
            </a:endParaRPr>
          </a:p>
        </p:txBody>
      </p:sp>
      <p:sp>
        <p:nvSpPr>
          <p:cNvPr id="12" name="Arrow: Right 11">
            <a:extLst>
              <a:ext uri="{FF2B5EF4-FFF2-40B4-BE49-F238E27FC236}">
                <a16:creationId xmlns:a16="http://schemas.microsoft.com/office/drawing/2014/main" id="{226850A4-4A30-4E45-ACC7-12DEADC9650B}"/>
              </a:ext>
            </a:extLst>
          </p:cNvPr>
          <p:cNvSpPr/>
          <p:nvPr/>
        </p:nvSpPr>
        <p:spPr>
          <a:xfrm>
            <a:off x="3033188" y="2545773"/>
            <a:ext cx="542925" cy="37147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93661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5987" y="935698"/>
            <a:ext cx="8604960" cy="1131079"/>
          </a:xfrm>
          <a:prstGeom prst="rect">
            <a:avLst/>
          </a:prstGeom>
        </p:spPr>
        <p:txBody>
          <a:bodyPr wrap="square" anchor="t">
            <a:spAutoFit/>
          </a:bodyPr>
          <a:lstStyle/>
          <a:p>
            <a:pPr marL="214313" indent="-214313">
              <a:lnSpc>
                <a:spcPct val="150000"/>
              </a:lnSpc>
              <a:buFont typeface="Arial" panose="020B0604020202020204" pitchFamily="34" charset="0"/>
              <a:buChar char="•"/>
            </a:pPr>
            <a:r>
              <a:rPr lang="en-US" sz="1500"/>
              <a:t>We change how government approaches big </a:t>
            </a:r>
            <a:r>
              <a:rPr lang="en-US" sz="1500" b="1"/>
              <a:t>health security challenges and threats</a:t>
            </a:r>
            <a:endParaRPr lang="en-US" sz="1500" dirty="0"/>
          </a:p>
          <a:p>
            <a:pPr marL="214313" indent="-214313">
              <a:lnSpc>
                <a:spcPct val="150000"/>
              </a:lnSpc>
              <a:buFont typeface="Arial" panose="020B0604020202020204" pitchFamily="34" charset="0"/>
              <a:buChar char="•"/>
            </a:pPr>
            <a:r>
              <a:rPr lang="en-US" sz="1500"/>
              <a:t>We tackle health security threats by seeking </a:t>
            </a:r>
            <a:r>
              <a:rPr lang="en-US" sz="1500" b="1"/>
              <a:t>breakthrough devices and technologies</a:t>
            </a:r>
            <a:endParaRPr lang="en-US" sz="1500" dirty="0"/>
          </a:p>
          <a:p>
            <a:pPr marL="214313" indent="-214313">
              <a:lnSpc>
                <a:spcPct val="150000"/>
              </a:lnSpc>
              <a:buFont typeface="Arial" panose="020B0604020202020204" pitchFamily="34" charset="0"/>
              <a:buChar char="•"/>
            </a:pPr>
            <a:r>
              <a:rPr lang="en-US" sz="1500"/>
              <a:t>We model our work on the </a:t>
            </a:r>
            <a:r>
              <a:rPr lang="en-US" sz="1500" b="1"/>
              <a:t>best practices</a:t>
            </a:r>
            <a:r>
              <a:rPr lang="en-US" sz="1500"/>
              <a:t> of the entrepreneurial world</a:t>
            </a:r>
            <a:endParaRPr lang="en-US" sz="1500" dirty="0">
              <a:cs typeface="Arial"/>
            </a:endParaRPr>
          </a:p>
        </p:txBody>
      </p:sp>
      <p:pic>
        <p:nvPicPr>
          <p:cNvPr id="1026" name="Picture 2" descr="Investing Proces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1573" y="2262606"/>
            <a:ext cx="3561148" cy="21580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75987" y="1998634"/>
            <a:ext cx="5569711" cy="2169825"/>
          </a:xfrm>
          <a:prstGeom prst="rect">
            <a:avLst/>
          </a:prstGeom>
        </p:spPr>
        <p:txBody>
          <a:bodyPr wrap="square">
            <a:spAutoFit/>
          </a:bodyPr>
          <a:lstStyle/>
          <a:p>
            <a:pPr marL="214313" indent="-214313">
              <a:lnSpc>
                <a:spcPct val="150000"/>
              </a:lnSpc>
              <a:buFont typeface="Arial" panose="020B0604020202020204" pitchFamily="34" charset="0"/>
              <a:buChar char="•"/>
            </a:pPr>
            <a:r>
              <a:rPr lang="en-US" sz="1500" dirty="0"/>
              <a:t>We use tools and authorities to support </a:t>
            </a:r>
            <a:r>
              <a:rPr lang="en-US" sz="1500" b="1" dirty="0"/>
              <a:t>new technologies, streamline contracting processes</a:t>
            </a:r>
            <a:r>
              <a:rPr lang="en-US" sz="1500" dirty="0"/>
              <a:t>, and launch a network of accelerators</a:t>
            </a:r>
          </a:p>
          <a:p>
            <a:pPr marL="214313" indent="-214313">
              <a:lnSpc>
                <a:spcPct val="150000"/>
              </a:lnSpc>
              <a:buFont typeface="Arial" panose="020B0604020202020204" pitchFamily="34" charset="0"/>
              <a:buChar char="•"/>
            </a:pPr>
            <a:r>
              <a:rPr lang="en-US" sz="1500" dirty="0"/>
              <a:t>The team is comprised of </a:t>
            </a:r>
            <a:r>
              <a:rPr lang="en-US" sz="1500" b="1" dirty="0"/>
              <a:t>scientists and venture entrepreneurs</a:t>
            </a:r>
            <a:r>
              <a:rPr lang="en-US" sz="1500" dirty="0"/>
              <a:t> dedicated to identifying threats to health security</a:t>
            </a:r>
            <a:endParaRPr lang="en-US" sz="1500" dirty="0">
              <a:cs typeface="Arial"/>
            </a:endParaRPr>
          </a:p>
        </p:txBody>
      </p:sp>
      <p:sp>
        <p:nvSpPr>
          <p:cNvPr id="6" name="Title 5">
            <a:extLst>
              <a:ext uri="{FF2B5EF4-FFF2-40B4-BE49-F238E27FC236}">
                <a16:creationId xmlns:a16="http://schemas.microsoft.com/office/drawing/2014/main" id="{944CA8C6-3A5E-4064-9256-AB2C2A5F05A3}"/>
              </a:ext>
            </a:extLst>
          </p:cNvPr>
          <p:cNvSpPr>
            <a:spLocks noGrp="1"/>
          </p:cNvSpPr>
          <p:nvPr>
            <p:ph type="title"/>
          </p:nvPr>
        </p:nvSpPr>
        <p:spPr/>
        <p:txBody>
          <a:bodyPr/>
          <a:lstStyle/>
          <a:p>
            <a:r>
              <a:rPr lang="en-US" dirty="0" err="1"/>
              <a:t>DRIVe’s</a:t>
            </a:r>
            <a:r>
              <a:rPr lang="en-US" dirty="0"/>
              <a:t> Approach to Innovation </a:t>
            </a:r>
          </a:p>
        </p:txBody>
      </p:sp>
    </p:spTree>
    <p:extLst>
      <p:ext uri="{BB962C8B-B14F-4D97-AF65-F5344CB8AC3E}">
        <p14:creationId xmlns:p14="http://schemas.microsoft.com/office/powerpoint/2010/main" val="2356666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98point6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783"/>
            <a:endParaRPr lang="en-US">
              <a:solidFill>
                <a:srgbClr val="102B62"/>
              </a:solidFill>
              <a:latin typeface="Arial"/>
            </a:endParaRPr>
          </a:p>
        </p:txBody>
      </p:sp>
      <p:pic>
        <p:nvPicPr>
          <p:cNvPr id="1026" name="Picture 2" descr="Sound Life Scien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179" y="1797050"/>
            <a:ext cx="1523182" cy="4117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mazon Echo (2nd Generation) - smart speak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832" r="28881"/>
          <a:stretch/>
        </p:blipFill>
        <p:spPr bwMode="auto">
          <a:xfrm>
            <a:off x="2522610" y="1310212"/>
            <a:ext cx="838201" cy="153232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45E797B-9E68-4341-87AE-B8786D7BE1FE}"/>
              </a:ext>
            </a:extLst>
          </p:cNvPr>
          <p:cNvSpPr txBox="1"/>
          <p:nvPr/>
        </p:nvSpPr>
        <p:spPr>
          <a:xfrm>
            <a:off x="0" y="300434"/>
            <a:ext cx="4571998" cy="523220"/>
          </a:xfrm>
          <a:prstGeom prst="rect">
            <a:avLst/>
          </a:prstGeom>
          <a:noFill/>
        </p:spPr>
        <p:txBody>
          <a:bodyPr wrap="square" rtlCol="0">
            <a:spAutoFit/>
          </a:bodyPr>
          <a:lstStyle/>
          <a:p>
            <a:pPr algn="ctr" defTabSz="685783">
              <a:spcBef>
                <a:spcPts val="300"/>
              </a:spcBef>
              <a:buSzPct val="125000"/>
            </a:pPr>
            <a:r>
              <a:rPr lang="en-US" sz="2800" b="1" dirty="0">
                <a:solidFill>
                  <a:srgbClr val="000000"/>
                </a:solidFill>
                <a:latin typeface="Arial"/>
              </a:rPr>
              <a:t>In-Home Monitoring</a:t>
            </a:r>
          </a:p>
        </p:txBody>
      </p:sp>
      <p:cxnSp>
        <p:nvCxnSpPr>
          <p:cNvPr id="5" name="Straight Connector 4"/>
          <p:cNvCxnSpPr>
            <a:cxnSpLocks/>
          </p:cNvCxnSpPr>
          <p:nvPr/>
        </p:nvCxnSpPr>
        <p:spPr>
          <a:xfrm>
            <a:off x="4572000" y="209550"/>
            <a:ext cx="0" cy="4096608"/>
          </a:xfrm>
          <a:prstGeom prst="line">
            <a:avLst/>
          </a:prstGeom>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345E797B-9E68-4341-87AE-B8786D7BE1FE}"/>
              </a:ext>
            </a:extLst>
          </p:cNvPr>
          <p:cNvSpPr txBox="1"/>
          <p:nvPr/>
        </p:nvSpPr>
        <p:spPr>
          <a:xfrm>
            <a:off x="4571998" y="296625"/>
            <a:ext cx="4572002" cy="523220"/>
          </a:xfrm>
          <a:prstGeom prst="rect">
            <a:avLst/>
          </a:prstGeom>
          <a:noFill/>
        </p:spPr>
        <p:txBody>
          <a:bodyPr wrap="square" rtlCol="0">
            <a:spAutoFit/>
          </a:bodyPr>
          <a:lstStyle/>
          <a:p>
            <a:pPr algn="ctr" defTabSz="685783">
              <a:spcBef>
                <a:spcPts val="300"/>
              </a:spcBef>
              <a:buSzPct val="125000"/>
            </a:pPr>
            <a:r>
              <a:rPr lang="en-US" sz="2800" b="1" dirty="0">
                <a:solidFill>
                  <a:srgbClr val="000000"/>
                </a:solidFill>
                <a:latin typeface="Arial"/>
              </a:rPr>
              <a:t>Telehealth</a:t>
            </a:r>
          </a:p>
        </p:txBody>
      </p:sp>
      <p:pic>
        <p:nvPicPr>
          <p:cNvPr id="45" name="Picture 44"/>
          <p:cNvPicPr>
            <a:picLocks noChangeAspect="1"/>
          </p:cNvPicPr>
          <p:nvPr/>
        </p:nvPicPr>
        <p:blipFill rotWithShape="1">
          <a:blip r:embed="rId5" cstate="print">
            <a:extLst>
              <a:ext uri="{28A0092B-C50C-407E-A947-70E740481C1C}">
                <a14:useLocalDpi xmlns:a14="http://schemas.microsoft.com/office/drawing/2010/main" val="0"/>
              </a:ext>
            </a:extLst>
          </a:blip>
          <a:srcRect l="24444" t="10001" r="47778" b="18888"/>
          <a:stretch/>
        </p:blipFill>
        <p:spPr>
          <a:xfrm>
            <a:off x="7305528" y="1284748"/>
            <a:ext cx="798085" cy="1532324"/>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7411" y="1797050"/>
            <a:ext cx="1516398" cy="422090"/>
          </a:xfrm>
          <a:prstGeom prst="rect">
            <a:avLst/>
          </a:prstGeom>
        </p:spPr>
      </p:pic>
      <p:sp>
        <p:nvSpPr>
          <p:cNvPr id="3" name="Freeform: Shape 2">
            <a:extLst>
              <a:ext uri="{FF2B5EF4-FFF2-40B4-BE49-F238E27FC236}">
                <a16:creationId xmlns:a16="http://schemas.microsoft.com/office/drawing/2014/main" id="{7B6C1ED0-32CA-4EC4-9DEC-178C387E1CE1}"/>
              </a:ext>
            </a:extLst>
          </p:cNvPr>
          <p:cNvSpPr/>
          <p:nvPr/>
        </p:nvSpPr>
        <p:spPr>
          <a:xfrm rot="5400000">
            <a:off x="1229577" y="530787"/>
            <a:ext cx="1812918" cy="3040247"/>
          </a:xfrm>
          <a:custGeom>
            <a:avLst/>
            <a:gdLst>
              <a:gd name="connsiteX0" fmla="*/ 91314 w 2229488"/>
              <a:gd name="connsiteY0" fmla="*/ 3553306 h 3738831"/>
              <a:gd name="connsiteX1" fmla="*/ 167410 w 2229488"/>
              <a:gd name="connsiteY1" fmla="*/ 3637636 h 3738831"/>
              <a:gd name="connsiteX2" fmla="*/ 2062077 w 2229488"/>
              <a:gd name="connsiteY2" fmla="*/ 3637636 h 3738831"/>
              <a:gd name="connsiteX3" fmla="*/ 2138173 w 2229488"/>
              <a:gd name="connsiteY3" fmla="*/ 3553306 h 3738831"/>
              <a:gd name="connsiteX4" fmla="*/ 2138173 w 2229488"/>
              <a:gd name="connsiteY4" fmla="*/ 3421990 h 3738831"/>
              <a:gd name="connsiteX5" fmla="*/ 2137359 w 2229488"/>
              <a:gd name="connsiteY5" fmla="*/ 3421990 h 3738831"/>
              <a:gd name="connsiteX6" fmla="*/ 2137359 w 2229488"/>
              <a:gd name="connsiteY6" fmla="*/ 528231 h 3738831"/>
              <a:gd name="connsiteX7" fmla="*/ 2138174 w 2229488"/>
              <a:gd name="connsiteY7" fmla="*/ 528231 h 3738831"/>
              <a:gd name="connsiteX8" fmla="*/ 2138174 w 2229488"/>
              <a:gd name="connsiteY8" fmla="*/ 185525 h 3738831"/>
              <a:gd name="connsiteX9" fmla="*/ 2062078 w 2229488"/>
              <a:gd name="connsiteY9" fmla="*/ 101195 h 3738831"/>
              <a:gd name="connsiteX10" fmla="*/ 167411 w 2229488"/>
              <a:gd name="connsiteY10" fmla="*/ 101195 h 3738831"/>
              <a:gd name="connsiteX11" fmla="*/ 91315 w 2229488"/>
              <a:gd name="connsiteY11" fmla="*/ 185525 h 3738831"/>
              <a:gd name="connsiteX12" fmla="*/ 91315 w 2229488"/>
              <a:gd name="connsiteY12" fmla="*/ 528231 h 3738831"/>
              <a:gd name="connsiteX13" fmla="*/ 92127 w 2229488"/>
              <a:gd name="connsiteY13" fmla="*/ 528231 h 3738831"/>
              <a:gd name="connsiteX14" fmla="*/ 92127 w 2229488"/>
              <a:gd name="connsiteY14" fmla="*/ 3421990 h 3738831"/>
              <a:gd name="connsiteX15" fmla="*/ 91314 w 2229488"/>
              <a:gd name="connsiteY15" fmla="*/ 3421990 h 3738831"/>
              <a:gd name="connsiteX16" fmla="*/ 0 w 2229488"/>
              <a:gd name="connsiteY16" fmla="*/ 3553306 h 3738831"/>
              <a:gd name="connsiteX17" fmla="*/ 0 w 2229488"/>
              <a:gd name="connsiteY17" fmla="*/ 3421990 h 3738831"/>
              <a:gd name="connsiteX18" fmla="*/ 0 w 2229488"/>
              <a:gd name="connsiteY18" fmla="*/ 2902058 h 3738831"/>
              <a:gd name="connsiteX19" fmla="*/ 0 w 2229488"/>
              <a:gd name="connsiteY19" fmla="*/ 528231 h 3738831"/>
              <a:gd name="connsiteX20" fmla="*/ 1 w 2229488"/>
              <a:gd name="connsiteY20" fmla="*/ 528231 h 3738831"/>
              <a:gd name="connsiteX21" fmla="*/ 1 w 2229488"/>
              <a:gd name="connsiteY21" fmla="*/ 185525 h 3738831"/>
              <a:gd name="connsiteX22" fmla="*/ 167411 w 2229488"/>
              <a:gd name="connsiteY22" fmla="*/ 0 h 3738831"/>
              <a:gd name="connsiteX23" fmla="*/ 2062078 w 2229488"/>
              <a:gd name="connsiteY23" fmla="*/ 0 h 3738831"/>
              <a:gd name="connsiteX24" fmla="*/ 2229488 w 2229488"/>
              <a:gd name="connsiteY24" fmla="*/ 185525 h 3738831"/>
              <a:gd name="connsiteX25" fmla="*/ 2229488 w 2229488"/>
              <a:gd name="connsiteY25" fmla="*/ 836773 h 3738831"/>
              <a:gd name="connsiteX26" fmla="*/ 2229486 w 2229488"/>
              <a:gd name="connsiteY26" fmla="*/ 836773 h 3738831"/>
              <a:gd name="connsiteX27" fmla="*/ 2229486 w 2229488"/>
              <a:gd name="connsiteY27" fmla="*/ 2902058 h 3738831"/>
              <a:gd name="connsiteX28" fmla="*/ 2229487 w 2229488"/>
              <a:gd name="connsiteY28" fmla="*/ 2902058 h 3738831"/>
              <a:gd name="connsiteX29" fmla="*/ 2229487 w 2229488"/>
              <a:gd name="connsiteY29" fmla="*/ 3553306 h 3738831"/>
              <a:gd name="connsiteX30" fmla="*/ 2062077 w 2229488"/>
              <a:gd name="connsiteY30" fmla="*/ 3738831 h 3738831"/>
              <a:gd name="connsiteX31" fmla="*/ 167410 w 2229488"/>
              <a:gd name="connsiteY31" fmla="*/ 3738831 h 3738831"/>
              <a:gd name="connsiteX32" fmla="*/ 0 w 2229488"/>
              <a:gd name="connsiteY32" fmla="*/ 3553306 h 373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29488" h="3738831">
                <a:moveTo>
                  <a:pt x="91314" y="3553306"/>
                </a:moveTo>
                <a:cubicBezTo>
                  <a:pt x="91314" y="3599857"/>
                  <a:pt x="125405" y="3637636"/>
                  <a:pt x="167410" y="3637636"/>
                </a:cubicBezTo>
                <a:lnTo>
                  <a:pt x="2062077" y="3637636"/>
                </a:lnTo>
                <a:cubicBezTo>
                  <a:pt x="2104082" y="3637636"/>
                  <a:pt x="2138173" y="3599857"/>
                  <a:pt x="2138173" y="3553306"/>
                </a:cubicBezTo>
                <a:lnTo>
                  <a:pt x="2138173" y="3421990"/>
                </a:lnTo>
                <a:lnTo>
                  <a:pt x="2137359" y="3421990"/>
                </a:lnTo>
                <a:lnTo>
                  <a:pt x="2137359" y="528231"/>
                </a:lnTo>
                <a:lnTo>
                  <a:pt x="2138174" y="528231"/>
                </a:lnTo>
                <a:lnTo>
                  <a:pt x="2138174" y="185525"/>
                </a:lnTo>
                <a:cubicBezTo>
                  <a:pt x="2138174" y="138975"/>
                  <a:pt x="2104083" y="101195"/>
                  <a:pt x="2062078" y="101195"/>
                </a:cubicBezTo>
                <a:lnTo>
                  <a:pt x="167411" y="101195"/>
                </a:lnTo>
                <a:cubicBezTo>
                  <a:pt x="125406" y="101195"/>
                  <a:pt x="91315" y="138975"/>
                  <a:pt x="91315" y="185525"/>
                </a:cubicBezTo>
                <a:lnTo>
                  <a:pt x="91315" y="528231"/>
                </a:lnTo>
                <a:lnTo>
                  <a:pt x="92127" y="528231"/>
                </a:lnTo>
                <a:lnTo>
                  <a:pt x="92127" y="3421990"/>
                </a:lnTo>
                <a:lnTo>
                  <a:pt x="91314" y="3421990"/>
                </a:lnTo>
                <a:close/>
                <a:moveTo>
                  <a:pt x="0" y="3553306"/>
                </a:moveTo>
                <a:lnTo>
                  <a:pt x="0" y="3421990"/>
                </a:lnTo>
                <a:lnTo>
                  <a:pt x="0" y="2902058"/>
                </a:lnTo>
                <a:lnTo>
                  <a:pt x="0" y="528231"/>
                </a:lnTo>
                <a:lnTo>
                  <a:pt x="1" y="528231"/>
                </a:lnTo>
                <a:lnTo>
                  <a:pt x="1" y="185525"/>
                </a:lnTo>
                <a:cubicBezTo>
                  <a:pt x="1" y="83205"/>
                  <a:pt x="75082" y="0"/>
                  <a:pt x="167411" y="0"/>
                </a:cubicBezTo>
                <a:lnTo>
                  <a:pt x="2062078" y="0"/>
                </a:lnTo>
                <a:cubicBezTo>
                  <a:pt x="2154408" y="0"/>
                  <a:pt x="2229488" y="83205"/>
                  <a:pt x="2229488" y="185525"/>
                </a:cubicBezTo>
                <a:lnTo>
                  <a:pt x="2229488" y="836773"/>
                </a:lnTo>
                <a:lnTo>
                  <a:pt x="2229486" y="836773"/>
                </a:lnTo>
                <a:lnTo>
                  <a:pt x="2229486" y="2902058"/>
                </a:lnTo>
                <a:lnTo>
                  <a:pt x="2229487" y="2902058"/>
                </a:lnTo>
                <a:lnTo>
                  <a:pt x="2229487" y="3553306"/>
                </a:lnTo>
                <a:cubicBezTo>
                  <a:pt x="2229487" y="3655626"/>
                  <a:pt x="2154407" y="3738831"/>
                  <a:pt x="2062077" y="3738831"/>
                </a:cubicBezTo>
                <a:lnTo>
                  <a:pt x="167410" y="3738831"/>
                </a:lnTo>
                <a:cubicBezTo>
                  <a:pt x="75081" y="3738831"/>
                  <a:pt x="0" y="3655626"/>
                  <a:pt x="0" y="3553306"/>
                </a:cubicBez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wrap="square" rtlCol="0" anchor="ctr">
            <a:noAutofit/>
          </a:bodyPr>
          <a:lstStyle/>
          <a:p>
            <a:pPr defTabSz="1219170"/>
            <a:endParaRPr lang="en-US" sz="1600" dirty="0">
              <a:solidFill>
                <a:prstClr val="white"/>
              </a:solidFill>
              <a:latin typeface="Arial"/>
            </a:endParaRPr>
          </a:p>
        </p:txBody>
      </p:sp>
      <p:sp>
        <p:nvSpPr>
          <p:cNvPr id="4" name="TextBox 3">
            <a:extLst>
              <a:ext uri="{FF2B5EF4-FFF2-40B4-BE49-F238E27FC236}">
                <a16:creationId xmlns:a16="http://schemas.microsoft.com/office/drawing/2014/main" id="{C58AE725-DBC3-4F61-8F20-53ABF17FE1FD}"/>
              </a:ext>
            </a:extLst>
          </p:cNvPr>
          <p:cNvSpPr txBox="1"/>
          <p:nvPr/>
        </p:nvSpPr>
        <p:spPr>
          <a:xfrm>
            <a:off x="615913" y="3008298"/>
            <a:ext cx="3040248" cy="1373864"/>
          </a:xfrm>
          <a:prstGeom prst="rect">
            <a:avLst/>
          </a:prstGeom>
          <a:noFill/>
        </p:spPr>
        <p:txBody>
          <a:bodyPr wrap="square" anchor="t">
            <a:noAutofit/>
          </a:bodyPr>
          <a:lstStyle/>
          <a:p>
            <a:pPr marL="228600" marR="0" lvl="0" indent="-2286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Software transforms commodity smart devices into active sonar system</a:t>
            </a:r>
          </a:p>
          <a:p>
            <a:pPr marL="228600" marR="0" lvl="0" indent="-2286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Contactless respiratory monitoring</a:t>
            </a:r>
          </a:p>
        </p:txBody>
      </p:sp>
      <p:sp>
        <p:nvSpPr>
          <p:cNvPr id="20" name="Freeform: Shape 19">
            <a:extLst>
              <a:ext uri="{FF2B5EF4-FFF2-40B4-BE49-F238E27FC236}">
                <a16:creationId xmlns:a16="http://schemas.microsoft.com/office/drawing/2014/main" id="{C2CAC6B9-90BA-478F-B7C1-CF0F6C6B8898}"/>
              </a:ext>
            </a:extLst>
          </p:cNvPr>
          <p:cNvSpPr/>
          <p:nvPr/>
        </p:nvSpPr>
        <p:spPr>
          <a:xfrm rot="5400000">
            <a:off x="5951541" y="530788"/>
            <a:ext cx="1812918" cy="3040247"/>
          </a:xfrm>
          <a:custGeom>
            <a:avLst/>
            <a:gdLst>
              <a:gd name="connsiteX0" fmla="*/ 91314 w 2229488"/>
              <a:gd name="connsiteY0" fmla="*/ 3553306 h 3738831"/>
              <a:gd name="connsiteX1" fmla="*/ 167410 w 2229488"/>
              <a:gd name="connsiteY1" fmla="*/ 3637636 h 3738831"/>
              <a:gd name="connsiteX2" fmla="*/ 2062077 w 2229488"/>
              <a:gd name="connsiteY2" fmla="*/ 3637636 h 3738831"/>
              <a:gd name="connsiteX3" fmla="*/ 2138173 w 2229488"/>
              <a:gd name="connsiteY3" fmla="*/ 3553306 h 3738831"/>
              <a:gd name="connsiteX4" fmla="*/ 2138173 w 2229488"/>
              <a:gd name="connsiteY4" fmla="*/ 3421990 h 3738831"/>
              <a:gd name="connsiteX5" fmla="*/ 2137359 w 2229488"/>
              <a:gd name="connsiteY5" fmla="*/ 3421990 h 3738831"/>
              <a:gd name="connsiteX6" fmla="*/ 2137359 w 2229488"/>
              <a:gd name="connsiteY6" fmla="*/ 528231 h 3738831"/>
              <a:gd name="connsiteX7" fmla="*/ 2138174 w 2229488"/>
              <a:gd name="connsiteY7" fmla="*/ 528231 h 3738831"/>
              <a:gd name="connsiteX8" fmla="*/ 2138174 w 2229488"/>
              <a:gd name="connsiteY8" fmla="*/ 185525 h 3738831"/>
              <a:gd name="connsiteX9" fmla="*/ 2062078 w 2229488"/>
              <a:gd name="connsiteY9" fmla="*/ 101195 h 3738831"/>
              <a:gd name="connsiteX10" fmla="*/ 167411 w 2229488"/>
              <a:gd name="connsiteY10" fmla="*/ 101195 h 3738831"/>
              <a:gd name="connsiteX11" fmla="*/ 91315 w 2229488"/>
              <a:gd name="connsiteY11" fmla="*/ 185525 h 3738831"/>
              <a:gd name="connsiteX12" fmla="*/ 91315 w 2229488"/>
              <a:gd name="connsiteY12" fmla="*/ 528231 h 3738831"/>
              <a:gd name="connsiteX13" fmla="*/ 92127 w 2229488"/>
              <a:gd name="connsiteY13" fmla="*/ 528231 h 3738831"/>
              <a:gd name="connsiteX14" fmla="*/ 92127 w 2229488"/>
              <a:gd name="connsiteY14" fmla="*/ 3421990 h 3738831"/>
              <a:gd name="connsiteX15" fmla="*/ 91314 w 2229488"/>
              <a:gd name="connsiteY15" fmla="*/ 3421990 h 3738831"/>
              <a:gd name="connsiteX16" fmla="*/ 0 w 2229488"/>
              <a:gd name="connsiteY16" fmla="*/ 3553306 h 3738831"/>
              <a:gd name="connsiteX17" fmla="*/ 0 w 2229488"/>
              <a:gd name="connsiteY17" fmla="*/ 3421990 h 3738831"/>
              <a:gd name="connsiteX18" fmla="*/ 0 w 2229488"/>
              <a:gd name="connsiteY18" fmla="*/ 2902058 h 3738831"/>
              <a:gd name="connsiteX19" fmla="*/ 0 w 2229488"/>
              <a:gd name="connsiteY19" fmla="*/ 528231 h 3738831"/>
              <a:gd name="connsiteX20" fmla="*/ 1 w 2229488"/>
              <a:gd name="connsiteY20" fmla="*/ 528231 h 3738831"/>
              <a:gd name="connsiteX21" fmla="*/ 1 w 2229488"/>
              <a:gd name="connsiteY21" fmla="*/ 185525 h 3738831"/>
              <a:gd name="connsiteX22" fmla="*/ 167411 w 2229488"/>
              <a:gd name="connsiteY22" fmla="*/ 0 h 3738831"/>
              <a:gd name="connsiteX23" fmla="*/ 2062078 w 2229488"/>
              <a:gd name="connsiteY23" fmla="*/ 0 h 3738831"/>
              <a:gd name="connsiteX24" fmla="*/ 2229488 w 2229488"/>
              <a:gd name="connsiteY24" fmla="*/ 185525 h 3738831"/>
              <a:gd name="connsiteX25" fmla="*/ 2229488 w 2229488"/>
              <a:gd name="connsiteY25" fmla="*/ 836773 h 3738831"/>
              <a:gd name="connsiteX26" fmla="*/ 2229486 w 2229488"/>
              <a:gd name="connsiteY26" fmla="*/ 836773 h 3738831"/>
              <a:gd name="connsiteX27" fmla="*/ 2229486 w 2229488"/>
              <a:gd name="connsiteY27" fmla="*/ 2902058 h 3738831"/>
              <a:gd name="connsiteX28" fmla="*/ 2229487 w 2229488"/>
              <a:gd name="connsiteY28" fmla="*/ 2902058 h 3738831"/>
              <a:gd name="connsiteX29" fmla="*/ 2229487 w 2229488"/>
              <a:gd name="connsiteY29" fmla="*/ 3553306 h 3738831"/>
              <a:gd name="connsiteX30" fmla="*/ 2062077 w 2229488"/>
              <a:gd name="connsiteY30" fmla="*/ 3738831 h 3738831"/>
              <a:gd name="connsiteX31" fmla="*/ 167410 w 2229488"/>
              <a:gd name="connsiteY31" fmla="*/ 3738831 h 3738831"/>
              <a:gd name="connsiteX32" fmla="*/ 0 w 2229488"/>
              <a:gd name="connsiteY32" fmla="*/ 3553306 h 373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29488" h="3738831">
                <a:moveTo>
                  <a:pt x="91314" y="3553306"/>
                </a:moveTo>
                <a:cubicBezTo>
                  <a:pt x="91314" y="3599857"/>
                  <a:pt x="125405" y="3637636"/>
                  <a:pt x="167410" y="3637636"/>
                </a:cubicBezTo>
                <a:lnTo>
                  <a:pt x="2062077" y="3637636"/>
                </a:lnTo>
                <a:cubicBezTo>
                  <a:pt x="2104082" y="3637636"/>
                  <a:pt x="2138173" y="3599857"/>
                  <a:pt x="2138173" y="3553306"/>
                </a:cubicBezTo>
                <a:lnTo>
                  <a:pt x="2138173" y="3421990"/>
                </a:lnTo>
                <a:lnTo>
                  <a:pt x="2137359" y="3421990"/>
                </a:lnTo>
                <a:lnTo>
                  <a:pt x="2137359" y="528231"/>
                </a:lnTo>
                <a:lnTo>
                  <a:pt x="2138174" y="528231"/>
                </a:lnTo>
                <a:lnTo>
                  <a:pt x="2138174" y="185525"/>
                </a:lnTo>
                <a:cubicBezTo>
                  <a:pt x="2138174" y="138975"/>
                  <a:pt x="2104083" y="101195"/>
                  <a:pt x="2062078" y="101195"/>
                </a:cubicBezTo>
                <a:lnTo>
                  <a:pt x="167411" y="101195"/>
                </a:lnTo>
                <a:cubicBezTo>
                  <a:pt x="125406" y="101195"/>
                  <a:pt x="91315" y="138975"/>
                  <a:pt x="91315" y="185525"/>
                </a:cubicBezTo>
                <a:lnTo>
                  <a:pt x="91315" y="528231"/>
                </a:lnTo>
                <a:lnTo>
                  <a:pt x="92127" y="528231"/>
                </a:lnTo>
                <a:lnTo>
                  <a:pt x="92127" y="3421990"/>
                </a:lnTo>
                <a:lnTo>
                  <a:pt x="91314" y="3421990"/>
                </a:lnTo>
                <a:close/>
                <a:moveTo>
                  <a:pt x="0" y="3553306"/>
                </a:moveTo>
                <a:lnTo>
                  <a:pt x="0" y="3421990"/>
                </a:lnTo>
                <a:lnTo>
                  <a:pt x="0" y="2902058"/>
                </a:lnTo>
                <a:lnTo>
                  <a:pt x="0" y="528231"/>
                </a:lnTo>
                <a:lnTo>
                  <a:pt x="1" y="528231"/>
                </a:lnTo>
                <a:lnTo>
                  <a:pt x="1" y="185525"/>
                </a:lnTo>
                <a:cubicBezTo>
                  <a:pt x="1" y="83205"/>
                  <a:pt x="75082" y="0"/>
                  <a:pt x="167411" y="0"/>
                </a:cubicBezTo>
                <a:lnTo>
                  <a:pt x="2062078" y="0"/>
                </a:lnTo>
                <a:cubicBezTo>
                  <a:pt x="2154408" y="0"/>
                  <a:pt x="2229488" y="83205"/>
                  <a:pt x="2229488" y="185525"/>
                </a:cubicBezTo>
                <a:lnTo>
                  <a:pt x="2229488" y="836773"/>
                </a:lnTo>
                <a:lnTo>
                  <a:pt x="2229486" y="836773"/>
                </a:lnTo>
                <a:lnTo>
                  <a:pt x="2229486" y="2902058"/>
                </a:lnTo>
                <a:lnTo>
                  <a:pt x="2229487" y="2902058"/>
                </a:lnTo>
                <a:lnTo>
                  <a:pt x="2229487" y="3553306"/>
                </a:lnTo>
                <a:cubicBezTo>
                  <a:pt x="2229487" y="3655626"/>
                  <a:pt x="2154407" y="3738831"/>
                  <a:pt x="2062077" y="3738831"/>
                </a:cubicBezTo>
                <a:lnTo>
                  <a:pt x="167410" y="3738831"/>
                </a:lnTo>
                <a:cubicBezTo>
                  <a:pt x="75081" y="3738831"/>
                  <a:pt x="0" y="3655626"/>
                  <a:pt x="0" y="3553306"/>
                </a:cubicBez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wrap="square" rtlCol="0" anchor="ctr">
            <a:noAutofit/>
          </a:bodyPr>
          <a:lstStyle/>
          <a:p>
            <a:pPr defTabSz="1219170"/>
            <a:endParaRPr lang="en-US" sz="1600" dirty="0">
              <a:solidFill>
                <a:prstClr val="white"/>
              </a:solidFill>
              <a:latin typeface="Arial"/>
            </a:endParaRPr>
          </a:p>
        </p:txBody>
      </p:sp>
      <p:sp>
        <p:nvSpPr>
          <p:cNvPr id="21" name="TextBox 20">
            <a:extLst>
              <a:ext uri="{FF2B5EF4-FFF2-40B4-BE49-F238E27FC236}">
                <a16:creationId xmlns:a16="http://schemas.microsoft.com/office/drawing/2014/main" id="{87DA0B0B-C9F3-4F58-9B2C-CD4C4CA8230C}"/>
              </a:ext>
            </a:extLst>
          </p:cNvPr>
          <p:cNvSpPr txBox="1"/>
          <p:nvPr/>
        </p:nvSpPr>
        <p:spPr>
          <a:xfrm>
            <a:off x="5337876" y="3008299"/>
            <a:ext cx="3272719" cy="1373864"/>
          </a:xfrm>
          <a:prstGeom prst="rect">
            <a:avLst/>
          </a:prstGeom>
          <a:noFill/>
        </p:spPr>
        <p:txBody>
          <a:bodyPr wrap="square" anchor="t">
            <a:noAutofit/>
          </a:bodyPr>
          <a:lstStyle/>
          <a:p>
            <a:pPr marL="228600" marR="0" lvl="0" indent="-2286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Telemedicine app connects user to board-licensed physician</a:t>
            </a:r>
          </a:p>
          <a:p>
            <a:pPr marL="228600" marR="0" lvl="0" indent="-2286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Real-time epidemic information</a:t>
            </a:r>
          </a:p>
          <a:p>
            <a:pPr marL="228600" marR="0" lvl="0" indent="-2286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Over 500k daily users</a:t>
            </a:r>
          </a:p>
        </p:txBody>
      </p:sp>
    </p:spTree>
    <p:extLst>
      <p:ext uri="{BB962C8B-B14F-4D97-AF65-F5344CB8AC3E}">
        <p14:creationId xmlns:p14="http://schemas.microsoft.com/office/powerpoint/2010/main" val="853954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1581150"/>
            <a:ext cx="9014430" cy="830997"/>
          </a:xfrm>
          <a:prstGeom prst="rect">
            <a:avLst/>
          </a:prstGeom>
        </p:spPr>
        <p:txBody>
          <a:bodyPr wrap="square">
            <a:spAutoFit/>
          </a:bodyPr>
          <a:lstStyle/>
          <a:p>
            <a:pPr algn="ctr" defTabSz="685783"/>
            <a:r>
              <a:rPr lang="en-US" sz="2400" b="1" dirty="0">
                <a:solidFill>
                  <a:srgbClr val="002060"/>
                </a:solidFill>
                <a:latin typeface="Arial"/>
              </a:rPr>
              <a:t/>
            </a:r>
            <a:br>
              <a:rPr lang="en-US" sz="2400" b="1" dirty="0">
                <a:solidFill>
                  <a:srgbClr val="002060"/>
                </a:solidFill>
                <a:latin typeface="Arial"/>
              </a:rPr>
            </a:br>
            <a:r>
              <a:rPr lang="en-US" sz="2400" b="1" dirty="0">
                <a:solidFill>
                  <a:srgbClr val="002060"/>
                </a:solidFill>
                <a:latin typeface="Arial"/>
              </a:rPr>
              <a:t> </a:t>
            </a:r>
            <a:endParaRPr lang="en-US" dirty="0">
              <a:solidFill>
                <a:srgbClr val="102B62">
                  <a:lumMod val="50000"/>
                </a:srgbClr>
              </a:solidFill>
              <a:latin typeface="Aria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784" r="9095" b="66549"/>
          <a:stretch/>
        </p:blipFill>
        <p:spPr>
          <a:xfrm>
            <a:off x="137790" y="1803205"/>
            <a:ext cx="2707010" cy="768545"/>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969" t="22998" r="5604" b="27213"/>
          <a:stretch/>
        </p:blipFill>
        <p:spPr bwMode="auto">
          <a:xfrm>
            <a:off x="559278" y="1295360"/>
            <a:ext cx="1944612" cy="32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2"/>
          <p:cNvGrpSpPr/>
          <p:nvPr/>
        </p:nvGrpSpPr>
        <p:grpSpPr>
          <a:xfrm>
            <a:off x="3175557" y="1266120"/>
            <a:ext cx="2646868" cy="1355503"/>
            <a:chOff x="5562600" y="1279486"/>
            <a:chExt cx="1855069" cy="950010"/>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238788" y="1668594"/>
              <a:ext cx="478348" cy="389703"/>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r="53687"/>
            <a:stretch/>
          </p:blipFill>
          <p:spPr>
            <a:xfrm>
              <a:off x="6858852" y="1279486"/>
              <a:ext cx="558817" cy="950010"/>
            </a:xfrm>
            <a:prstGeom prst="rect">
              <a:avLst/>
            </a:prstGeom>
          </p:spPr>
        </p:pic>
        <p:grpSp>
          <p:nvGrpSpPr>
            <p:cNvPr id="15" name="Group 14"/>
            <p:cNvGrpSpPr/>
            <p:nvPr/>
          </p:nvGrpSpPr>
          <p:grpSpPr>
            <a:xfrm>
              <a:off x="5562600" y="1500277"/>
              <a:ext cx="609600" cy="708553"/>
              <a:chOff x="4876803" y="2883626"/>
              <a:chExt cx="1466848" cy="1600198"/>
            </a:xfrm>
          </p:grpSpPr>
          <p:pic>
            <p:nvPicPr>
              <p:cNvPr id="21" name="Picture 20"/>
              <p:cNvPicPr>
                <a:picLocks noChangeAspect="1"/>
              </p:cNvPicPr>
              <p:nvPr/>
            </p:nvPicPr>
            <p:blipFill rotWithShape="1">
              <a:blip r:embed="rId7" cstate="print">
                <a:extLst>
                  <a:ext uri="{28A0092B-C50C-407E-A947-70E740481C1C}">
                    <a14:useLocalDpi xmlns:a14="http://schemas.microsoft.com/office/drawing/2010/main" val="0"/>
                  </a:ext>
                </a:extLst>
              </a:blip>
              <a:srcRect l="14499" t="9999" r="14499" b="41113"/>
              <a:stretch/>
            </p:blipFill>
            <p:spPr>
              <a:xfrm rot="5400000">
                <a:off x="4810128" y="2950301"/>
                <a:ext cx="1600198" cy="1466848"/>
              </a:xfrm>
              <a:prstGeom prst="rect">
                <a:avLst/>
              </a:prstGeom>
            </p:spPr>
          </p:pic>
          <p:pic>
            <p:nvPicPr>
              <p:cNvPr id="22" name="Picture 21"/>
              <p:cNvPicPr>
                <a:picLocks noChangeAspect="1"/>
              </p:cNvPicPr>
              <p:nvPr/>
            </p:nvPicPr>
            <p:blipFill rotWithShape="1">
              <a:blip r:embed="rId8"/>
              <a:srcRect l="56034" t="39573" r="34744" b="49773"/>
              <a:stretch/>
            </p:blipFill>
            <p:spPr>
              <a:xfrm>
                <a:off x="5705347" y="3668786"/>
                <a:ext cx="128956" cy="138874"/>
              </a:xfrm>
              <a:prstGeom prst="rect">
                <a:avLst/>
              </a:prstGeom>
            </p:spPr>
          </p:pic>
        </p:grpSp>
      </p:grpSp>
      <p:grpSp>
        <p:nvGrpSpPr>
          <p:cNvPr id="35" name="Group 34"/>
          <p:cNvGrpSpPr/>
          <p:nvPr/>
        </p:nvGrpSpPr>
        <p:grpSpPr>
          <a:xfrm>
            <a:off x="6265465" y="1478030"/>
            <a:ext cx="2693900" cy="1198349"/>
            <a:chOff x="293416" y="1091487"/>
            <a:chExt cx="2693899" cy="1198349"/>
          </a:xfrm>
        </p:grpSpPr>
        <p:grpSp>
          <p:nvGrpSpPr>
            <p:cNvPr id="36" name="Group 35"/>
            <p:cNvGrpSpPr/>
            <p:nvPr/>
          </p:nvGrpSpPr>
          <p:grpSpPr>
            <a:xfrm>
              <a:off x="293416" y="1091487"/>
              <a:ext cx="1973758" cy="1177631"/>
              <a:chOff x="531076" y="1661003"/>
              <a:chExt cx="3730745" cy="2272135"/>
            </a:xfrm>
          </p:grpSpPr>
          <p:pic>
            <p:nvPicPr>
              <p:cNvPr id="42" name="Picture 41"/>
              <p:cNvPicPr>
                <a:picLocks noChangeAspect="1"/>
              </p:cNvPicPr>
              <p:nvPr/>
            </p:nvPicPr>
            <p:blipFill rotWithShape="1">
              <a:blip r:embed="rId9" cstate="print">
                <a:extLst>
                  <a:ext uri="{28A0092B-C50C-407E-A947-70E740481C1C}">
                    <a14:useLocalDpi xmlns:a14="http://schemas.microsoft.com/office/drawing/2010/main" val="0"/>
                  </a:ext>
                </a:extLst>
              </a:blip>
              <a:srcRect l="8854" r="21666" b="36435"/>
              <a:stretch/>
            </p:blipFill>
            <p:spPr>
              <a:xfrm>
                <a:off x="531076" y="1661003"/>
                <a:ext cx="3725337" cy="2272135"/>
              </a:xfrm>
              <a:prstGeom prst="rect">
                <a:avLst/>
              </a:prstGeom>
            </p:spPr>
          </p:pic>
          <p:grpSp>
            <p:nvGrpSpPr>
              <p:cNvPr id="43" name="Group 42"/>
              <p:cNvGrpSpPr/>
              <p:nvPr/>
            </p:nvGrpSpPr>
            <p:grpSpPr>
              <a:xfrm>
                <a:off x="1275936" y="1694003"/>
                <a:ext cx="2985885" cy="1189500"/>
                <a:chOff x="1275936" y="1694003"/>
                <a:chExt cx="2985885" cy="1189500"/>
              </a:xfrm>
            </p:grpSpPr>
            <p:sp>
              <p:nvSpPr>
                <p:cNvPr id="44" name="Oval 43"/>
                <p:cNvSpPr/>
                <p:nvPr/>
              </p:nvSpPr>
              <p:spPr>
                <a:xfrm>
                  <a:off x="3652062" y="2192384"/>
                  <a:ext cx="304800" cy="508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a:solidFill>
                      <a:prstClr val="white"/>
                    </a:solidFill>
                    <a:latin typeface="Arial"/>
                  </a:endParaRPr>
                </a:p>
              </p:txBody>
            </p:sp>
            <p:sp>
              <p:nvSpPr>
                <p:cNvPr id="45" name="TextBox 44"/>
                <p:cNvSpPr txBox="1"/>
                <p:nvPr/>
              </p:nvSpPr>
              <p:spPr>
                <a:xfrm>
                  <a:off x="3021964" y="1802965"/>
                  <a:ext cx="1239857" cy="489909"/>
                </a:xfrm>
                <a:prstGeom prst="rect">
                  <a:avLst/>
                </a:prstGeom>
                <a:noFill/>
              </p:spPr>
              <p:txBody>
                <a:bodyPr wrap="none" rtlCol="0">
                  <a:spAutoFit/>
                </a:bodyPr>
                <a:lstStyle/>
                <a:p>
                  <a:pPr defTabSz="685783"/>
                  <a:r>
                    <a:rPr lang="en-US" sz="1050" b="1" dirty="0">
                      <a:solidFill>
                        <a:prstClr val="white"/>
                      </a:solidFill>
                      <a:latin typeface="Arial"/>
                    </a:rPr>
                    <a:t>LYMPH</a:t>
                  </a:r>
                </a:p>
              </p:txBody>
            </p:sp>
            <p:pic>
              <p:nvPicPr>
                <p:cNvPr id="46" name="Picture 45"/>
                <p:cNvPicPr>
                  <a:picLocks noChangeAspect="1"/>
                </p:cNvPicPr>
                <p:nvPr/>
              </p:nvPicPr>
              <p:blipFill>
                <a:blip r:embed="rId10"/>
                <a:stretch>
                  <a:fillRect/>
                </a:stretch>
              </p:blipFill>
              <p:spPr>
                <a:xfrm>
                  <a:off x="1275936" y="1694003"/>
                  <a:ext cx="934419" cy="1189500"/>
                </a:xfrm>
                <a:prstGeom prst="rect">
                  <a:avLst/>
                </a:prstGeom>
              </p:spPr>
            </p:pic>
          </p:grpSp>
        </p:grpSp>
        <p:sp>
          <p:nvSpPr>
            <p:cNvPr id="37" name="TextBox 36"/>
            <p:cNvSpPr txBox="1"/>
            <p:nvPr/>
          </p:nvSpPr>
          <p:spPr>
            <a:xfrm>
              <a:off x="967981" y="1941332"/>
              <a:ext cx="723275" cy="253916"/>
            </a:xfrm>
            <a:prstGeom prst="rect">
              <a:avLst/>
            </a:prstGeom>
            <a:noFill/>
          </p:spPr>
          <p:txBody>
            <a:bodyPr wrap="none" rtlCol="0">
              <a:spAutoFit/>
            </a:bodyPr>
            <a:lstStyle/>
            <a:p>
              <a:pPr defTabSz="685783"/>
              <a:r>
                <a:rPr lang="en-US" sz="1050" b="1" dirty="0">
                  <a:solidFill>
                    <a:prstClr val="white"/>
                  </a:solidFill>
                  <a:latin typeface="Arial"/>
                </a:rPr>
                <a:t>SPLEEN</a:t>
              </a:r>
            </a:p>
          </p:txBody>
        </p:sp>
        <p:cxnSp>
          <p:nvCxnSpPr>
            <p:cNvPr id="38" name="Straight Connector 37"/>
            <p:cNvCxnSpPr/>
            <p:nvPr/>
          </p:nvCxnSpPr>
          <p:spPr>
            <a:xfrm>
              <a:off x="1803760" y="1807424"/>
              <a:ext cx="513847" cy="38714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872907" y="2035920"/>
              <a:ext cx="1114408" cy="253916"/>
            </a:xfrm>
            <a:prstGeom prst="rect">
              <a:avLst/>
            </a:prstGeom>
            <a:noFill/>
          </p:spPr>
          <p:txBody>
            <a:bodyPr wrap="none" rtlCol="0">
              <a:spAutoFit/>
            </a:bodyPr>
            <a:lstStyle/>
            <a:p>
              <a:pPr defTabSz="685783"/>
              <a:r>
                <a:rPr lang="en-US" sz="1050" b="1" dirty="0">
                  <a:solidFill>
                    <a:srgbClr val="102B62"/>
                  </a:solidFill>
                  <a:latin typeface="Arial"/>
                </a:rPr>
                <a:t>BM1 BM2 BM3</a:t>
              </a:r>
            </a:p>
          </p:txBody>
        </p:sp>
        <p:sp>
          <p:nvSpPr>
            <p:cNvPr id="40" name="TextBox 39"/>
            <p:cNvSpPr txBox="1"/>
            <p:nvPr/>
          </p:nvSpPr>
          <p:spPr>
            <a:xfrm>
              <a:off x="1866502" y="1585866"/>
              <a:ext cx="1114408" cy="253916"/>
            </a:xfrm>
            <a:prstGeom prst="rect">
              <a:avLst/>
            </a:prstGeom>
            <a:noFill/>
          </p:spPr>
          <p:txBody>
            <a:bodyPr wrap="none" rtlCol="0">
              <a:spAutoFit/>
            </a:bodyPr>
            <a:lstStyle/>
            <a:p>
              <a:pPr defTabSz="685783"/>
              <a:r>
                <a:rPr lang="en-US" sz="1050" b="1" dirty="0">
                  <a:solidFill>
                    <a:srgbClr val="102B62"/>
                  </a:solidFill>
                  <a:latin typeface="Arial"/>
                </a:rPr>
                <a:t>BM1 BM2 BM3</a:t>
              </a:r>
            </a:p>
          </p:txBody>
        </p:sp>
        <p:cxnSp>
          <p:nvCxnSpPr>
            <p:cNvPr id="41" name="Straight Connector 40"/>
            <p:cNvCxnSpPr>
              <a:endCxn id="40" idx="0"/>
            </p:cNvCxnSpPr>
            <p:nvPr/>
          </p:nvCxnSpPr>
          <p:spPr>
            <a:xfrm>
              <a:off x="2057400" y="1471997"/>
              <a:ext cx="366306" cy="11386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48"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0103" y="4656977"/>
            <a:ext cx="1278099" cy="41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FFD48C42-04C5-49C4-AD5F-F65378D642AD}"/>
              </a:ext>
            </a:extLst>
          </p:cNvPr>
          <p:cNvSpPr>
            <a:spLocks noGrp="1"/>
          </p:cNvSpPr>
          <p:nvPr>
            <p:ph type="title"/>
          </p:nvPr>
        </p:nvSpPr>
        <p:spPr/>
        <p:txBody>
          <a:bodyPr>
            <a:normAutofit/>
          </a:bodyPr>
          <a:lstStyle/>
          <a:p>
            <a:r>
              <a:rPr lang="en-US" dirty="0"/>
              <a:t>Point-of-Care Analysis</a:t>
            </a:r>
          </a:p>
        </p:txBody>
      </p:sp>
      <p:sp>
        <p:nvSpPr>
          <p:cNvPr id="53" name="Freeform: Shape 52">
            <a:extLst>
              <a:ext uri="{FF2B5EF4-FFF2-40B4-BE49-F238E27FC236}">
                <a16:creationId xmlns:a16="http://schemas.microsoft.com/office/drawing/2014/main" id="{E97653C5-C4E0-4DF2-9DCE-5B12EBD981E7}"/>
              </a:ext>
            </a:extLst>
          </p:cNvPr>
          <p:cNvSpPr/>
          <p:nvPr/>
        </p:nvSpPr>
        <p:spPr>
          <a:xfrm>
            <a:off x="70314" y="995495"/>
            <a:ext cx="2922540" cy="1759998"/>
          </a:xfrm>
          <a:custGeom>
            <a:avLst/>
            <a:gdLst>
              <a:gd name="connsiteX0" fmla="*/ 219451 w 2922540"/>
              <a:gd name="connsiteY0" fmla="*/ 109620 h 1759998"/>
              <a:gd name="connsiteX1" fmla="*/ 119701 w 2922540"/>
              <a:gd name="connsiteY1" fmla="*/ 200971 h 1759998"/>
              <a:gd name="connsiteX2" fmla="*/ 119701 w 2922540"/>
              <a:gd name="connsiteY2" fmla="*/ 886707 h 1759998"/>
              <a:gd name="connsiteX3" fmla="*/ 119700 w 2922540"/>
              <a:gd name="connsiteY3" fmla="*/ 886707 h 1759998"/>
              <a:gd name="connsiteX4" fmla="*/ 119700 w 2922540"/>
              <a:gd name="connsiteY4" fmla="*/ 1559027 h 1759998"/>
              <a:gd name="connsiteX5" fmla="*/ 219450 w 2922540"/>
              <a:gd name="connsiteY5" fmla="*/ 1650378 h 1759998"/>
              <a:gd name="connsiteX6" fmla="*/ 2703088 w 2922540"/>
              <a:gd name="connsiteY6" fmla="*/ 1650378 h 1759998"/>
              <a:gd name="connsiteX7" fmla="*/ 2802838 w 2922540"/>
              <a:gd name="connsiteY7" fmla="*/ 1559027 h 1759998"/>
              <a:gd name="connsiteX8" fmla="*/ 2802838 w 2922540"/>
              <a:gd name="connsiteY8" fmla="*/ 873291 h 1759998"/>
              <a:gd name="connsiteX9" fmla="*/ 2802840 w 2922540"/>
              <a:gd name="connsiteY9" fmla="*/ 873291 h 1759998"/>
              <a:gd name="connsiteX10" fmla="*/ 2802840 w 2922540"/>
              <a:gd name="connsiteY10" fmla="*/ 200971 h 1759998"/>
              <a:gd name="connsiteX11" fmla="*/ 2703089 w 2922540"/>
              <a:gd name="connsiteY11" fmla="*/ 109620 h 1759998"/>
              <a:gd name="connsiteX12" fmla="*/ 219451 w 2922540"/>
              <a:gd name="connsiteY12" fmla="*/ 0 h 1759998"/>
              <a:gd name="connsiteX13" fmla="*/ 2703089 w 2922540"/>
              <a:gd name="connsiteY13" fmla="*/ 0 h 1759998"/>
              <a:gd name="connsiteX14" fmla="*/ 2922540 w 2922540"/>
              <a:gd name="connsiteY14" fmla="*/ 200971 h 1759998"/>
              <a:gd name="connsiteX15" fmla="*/ 2922540 w 2922540"/>
              <a:gd name="connsiteY15" fmla="*/ 886707 h 1759998"/>
              <a:gd name="connsiteX16" fmla="*/ 2922538 w 2922540"/>
              <a:gd name="connsiteY16" fmla="*/ 886707 h 1759998"/>
              <a:gd name="connsiteX17" fmla="*/ 2922538 w 2922540"/>
              <a:gd name="connsiteY17" fmla="*/ 1559027 h 1759998"/>
              <a:gd name="connsiteX18" fmla="*/ 2703088 w 2922540"/>
              <a:gd name="connsiteY18" fmla="*/ 1759998 h 1759998"/>
              <a:gd name="connsiteX19" fmla="*/ 219450 w 2922540"/>
              <a:gd name="connsiteY19" fmla="*/ 1759998 h 1759998"/>
              <a:gd name="connsiteX20" fmla="*/ 0 w 2922540"/>
              <a:gd name="connsiteY20" fmla="*/ 1559027 h 1759998"/>
              <a:gd name="connsiteX21" fmla="*/ 0 w 2922540"/>
              <a:gd name="connsiteY21" fmla="*/ 873291 h 1759998"/>
              <a:gd name="connsiteX22" fmla="*/ 1 w 2922540"/>
              <a:gd name="connsiteY22" fmla="*/ 873291 h 1759998"/>
              <a:gd name="connsiteX23" fmla="*/ 1 w 2922540"/>
              <a:gd name="connsiteY23" fmla="*/ 200971 h 1759998"/>
              <a:gd name="connsiteX24" fmla="*/ 219451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1" y="109620"/>
                </a:moveTo>
                <a:cubicBezTo>
                  <a:pt x="164389" y="109620"/>
                  <a:pt x="119701" y="150545"/>
                  <a:pt x="119701" y="200971"/>
                </a:cubicBezTo>
                <a:lnTo>
                  <a:pt x="119701" y="886707"/>
                </a:lnTo>
                <a:lnTo>
                  <a:pt x="119700" y="886707"/>
                </a:lnTo>
                <a:lnTo>
                  <a:pt x="119700" y="1559027"/>
                </a:lnTo>
                <a:cubicBezTo>
                  <a:pt x="119700" y="1609453"/>
                  <a:pt x="164387" y="1650378"/>
                  <a:pt x="219450" y="1650378"/>
                </a:cubicBezTo>
                <a:lnTo>
                  <a:pt x="2703088" y="1650378"/>
                </a:lnTo>
                <a:cubicBezTo>
                  <a:pt x="2758150" y="1650378"/>
                  <a:pt x="2802838" y="1609453"/>
                  <a:pt x="2802838" y="1559027"/>
                </a:cubicBezTo>
                <a:lnTo>
                  <a:pt x="2802838" y="873291"/>
                </a:lnTo>
                <a:lnTo>
                  <a:pt x="2802840" y="873291"/>
                </a:lnTo>
                <a:lnTo>
                  <a:pt x="2802840" y="200971"/>
                </a:lnTo>
                <a:cubicBezTo>
                  <a:pt x="2802840" y="150545"/>
                  <a:pt x="2758152" y="109620"/>
                  <a:pt x="2703089" y="109620"/>
                </a:cubicBezTo>
                <a:close/>
                <a:moveTo>
                  <a:pt x="219451" y="0"/>
                </a:moveTo>
                <a:lnTo>
                  <a:pt x="2703089" y="0"/>
                </a:lnTo>
                <a:cubicBezTo>
                  <a:pt x="2824120" y="0"/>
                  <a:pt x="2922540" y="90132"/>
                  <a:pt x="2922540" y="200971"/>
                </a:cubicBezTo>
                <a:lnTo>
                  <a:pt x="2922540" y="886707"/>
                </a:lnTo>
                <a:lnTo>
                  <a:pt x="2922538" y="886707"/>
                </a:lnTo>
                <a:lnTo>
                  <a:pt x="2922538" y="1559027"/>
                </a:lnTo>
                <a:cubicBezTo>
                  <a:pt x="2922538" y="1669866"/>
                  <a:pt x="2824118" y="1759998"/>
                  <a:pt x="2703088" y="1759998"/>
                </a:cubicBezTo>
                <a:lnTo>
                  <a:pt x="219450" y="1759998"/>
                </a:lnTo>
                <a:cubicBezTo>
                  <a:pt x="98420" y="1759998"/>
                  <a:pt x="0" y="1669866"/>
                  <a:pt x="0" y="1559027"/>
                </a:cubicBezTo>
                <a:lnTo>
                  <a:pt x="0" y="873291"/>
                </a:lnTo>
                <a:lnTo>
                  <a:pt x="1" y="873291"/>
                </a:lnTo>
                <a:lnTo>
                  <a:pt x="1" y="200971"/>
                </a:lnTo>
                <a:cubicBezTo>
                  <a:pt x="1" y="90132"/>
                  <a:pt x="98421" y="0"/>
                  <a:pt x="219451" y="0"/>
                </a:cubicBezTo>
                <a:close/>
              </a:path>
            </a:pathLst>
          </a:custGeom>
          <a:solidFill>
            <a:srgbClr val="2F559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uLnTx/>
              <a:uFillTx/>
              <a:latin typeface="Arial"/>
              <a:ea typeface="+mn-ea"/>
              <a:cs typeface="+mn-cs"/>
            </a:endParaRPr>
          </a:p>
        </p:txBody>
      </p:sp>
      <p:sp>
        <p:nvSpPr>
          <p:cNvPr id="54" name="Freeform: Shape 53">
            <a:extLst>
              <a:ext uri="{FF2B5EF4-FFF2-40B4-BE49-F238E27FC236}">
                <a16:creationId xmlns:a16="http://schemas.microsoft.com/office/drawing/2014/main" id="{A865E27C-1E66-4BC9-B8E6-802C3DEF4705}"/>
              </a:ext>
            </a:extLst>
          </p:cNvPr>
          <p:cNvSpPr/>
          <p:nvPr/>
        </p:nvSpPr>
        <p:spPr>
          <a:xfrm>
            <a:off x="3110245" y="995495"/>
            <a:ext cx="2922541" cy="1759998"/>
          </a:xfrm>
          <a:custGeom>
            <a:avLst/>
            <a:gdLst>
              <a:gd name="connsiteX0" fmla="*/ 219453 w 2922541"/>
              <a:gd name="connsiteY0" fmla="*/ 109620 h 1759998"/>
              <a:gd name="connsiteX1" fmla="*/ 119702 w 2922541"/>
              <a:gd name="connsiteY1" fmla="*/ 200971 h 1759998"/>
              <a:gd name="connsiteX2" fmla="*/ 119702 w 2922541"/>
              <a:gd name="connsiteY2" fmla="*/ 886707 h 1759998"/>
              <a:gd name="connsiteX3" fmla="*/ 119701 w 2922541"/>
              <a:gd name="connsiteY3" fmla="*/ 886707 h 1759998"/>
              <a:gd name="connsiteX4" fmla="*/ 119701 w 2922541"/>
              <a:gd name="connsiteY4" fmla="*/ 1559027 h 1759998"/>
              <a:gd name="connsiteX5" fmla="*/ 219451 w 2922541"/>
              <a:gd name="connsiteY5" fmla="*/ 1650378 h 1759998"/>
              <a:gd name="connsiteX6" fmla="*/ 2703089 w 2922541"/>
              <a:gd name="connsiteY6" fmla="*/ 1650378 h 1759998"/>
              <a:gd name="connsiteX7" fmla="*/ 2802839 w 2922541"/>
              <a:gd name="connsiteY7" fmla="*/ 1559027 h 1759998"/>
              <a:gd name="connsiteX8" fmla="*/ 2802839 w 2922541"/>
              <a:gd name="connsiteY8" fmla="*/ 873291 h 1759998"/>
              <a:gd name="connsiteX9" fmla="*/ 2802841 w 2922541"/>
              <a:gd name="connsiteY9" fmla="*/ 873291 h 1759998"/>
              <a:gd name="connsiteX10" fmla="*/ 2802841 w 2922541"/>
              <a:gd name="connsiteY10" fmla="*/ 200971 h 1759998"/>
              <a:gd name="connsiteX11" fmla="*/ 2703090 w 2922541"/>
              <a:gd name="connsiteY11" fmla="*/ 109620 h 1759998"/>
              <a:gd name="connsiteX12" fmla="*/ 219453 w 2922541"/>
              <a:gd name="connsiteY12" fmla="*/ 0 h 1759998"/>
              <a:gd name="connsiteX13" fmla="*/ 2703090 w 2922541"/>
              <a:gd name="connsiteY13" fmla="*/ 0 h 1759998"/>
              <a:gd name="connsiteX14" fmla="*/ 2922541 w 2922541"/>
              <a:gd name="connsiteY14" fmla="*/ 200971 h 1759998"/>
              <a:gd name="connsiteX15" fmla="*/ 2922541 w 2922541"/>
              <a:gd name="connsiteY15" fmla="*/ 886707 h 1759998"/>
              <a:gd name="connsiteX16" fmla="*/ 2922539 w 2922541"/>
              <a:gd name="connsiteY16" fmla="*/ 886707 h 1759998"/>
              <a:gd name="connsiteX17" fmla="*/ 2922539 w 2922541"/>
              <a:gd name="connsiteY17" fmla="*/ 1559027 h 1759998"/>
              <a:gd name="connsiteX18" fmla="*/ 2703089 w 2922541"/>
              <a:gd name="connsiteY18" fmla="*/ 1759998 h 1759998"/>
              <a:gd name="connsiteX19" fmla="*/ 219451 w 2922541"/>
              <a:gd name="connsiteY19" fmla="*/ 1759998 h 1759998"/>
              <a:gd name="connsiteX20" fmla="*/ 0 w 2922541"/>
              <a:gd name="connsiteY20" fmla="*/ 1559027 h 1759998"/>
              <a:gd name="connsiteX21" fmla="*/ 0 w 2922541"/>
              <a:gd name="connsiteY21" fmla="*/ 873291 h 1759998"/>
              <a:gd name="connsiteX22" fmla="*/ 2 w 2922541"/>
              <a:gd name="connsiteY22" fmla="*/ 873291 h 1759998"/>
              <a:gd name="connsiteX23" fmla="*/ 2 w 2922541"/>
              <a:gd name="connsiteY23" fmla="*/ 200971 h 1759998"/>
              <a:gd name="connsiteX24" fmla="*/ 219453 w 2922541"/>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1" h="1759998">
                <a:moveTo>
                  <a:pt x="219453" y="109620"/>
                </a:moveTo>
                <a:cubicBezTo>
                  <a:pt x="164390" y="109620"/>
                  <a:pt x="119702" y="150545"/>
                  <a:pt x="119702" y="200971"/>
                </a:cubicBezTo>
                <a:lnTo>
                  <a:pt x="119702" y="886707"/>
                </a:lnTo>
                <a:lnTo>
                  <a:pt x="119701" y="886707"/>
                </a:lnTo>
                <a:lnTo>
                  <a:pt x="119701" y="1559027"/>
                </a:lnTo>
                <a:cubicBezTo>
                  <a:pt x="119701" y="1609453"/>
                  <a:pt x="164388" y="1650378"/>
                  <a:pt x="219451" y="1650378"/>
                </a:cubicBezTo>
                <a:lnTo>
                  <a:pt x="2703089" y="1650378"/>
                </a:lnTo>
                <a:cubicBezTo>
                  <a:pt x="2758151" y="1650378"/>
                  <a:pt x="2802839" y="1609453"/>
                  <a:pt x="2802839" y="1559027"/>
                </a:cubicBezTo>
                <a:lnTo>
                  <a:pt x="2802839" y="873291"/>
                </a:lnTo>
                <a:lnTo>
                  <a:pt x="2802841" y="873291"/>
                </a:lnTo>
                <a:lnTo>
                  <a:pt x="2802841" y="200971"/>
                </a:lnTo>
                <a:cubicBezTo>
                  <a:pt x="2802841" y="150545"/>
                  <a:pt x="2758153" y="109620"/>
                  <a:pt x="2703090" y="109620"/>
                </a:cubicBezTo>
                <a:close/>
                <a:moveTo>
                  <a:pt x="219453" y="0"/>
                </a:moveTo>
                <a:lnTo>
                  <a:pt x="2703090" y="0"/>
                </a:lnTo>
                <a:cubicBezTo>
                  <a:pt x="2824121" y="0"/>
                  <a:pt x="2922541" y="90132"/>
                  <a:pt x="2922541" y="200971"/>
                </a:cubicBezTo>
                <a:lnTo>
                  <a:pt x="2922541" y="886707"/>
                </a:lnTo>
                <a:lnTo>
                  <a:pt x="2922539" y="886707"/>
                </a:lnTo>
                <a:lnTo>
                  <a:pt x="2922539" y="1559027"/>
                </a:lnTo>
                <a:cubicBezTo>
                  <a:pt x="2922539" y="1669866"/>
                  <a:pt x="2824119" y="1759998"/>
                  <a:pt x="2703089" y="1759998"/>
                </a:cubicBezTo>
                <a:lnTo>
                  <a:pt x="219451" y="1759998"/>
                </a:lnTo>
                <a:cubicBezTo>
                  <a:pt x="98421" y="1759998"/>
                  <a:pt x="0" y="1669866"/>
                  <a:pt x="0" y="1559027"/>
                </a:cubicBezTo>
                <a:lnTo>
                  <a:pt x="0" y="873291"/>
                </a:lnTo>
                <a:lnTo>
                  <a:pt x="2" y="873291"/>
                </a:lnTo>
                <a:lnTo>
                  <a:pt x="2" y="200971"/>
                </a:lnTo>
                <a:cubicBezTo>
                  <a:pt x="2" y="90132"/>
                  <a:pt x="98422" y="0"/>
                  <a:pt x="219453" y="0"/>
                </a:cubicBezTo>
                <a:close/>
              </a:path>
            </a:pathLst>
          </a:custGeom>
          <a:solidFill>
            <a:srgbClr val="FF8735"/>
          </a:solidFill>
          <a:ln/>
          <a:effectLst/>
        </p:spPr>
        <p:style>
          <a:lnRef idx="0">
            <a:schemeClr val="accent4"/>
          </a:lnRef>
          <a:fillRef idx="3">
            <a:schemeClr val="accent4"/>
          </a:fillRef>
          <a:effectRef idx="3">
            <a:schemeClr val="accent4"/>
          </a:effectRef>
          <a:fontRef idx="minor">
            <a:schemeClr val="lt1"/>
          </a:fontRef>
        </p:style>
        <p:txBody>
          <a:bodyPr wrap="square" tIns="274320" rIns="182880" rtlCol="0" anchor="t">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55" name="Freeform: Shape 54">
            <a:extLst>
              <a:ext uri="{FF2B5EF4-FFF2-40B4-BE49-F238E27FC236}">
                <a16:creationId xmlns:a16="http://schemas.microsoft.com/office/drawing/2014/main" id="{C095CF84-248A-449D-A5A2-D27BC1235DF4}"/>
              </a:ext>
            </a:extLst>
          </p:cNvPr>
          <p:cNvSpPr/>
          <p:nvPr/>
        </p:nvSpPr>
        <p:spPr>
          <a:xfrm>
            <a:off x="6151145" y="995495"/>
            <a:ext cx="2922540" cy="1759998"/>
          </a:xfrm>
          <a:custGeom>
            <a:avLst/>
            <a:gdLst>
              <a:gd name="connsiteX0" fmla="*/ 219453 w 2922540"/>
              <a:gd name="connsiteY0" fmla="*/ 109620 h 1759998"/>
              <a:gd name="connsiteX1" fmla="*/ 119702 w 2922540"/>
              <a:gd name="connsiteY1" fmla="*/ 200971 h 1759998"/>
              <a:gd name="connsiteX2" fmla="*/ 119702 w 2922540"/>
              <a:gd name="connsiteY2" fmla="*/ 886707 h 1759998"/>
              <a:gd name="connsiteX3" fmla="*/ 119701 w 2922540"/>
              <a:gd name="connsiteY3" fmla="*/ 886707 h 1759998"/>
              <a:gd name="connsiteX4" fmla="*/ 119701 w 2922540"/>
              <a:gd name="connsiteY4" fmla="*/ 1559027 h 1759998"/>
              <a:gd name="connsiteX5" fmla="*/ 219451 w 2922540"/>
              <a:gd name="connsiteY5" fmla="*/ 1650378 h 1759998"/>
              <a:gd name="connsiteX6" fmla="*/ 2703089 w 2922540"/>
              <a:gd name="connsiteY6" fmla="*/ 1650378 h 1759998"/>
              <a:gd name="connsiteX7" fmla="*/ 2802839 w 2922540"/>
              <a:gd name="connsiteY7" fmla="*/ 1559027 h 1759998"/>
              <a:gd name="connsiteX8" fmla="*/ 2802839 w 2922540"/>
              <a:gd name="connsiteY8" fmla="*/ 873291 h 1759998"/>
              <a:gd name="connsiteX9" fmla="*/ 2802840 w 2922540"/>
              <a:gd name="connsiteY9" fmla="*/ 873291 h 1759998"/>
              <a:gd name="connsiteX10" fmla="*/ 2802840 w 2922540"/>
              <a:gd name="connsiteY10" fmla="*/ 200971 h 1759998"/>
              <a:gd name="connsiteX11" fmla="*/ 2703090 w 2922540"/>
              <a:gd name="connsiteY11" fmla="*/ 109620 h 1759998"/>
              <a:gd name="connsiteX12" fmla="*/ 219453 w 2922540"/>
              <a:gd name="connsiteY12" fmla="*/ 0 h 1759998"/>
              <a:gd name="connsiteX13" fmla="*/ 2703090 w 2922540"/>
              <a:gd name="connsiteY13" fmla="*/ 0 h 1759998"/>
              <a:gd name="connsiteX14" fmla="*/ 2922540 w 2922540"/>
              <a:gd name="connsiteY14" fmla="*/ 200971 h 1759998"/>
              <a:gd name="connsiteX15" fmla="*/ 2922540 w 2922540"/>
              <a:gd name="connsiteY15" fmla="*/ 886707 h 1759998"/>
              <a:gd name="connsiteX16" fmla="*/ 2922539 w 2922540"/>
              <a:gd name="connsiteY16" fmla="*/ 886707 h 1759998"/>
              <a:gd name="connsiteX17" fmla="*/ 2922539 w 2922540"/>
              <a:gd name="connsiteY17" fmla="*/ 1559027 h 1759998"/>
              <a:gd name="connsiteX18" fmla="*/ 2703089 w 2922540"/>
              <a:gd name="connsiteY18" fmla="*/ 1759998 h 1759998"/>
              <a:gd name="connsiteX19" fmla="*/ 219451 w 2922540"/>
              <a:gd name="connsiteY19" fmla="*/ 1759998 h 1759998"/>
              <a:gd name="connsiteX20" fmla="*/ 0 w 2922540"/>
              <a:gd name="connsiteY20" fmla="*/ 1559027 h 1759998"/>
              <a:gd name="connsiteX21" fmla="*/ 0 w 2922540"/>
              <a:gd name="connsiteY21" fmla="*/ 873291 h 1759998"/>
              <a:gd name="connsiteX22" fmla="*/ 2 w 2922540"/>
              <a:gd name="connsiteY22" fmla="*/ 873291 h 1759998"/>
              <a:gd name="connsiteX23" fmla="*/ 2 w 2922540"/>
              <a:gd name="connsiteY23" fmla="*/ 200971 h 1759998"/>
              <a:gd name="connsiteX24" fmla="*/ 219453 w 2922540"/>
              <a:gd name="connsiteY24" fmla="*/ 0 h 17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2540" h="1759998">
                <a:moveTo>
                  <a:pt x="219453" y="109620"/>
                </a:moveTo>
                <a:cubicBezTo>
                  <a:pt x="164390" y="109620"/>
                  <a:pt x="119702" y="150545"/>
                  <a:pt x="119702" y="200971"/>
                </a:cubicBezTo>
                <a:lnTo>
                  <a:pt x="119702" y="886707"/>
                </a:lnTo>
                <a:lnTo>
                  <a:pt x="119701" y="886707"/>
                </a:lnTo>
                <a:lnTo>
                  <a:pt x="119701" y="1559027"/>
                </a:lnTo>
                <a:cubicBezTo>
                  <a:pt x="119701" y="1609453"/>
                  <a:pt x="164388" y="1650378"/>
                  <a:pt x="219451" y="1650378"/>
                </a:cubicBezTo>
                <a:lnTo>
                  <a:pt x="2703089" y="1650378"/>
                </a:lnTo>
                <a:cubicBezTo>
                  <a:pt x="2758151" y="1650378"/>
                  <a:pt x="2802839" y="1609453"/>
                  <a:pt x="2802839" y="1559027"/>
                </a:cubicBezTo>
                <a:lnTo>
                  <a:pt x="2802839" y="873291"/>
                </a:lnTo>
                <a:lnTo>
                  <a:pt x="2802840" y="873291"/>
                </a:lnTo>
                <a:lnTo>
                  <a:pt x="2802840" y="200971"/>
                </a:lnTo>
                <a:cubicBezTo>
                  <a:pt x="2802840" y="150545"/>
                  <a:pt x="2758153" y="109620"/>
                  <a:pt x="2703090" y="109620"/>
                </a:cubicBezTo>
                <a:close/>
                <a:moveTo>
                  <a:pt x="219453" y="0"/>
                </a:moveTo>
                <a:lnTo>
                  <a:pt x="2703090" y="0"/>
                </a:lnTo>
                <a:cubicBezTo>
                  <a:pt x="2824120" y="0"/>
                  <a:pt x="2922540" y="90132"/>
                  <a:pt x="2922540" y="200971"/>
                </a:cubicBezTo>
                <a:lnTo>
                  <a:pt x="2922540" y="886707"/>
                </a:lnTo>
                <a:lnTo>
                  <a:pt x="2922539" y="886707"/>
                </a:lnTo>
                <a:lnTo>
                  <a:pt x="2922539" y="1559027"/>
                </a:lnTo>
                <a:cubicBezTo>
                  <a:pt x="2922539" y="1669866"/>
                  <a:pt x="2824119" y="1759998"/>
                  <a:pt x="2703089" y="1759998"/>
                </a:cubicBezTo>
                <a:lnTo>
                  <a:pt x="219451" y="1759998"/>
                </a:lnTo>
                <a:cubicBezTo>
                  <a:pt x="98421" y="1759998"/>
                  <a:pt x="0" y="1669866"/>
                  <a:pt x="0" y="1559027"/>
                </a:cubicBezTo>
                <a:lnTo>
                  <a:pt x="0" y="873291"/>
                </a:lnTo>
                <a:lnTo>
                  <a:pt x="2" y="873291"/>
                </a:lnTo>
                <a:lnTo>
                  <a:pt x="2" y="200971"/>
                </a:lnTo>
                <a:cubicBezTo>
                  <a:pt x="2" y="90132"/>
                  <a:pt x="98422" y="0"/>
                  <a:pt x="219453" y="0"/>
                </a:cubicBezTo>
                <a:close/>
              </a:path>
            </a:pathLst>
          </a:custGeom>
          <a:solidFill>
            <a:srgbClr val="70AD47"/>
          </a:solidFill>
          <a:ln/>
          <a:effectLst/>
        </p:spPr>
        <p:style>
          <a:lnRef idx="0">
            <a:schemeClr val="accent4"/>
          </a:lnRef>
          <a:fillRef idx="3">
            <a:schemeClr val="accent4"/>
          </a:fillRef>
          <a:effectRef idx="3">
            <a:schemeClr val="accent4"/>
          </a:effectRef>
          <a:fontRef idx="minor">
            <a:schemeClr val="lt1"/>
          </a:fontRef>
        </p:style>
        <p:txBody>
          <a:bodyPr wrap="square" rIns="182880" rtlCol="0" anchor="ctr">
            <a:noAutofit/>
          </a:bodyPr>
          <a:lstStyle/>
          <a:p>
            <a:pPr marL="2286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56" name="TextBox 55">
            <a:extLst>
              <a:ext uri="{FF2B5EF4-FFF2-40B4-BE49-F238E27FC236}">
                <a16:creationId xmlns:a16="http://schemas.microsoft.com/office/drawing/2014/main" id="{71217567-8866-474D-8C48-F2502D4310BE}"/>
              </a:ext>
            </a:extLst>
          </p:cNvPr>
          <p:cNvSpPr txBox="1"/>
          <p:nvPr/>
        </p:nvSpPr>
        <p:spPr>
          <a:xfrm>
            <a:off x="70314" y="2831100"/>
            <a:ext cx="2922540" cy="1277273"/>
          </a:xfrm>
          <a:prstGeom prst="rect">
            <a:avLst/>
          </a:prstGeom>
          <a:noFill/>
        </p:spPr>
        <p:txBody>
          <a:bodyPr wrap="square">
            <a:spAutoFit/>
          </a:bodyPr>
          <a:lstStyle/>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Pocket-sized blood analyzer determines blood count, immune activation via cell morphology changes</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Rapid test to distinguish viral from bacterial infection</a:t>
            </a:r>
          </a:p>
        </p:txBody>
      </p:sp>
      <p:sp>
        <p:nvSpPr>
          <p:cNvPr id="57" name="TextBox 56">
            <a:extLst>
              <a:ext uri="{FF2B5EF4-FFF2-40B4-BE49-F238E27FC236}">
                <a16:creationId xmlns:a16="http://schemas.microsoft.com/office/drawing/2014/main" id="{B7C5BAAC-09AA-4DBE-A89E-FBF8F7A354E0}"/>
              </a:ext>
            </a:extLst>
          </p:cNvPr>
          <p:cNvSpPr txBox="1"/>
          <p:nvPr/>
        </p:nvSpPr>
        <p:spPr>
          <a:xfrm>
            <a:off x="3095626" y="2831100"/>
            <a:ext cx="2922540" cy="800219"/>
          </a:xfrm>
          <a:prstGeom prst="rect">
            <a:avLst/>
          </a:prstGeom>
          <a:noFill/>
        </p:spPr>
        <p:txBody>
          <a:bodyPr wrap="square">
            <a:spAutoFit/>
          </a:bodyPr>
          <a:lstStyle/>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Lab-on-a-Dust system (LDS)</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CRP, TNF-alpha, IL-1RA</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No prep; sample-to-answer: 15 min</a:t>
            </a:r>
          </a:p>
        </p:txBody>
      </p:sp>
      <p:sp>
        <p:nvSpPr>
          <p:cNvPr id="58" name="TextBox 57">
            <a:extLst>
              <a:ext uri="{FF2B5EF4-FFF2-40B4-BE49-F238E27FC236}">
                <a16:creationId xmlns:a16="http://schemas.microsoft.com/office/drawing/2014/main" id="{D7B4EBDD-93FD-447F-B354-452D08417A5E}"/>
              </a:ext>
            </a:extLst>
          </p:cNvPr>
          <p:cNvSpPr txBox="1"/>
          <p:nvPr/>
        </p:nvSpPr>
        <p:spPr>
          <a:xfrm>
            <a:off x="6151145" y="2831100"/>
            <a:ext cx="2922540" cy="1092607"/>
          </a:xfrm>
          <a:prstGeom prst="rect">
            <a:avLst/>
          </a:prstGeom>
          <a:noFill/>
        </p:spPr>
        <p:txBody>
          <a:bodyPr wrap="square">
            <a:spAutoFit/>
          </a:bodyPr>
          <a:lstStyle/>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Development of stress model involving biomarker signatures</a:t>
            </a:r>
          </a:p>
          <a:p>
            <a:pPr marL="228600" marR="0" lvl="0" indent="-114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Ultrasound detects changes in biomarker expression / immune cell responses</a:t>
            </a:r>
          </a:p>
        </p:txBody>
      </p:sp>
      <p:pic>
        <p:nvPicPr>
          <p:cNvPr id="11" name="Picture 2" descr="Image result for stanford medicine"/>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5019" y="1015979"/>
            <a:ext cx="1719030" cy="8595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528753-2618-48E4-93F5-2CD7D1385509}"/>
              </a:ext>
            </a:extLst>
          </p:cNvPr>
          <p:cNvPicPr>
            <a:picLocks noChangeAspect="1"/>
          </p:cNvPicPr>
          <p:nvPr/>
        </p:nvPicPr>
        <p:blipFill rotWithShape="1">
          <a:blip r:embed="rId13">
            <a:clrChange>
              <a:clrFrom>
                <a:srgbClr val="FDFDFD"/>
              </a:clrFrom>
              <a:clrTo>
                <a:srgbClr val="FDFDFD">
                  <a:alpha val="0"/>
                </a:srgbClr>
              </a:clrTo>
            </a:clrChange>
            <a:extLst>
              <a:ext uri="{28A0092B-C50C-407E-A947-70E740481C1C}">
                <a14:useLocalDpi xmlns:a14="http://schemas.microsoft.com/office/drawing/2010/main" val="0"/>
              </a:ext>
            </a:extLst>
          </a:blip>
          <a:srcRect t="17043" b="21494"/>
          <a:stretch/>
        </p:blipFill>
        <p:spPr>
          <a:xfrm>
            <a:off x="7555319" y="1070882"/>
            <a:ext cx="1257300" cy="405339"/>
          </a:xfrm>
          <a:prstGeom prst="rect">
            <a:avLst/>
          </a:prstGeom>
        </p:spPr>
      </p:pic>
    </p:spTree>
    <p:extLst>
      <p:ext uri="{BB962C8B-B14F-4D97-AF65-F5344CB8AC3E}">
        <p14:creationId xmlns:p14="http://schemas.microsoft.com/office/powerpoint/2010/main" val="809342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839235-5BB3-4C76-8C2A-1874C9498417}"/>
              </a:ext>
            </a:extLst>
          </p:cNvPr>
          <p:cNvSpPr>
            <a:spLocks noGrp="1"/>
          </p:cNvSpPr>
          <p:nvPr>
            <p:ph type="ctrTitle"/>
          </p:nvPr>
        </p:nvSpPr>
        <p:spPr>
          <a:xfrm>
            <a:off x="685800" y="1888314"/>
            <a:ext cx="7772400" cy="1102519"/>
          </a:xfrm>
        </p:spPr>
        <p:txBody>
          <a:bodyPr/>
          <a:lstStyle/>
          <a:p>
            <a:r>
              <a:rPr lang="en-US" dirty="0" smtClean="0"/>
              <a:t>DRIVe </a:t>
            </a:r>
            <a:r>
              <a:rPr lang="en-US" dirty="0"/>
              <a:t>Solving Sepsis Program</a:t>
            </a:r>
          </a:p>
        </p:txBody>
      </p:sp>
      <p:sp>
        <p:nvSpPr>
          <p:cNvPr id="7" name="Subtitle 6">
            <a:extLst>
              <a:ext uri="{FF2B5EF4-FFF2-40B4-BE49-F238E27FC236}">
                <a16:creationId xmlns:a16="http://schemas.microsoft.com/office/drawing/2014/main" id="{926F45F7-D163-4097-8EA0-04E3CF16372C}"/>
              </a:ext>
            </a:extLst>
          </p:cNvPr>
          <p:cNvSpPr>
            <a:spLocks noGrp="1"/>
          </p:cNvSpPr>
          <p:nvPr>
            <p:ph type="subTitle" idx="1"/>
          </p:nvPr>
        </p:nvSpPr>
        <p:spPr>
          <a:xfrm>
            <a:off x="1371600" y="3346449"/>
            <a:ext cx="6400800" cy="920739"/>
          </a:xfrm>
        </p:spPr>
        <p:txBody>
          <a:bodyPr/>
          <a:lstStyle/>
          <a:p>
            <a:r>
              <a:rPr lang="en-US" dirty="0"/>
              <a:t>Kimberly </a:t>
            </a:r>
            <a:r>
              <a:rPr lang="en-US" dirty="0" smtClean="0"/>
              <a:t>Sciarretta</a:t>
            </a:r>
            <a:r>
              <a:rPr lang="en-US" dirty="0"/>
              <a:t>, PhD</a:t>
            </a:r>
          </a:p>
        </p:txBody>
      </p:sp>
    </p:spTree>
    <p:extLst>
      <p:ext uri="{BB962C8B-B14F-4D97-AF65-F5344CB8AC3E}">
        <p14:creationId xmlns:p14="http://schemas.microsoft.com/office/powerpoint/2010/main" val="88822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F94087B-3BD9-41B5-8369-6EFD332DB03A}"/>
              </a:ext>
            </a:extLst>
          </p:cNvPr>
          <p:cNvSpPr>
            <a:spLocks noGrp="1"/>
          </p:cNvSpPr>
          <p:nvPr>
            <p:ph type="title"/>
          </p:nvPr>
        </p:nvSpPr>
        <p:spPr/>
        <p:txBody>
          <a:bodyPr>
            <a:normAutofit/>
          </a:bodyPr>
          <a:lstStyle/>
          <a:p>
            <a:r>
              <a:rPr lang="en-US" dirty="0" smtClean="0"/>
              <a:t>US Sepsis Stats</a:t>
            </a:r>
            <a:endParaRPr lang="en-US" dirty="0"/>
          </a:p>
        </p:txBody>
      </p:sp>
      <p:grpSp>
        <p:nvGrpSpPr>
          <p:cNvPr id="42" name="Group 41">
            <a:extLst>
              <a:ext uri="{FF2B5EF4-FFF2-40B4-BE49-F238E27FC236}">
                <a16:creationId xmlns:a16="http://schemas.microsoft.com/office/drawing/2014/main" id="{C6FE82E4-68CD-412C-9E52-D9034D52F4EF}"/>
              </a:ext>
            </a:extLst>
          </p:cNvPr>
          <p:cNvGrpSpPr/>
          <p:nvPr/>
        </p:nvGrpSpPr>
        <p:grpSpPr>
          <a:xfrm>
            <a:off x="2638769" y="1251962"/>
            <a:ext cx="1871751" cy="2578398"/>
            <a:chOff x="304429" y="1496059"/>
            <a:chExt cx="1871751" cy="2578398"/>
          </a:xfrm>
        </p:grpSpPr>
        <p:pic>
          <p:nvPicPr>
            <p:cNvPr id="2" name="Graphic 1">
              <a:extLst>
                <a:ext uri="{FF2B5EF4-FFF2-40B4-BE49-F238E27FC236}">
                  <a16:creationId xmlns:a16="http://schemas.microsoft.com/office/drawing/2014/main" id="{98255588-2CB2-44E4-95D2-6D0AC392545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28080" y="1496059"/>
              <a:ext cx="1848100" cy="2578398"/>
            </a:xfrm>
            <a:prstGeom prst="rect">
              <a:avLst/>
            </a:prstGeom>
          </p:spPr>
        </p:pic>
        <p:sp>
          <p:nvSpPr>
            <p:cNvPr id="3" name="TextBox 2">
              <a:extLst>
                <a:ext uri="{FF2B5EF4-FFF2-40B4-BE49-F238E27FC236}">
                  <a16:creationId xmlns:a16="http://schemas.microsoft.com/office/drawing/2014/main" id="{A239F82A-1497-401C-9864-838B269FFC5B}"/>
                </a:ext>
              </a:extLst>
            </p:cNvPr>
            <p:cNvSpPr txBox="1"/>
            <p:nvPr/>
          </p:nvSpPr>
          <p:spPr>
            <a:xfrm>
              <a:off x="409711" y="1613564"/>
              <a:ext cx="1647689" cy="584775"/>
            </a:xfrm>
            <a:prstGeom prst="rect">
              <a:avLst/>
            </a:prstGeom>
            <a:noFill/>
          </p:spPr>
          <p:txBody>
            <a:bodyPr wrap="square" rtlCol="0">
              <a:spAutoFit/>
            </a:bodyPr>
            <a:lstStyle/>
            <a:p>
              <a:pPr algn="ctr" defTabSz="914355"/>
              <a:r>
                <a:rPr lang="en-US" sz="1400" b="1" dirty="0">
                  <a:solidFill>
                    <a:srgbClr val="231F20"/>
                  </a:solidFill>
                  <a:latin typeface="Arial"/>
                </a:rPr>
                <a:t>MORBIDITY</a:t>
              </a:r>
              <a:r>
                <a:rPr lang="en-US" b="1" dirty="0">
                  <a:solidFill>
                    <a:srgbClr val="231F20"/>
                  </a:solidFill>
                  <a:latin typeface="Arial"/>
                </a:rPr>
                <a:t>*</a:t>
              </a:r>
              <a:r>
                <a:rPr lang="en-US" sz="1350" b="1" baseline="30000" dirty="0">
                  <a:solidFill>
                    <a:srgbClr val="231F20"/>
                  </a:solidFill>
                  <a:latin typeface="Arial"/>
                </a:rPr>
                <a:t>1</a:t>
              </a:r>
            </a:p>
            <a:p>
              <a:pPr algn="ctr" defTabSz="914355"/>
              <a:endParaRPr lang="en-US" sz="1400" b="1" dirty="0">
                <a:solidFill>
                  <a:srgbClr val="231F20"/>
                </a:solidFill>
                <a:latin typeface="Arial"/>
              </a:endParaRPr>
            </a:p>
          </p:txBody>
        </p:sp>
        <p:sp>
          <p:nvSpPr>
            <p:cNvPr id="16" name="TextBox 15">
              <a:extLst>
                <a:ext uri="{FF2B5EF4-FFF2-40B4-BE49-F238E27FC236}">
                  <a16:creationId xmlns:a16="http://schemas.microsoft.com/office/drawing/2014/main" id="{5B0FF6FB-7E51-442A-A5F2-104179A8C093}"/>
                </a:ext>
              </a:extLst>
            </p:cNvPr>
            <p:cNvSpPr txBox="1"/>
            <p:nvPr/>
          </p:nvSpPr>
          <p:spPr>
            <a:xfrm>
              <a:off x="387000" y="2794078"/>
              <a:ext cx="1647689" cy="523220"/>
            </a:xfrm>
            <a:prstGeom prst="rect">
              <a:avLst/>
            </a:prstGeom>
            <a:noFill/>
          </p:spPr>
          <p:txBody>
            <a:bodyPr wrap="square" rtlCol="0">
              <a:spAutoFit/>
            </a:bodyPr>
            <a:lstStyle/>
            <a:p>
              <a:pPr algn="ctr" defTabSz="914355"/>
              <a:r>
                <a:rPr lang="en-US" sz="1400" b="1" dirty="0">
                  <a:solidFill>
                    <a:srgbClr val="231F20"/>
                  </a:solidFill>
                  <a:latin typeface="Arial"/>
                </a:rPr>
                <a:t> each year in U.S.</a:t>
              </a:r>
            </a:p>
          </p:txBody>
        </p:sp>
        <p:sp>
          <p:nvSpPr>
            <p:cNvPr id="17" name="TextBox 16">
              <a:extLst>
                <a:ext uri="{FF2B5EF4-FFF2-40B4-BE49-F238E27FC236}">
                  <a16:creationId xmlns:a16="http://schemas.microsoft.com/office/drawing/2014/main" id="{B953C968-8A77-412F-94DD-AD099452E0B8}"/>
                </a:ext>
              </a:extLst>
            </p:cNvPr>
            <p:cNvSpPr txBox="1"/>
            <p:nvPr/>
          </p:nvSpPr>
          <p:spPr>
            <a:xfrm>
              <a:off x="304429" y="2389317"/>
              <a:ext cx="1848100" cy="5078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defTabSz="914355"/>
              <a:r>
                <a:rPr lang="en-US" sz="2700" b="1" dirty="0">
                  <a:ln/>
                  <a:solidFill>
                    <a:srgbClr val="C15853">
                      <a:lumMod val="75000"/>
                    </a:srgbClr>
                  </a:solidFill>
                  <a:latin typeface="Arial"/>
                </a:rPr>
                <a:t>Million</a:t>
              </a:r>
            </a:p>
          </p:txBody>
        </p:sp>
        <p:sp>
          <p:nvSpPr>
            <p:cNvPr id="18" name="TextBox 17">
              <a:extLst>
                <a:ext uri="{FF2B5EF4-FFF2-40B4-BE49-F238E27FC236}">
                  <a16:creationId xmlns:a16="http://schemas.microsoft.com/office/drawing/2014/main" id="{845243AB-F4C2-4E64-ABAB-FAEC20471ADF}"/>
                </a:ext>
              </a:extLst>
            </p:cNvPr>
            <p:cNvSpPr txBox="1"/>
            <p:nvPr/>
          </p:nvSpPr>
          <p:spPr>
            <a:xfrm>
              <a:off x="392384" y="2057637"/>
              <a:ext cx="1636922" cy="5078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defTabSz="914355"/>
              <a:r>
                <a:rPr lang="en-US" sz="2700" b="1" dirty="0">
                  <a:ln/>
                  <a:solidFill>
                    <a:srgbClr val="C15853">
                      <a:lumMod val="75000"/>
                    </a:srgbClr>
                  </a:solidFill>
                  <a:latin typeface="Arial"/>
                </a:rPr>
                <a:t>1.7</a:t>
              </a:r>
            </a:p>
          </p:txBody>
        </p:sp>
      </p:grpSp>
      <p:grpSp>
        <p:nvGrpSpPr>
          <p:cNvPr id="43" name="Group 42">
            <a:extLst>
              <a:ext uri="{FF2B5EF4-FFF2-40B4-BE49-F238E27FC236}">
                <a16:creationId xmlns:a16="http://schemas.microsoft.com/office/drawing/2014/main" id="{5CBD67D5-E4B3-46A7-B77A-C67464347C7C}"/>
              </a:ext>
            </a:extLst>
          </p:cNvPr>
          <p:cNvGrpSpPr/>
          <p:nvPr/>
        </p:nvGrpSpPr>
        <p:grpSpPr>
          <a:xfrm>
            <a:off x="2521296" y="1273224"/>
            <a:ext cx="4242930" cy="2578398"/>
            <a:chOff x="36920" y="1596075"/>
            <a:chExt cx="4242930" cy="2578398"/>
          </a:xfrm>
        </p:grpSpPr>
        <p:pic>
          <p:nvPicPr>
            <p:cNvPr id="19" name="Graphic 18">
              <a:extLst>
                <a:ext uri="{FF2B5EF4-FFF2-40B4-BE49-F238E27FC236}">
                  <a16:creationId xmlns:a16="http://schemas.microsoft.com/office/drawing/2014/main" id="{825DCC39-5DBC-414B-98DB-A27D4EFDF2F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365314" y="1596075"/>
              <a:ext cx="1848100" cy="2578398"/>
            </a:xfrm>
            <a:prstGeom prst="rect">
              <a:avLst/>
            </a:prstGeom>
          </p:spPr>
        </p:pic>
        <p:sp>
          <p:nvSpPr>
            <p:cNvPr id="20" name="TextBox 19">
              <a:extLst>
                <a:ext uri="{FF2B5EF4-FFF2-40B4-BE49-F238E27FC236}">
                  <a16:creationId xmlns:a16="http://schemas.microsoft.com/office/drawing/2014/main" id="{C4117D5C-6B15-472F-B928-BD203F6AF6C2}"/>
                </a:ext>
              </a:extLst>
            </p:cNvPr>
            <p:cNvSpPr txBox="1"/>
            <p:nvPr/>
          </p:nvSpPr>
          <p:spPr>
            <a:xfrm>
              <a:off x="2465518" y="1699565"/>
              <a:ext cx="1647689" cy="584775"/>
            </a:xfrm>
            <a:prstGeom prst="rect">
              <a:avLst/>
            </a:prstGeom>
            <a:noFill/>
          </p:spPr>
          <p:txBody>
            <a:bodyPr wrap="square" rtlCol="0">
              <a:spAutoFit/>
            </a:bodyPr>
            <a:lstStyle/>
            <a:p>
              <a:pPr algn="ctr" defTabSz="914355"/>
              <a:r>
                <a:rPr lang="en-US" sz="1400" b="1" dirty="0">
                  <a:solidFill>
                    <a:srgbClr val="231F20"/>
                  </a:solidFill>
                  <a:latin typeface="Arial"/>
                </a:rPr>
                <a:t>MORTALITY</a:t>
              </a:r>
              <a:r>
                <a:rPr lang="en-US" b="1" dirty="0">
                  <a:solidFill>
                    <a:srgbClr val="231F20"/>
                  </a:solidFill>
                  <a:latin typeface="Arial"/>
                </a:rPr>
                <a:t>*</a:t>
              </a:r>
              <a:r>
                <a:rPr lang="en-US" sz="1350" b="1" baseline="30000" dirty="0">
                  <a:solidFill>
                    <a:srgbClr val="231F20"/>
                  </a:solidFill>
                  <a:latin typeface="Arial"/>
                </a:rPr>
                <a:t>1</a:t>
              </a:r>
            </a:p>
            <a:p>
              <a:pPr algn="ctr" defTabSz="914355"/>
              <a:endParaRPr lang="en-US" sz="1400" b="1" dirty="0">
                <a:solidFill>
                  <a:srgbClr val="231F20"/>
                </a:solidFill>
                <a:latin typeface="Arial"/>
              </a:endParaRPr>
            </a:p>
          </p:txBody>
        </p:sp>
        <p:sp>
          <p:nvSpPr>
            <p:cNvPr id="21" name="TextBox 20">
              <a:extLst>
                <a:ext uri="{FF2B5EF4-FFF2-40B4-BE49-F238E27FC236}">
                  <a16:creationId xmlns:a16="http://schemas.microsoft.com/office/drawing/2014/main" id="{47BA5E87-682D-44BB-A7B2-52B9292077E5}"/>
                </a:ext>
              </a:extLst>
            </p:cNvPr>
            <p:cNvSpPr txBox="1"/>
            <p:nvPr/>
          </p:nvSpPr>
          <p:spPr>
            <a:xfrm>
              <a:off x="2465519" y="3054743"/>
              <a:ext cx="1647689" cy="523220"/>
            </a:xfrm>
            <a:prstGeom prst="rect">
              <a:avLst/>
            </a:prstGeom>
            <a:noFill/>
          </p:spPr>
          <p:txBody>
            <a:bodyPr wrap="square" rtlCol="0">
              <a:spAutoFit/>
            </a:bodyPr>
            <a:lstStyle/>
            <a:p>
              <a:pPr algn="ctr" defTabSz="914355"/>
              <a:r>
                <a:rPr lang="en-US" sz="1400" b="1" dirty="0">
                  <a:solidFill>
                    <a:srgbClr val="231F20"/>
                  </a:solidFill>
                  <a:latin typeface="Arial"/>
                </a:rPr>
                <a:t>Americans die each year </a:t>
              </a:r>
            </a:p>
          </p:txBody>
        </p:sp>
        <p:sp>
          <p:nvSpPr>
            <p:cNvPr id="23" name="TextBox 22">
              <a:extLst>
                <a:ext uri="{FF2B5EF4-FFF2-40B4-BE49-F238E27FC236}">
                  <a16:creationId xmlns:a16="http://schemas.microsoft.com/office/drawing/2014/main" id="{1F9B5C05-682C-4350-98BD-DB3E53F4296C}"/>
                </a:ext>
              </a:extLst>
            </p:cNvPr>
            <p:cNvSpPr txBox="1"/>
            <p:nvPr/>
          </p:nvSpPr>
          <p:spPr>
            <a:xfrm>
              <a:off x="2298878" y="2599932"/>
              <a:ext cx="1980972"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defTabSz="914355"/>
              <a:r>
                <a:rPr lang="en-US" sz="2800" b="1" dirty="0">
                  <a:ln/>
                  <a:solidFill>
                    <a:srgbClr val="C15853">
                      <a:lumMod val="75000"/>
                    </a:srgbClr>
                  </a:solidFill>
                  <a:latin typeface="Arial"/>
                </a:rPr>
                <a:t>~270,000</a:t>
              </a:r>
            </a:p>
          </p:txBody>
        </p:sp>
        <p:sp>
          <p:nvSpPr>
            <p:cNvPr id="24" name="TextBox 23">
              <a:extLst>
                <a:ext uri="{FF2B5EF4-FFF2-40B4-BE49-F238E27FC236}">
                  <a16:creationId xmlns:a16="http://schemas.microsoft.com/office/drawing/2014/main" id="{D9F72590-45FB-4D5C-B9D1-440189497BC3}"/>
                </a:ext>
              </a:extLst>
            </p:cNvPr>
            <p:cNvSpPr txBox="1"/>
            <p:nvPr/>
          </p:nvSpPr>
          <p:spPr>
            <a:xfrm>
              <a:off x="219695" y="3562230"/>
              <a:ext cx="1647689" cy="523220"/>
            </a:xfrm>
            <a:prstGeom prst="rect">
              <a:avLst/>
            </a:prstGeom>
            <a:noFill/>
          </p:spPr>
          <p:txBody>
            <a:bodyPr wrap="square" rtlCol="0">
              <a:spAutoFit/>
            </a:bodyPr>
            <a:lstStyle/>
            <a:p>
              <a:pPr algn="ctr" defTabSz="914355"/>
              <a:r>
                <a:rPr lang="en-US" sz="1400" b="1" dirty="0">
                  <a:solidFill>
                    <a:srgbClr val="231F20"/>
                  </a:solidFill>
                  <a:latin typeface="Arial"/>
                </a:rPr>
                <a:t>are discharged to hospice</a:t>
              </a:r>
            </a:p>
          </p:txBody>
        </p:sp>
        <p:sp>
          <p:nvSpPr>
            <p:cNvPr id="25" name="TextBox 24">
              <a:extLst>
                <a:ext uri="{FF2B5EF4-FFF2-40B4-BE49-F238E27FC236}">
                  <a16:creationId xmlns:a16="http://schemas.microsoft.com/office/drawing/2014/main" id="{68BD318D-9B23-455A-99A8-A54F7E9BA47D}"/>
                </a:ext>
              </a:extLst>
            </p:cNvPr>
            <p:cNvSpPr txBox="1"/>
            <p:nvPr/>
          </p:nvSpPr>
          <p:spPr>
            <a:xfrm>
              <a:off x="36920" y="3177928"/>
              <a:ext cx="1980972"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defTabSz="914355"/>
              <a:r>
                <a:rPr lang="en-US" sz="2800" b="1" dirty="0">
                  <a:ln/>
                  <a:solidFill>
                    <a:srgbClr val="C15853">
                      <a:lumMod val="75000"/>
                    </a:srgbClr>
                  </a:solidFill>
                  <a:latin typeface="Arial"/>
                </a:rPr>
                <a:t>&gt;80,000</a:t>
              </a:r>
            </a:p>
          </p:txBody>
        </p:sp>
        <p:cxnSp>
          <p:nvCxnSpPr>
            <p:cNvPr id="27" name="Straight Connector 26">
              <a:extLst>
                <a:ext uri="{FF2B5EF4-FFF2-40B4-BE49-F238E27FC236}">
                  <a16:creationId xmlns:a16="http://schemas.microsoft.com/office/drawing/2014/main" id="{5ED99768-6377-4B4F-A7A4-A881BED80CD5}"/>
                </a:ext>
              </a:extLst>
            </p:cNvPr>
            <p:cNvCxnSpPr/>
            <p:nvPr/>
          </p:nvCxnSpPr>
          <p:spPr>
            <a:xfrm>
              <a:off x="378193" y="3195783"/>
              <a:ext cx="1447800"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0" name="Group 39">
            <a:extLst>
              <a:ext uri="{FF2B5EF4-FFF2-40B4-BE49-F238E27FC236}">
                <a16:creationId xmlns:a16="http://schemas.microsoft.com/office/drawing/2014/main" id="{6DDBFC0B-D912-40F8-92F1-A315288A3E5A}"/>
              </a:ext>
            </a:extLst>
          </p:cNvPr>
          <p:cNvGrpSpPr/>
          <p:nvPr/>
        </p:nvGrpSpPr>
        <p:grpSpPr>
          <a:xfrm>
            <a:off x="334026" y="1252618"/>
            <a:ext cx="1848100" cy="2578398"/>
            <a:chOff x="4403372" y="1496059"/>
            <a:chExt cx="1848100" cy="2578398"/>
          </a:xfrm>
          <a:effectLst>
            <a:glow rad="101600">
              <a:schemeClr val="accent1">
                <a:satMod val="175000"/>
                <a:alpha val="40000"/>
              </a:schemeClr>
            </a:glow>
            <a:outerShdw blurRad="50800" dist="38100" dir="10800000" algn="r" rotWithShape="0">
              <a:prstClr val="black">
                <a:alpha val="40000"/>
              </a:prstClr>
            </a:outerShdw>
          </a:effectLst>
        </p:grpSpPr>
        <p:pic>
          <p:nvPicPr>
            <p:cNvPr id="28" name="Graphic 27">
              <a:extLst>
                <a:ext uri="{FF2B5EF4-FFF2-40B4-BE49-F238E27FC236}">
                  <a16:creationId xmlns:a16="http://schemas.microsoft.com/office/drawing/2014/main" id="{1EE04343-4164-4D7A-A9D7-3551747C1FA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403372" y="1496059"/>
              <a:ext cx="1848100" cy="2578398"/>
            </a:xfrm>
            <a:prstGeom prst="rect">
              <a:avLst/>
            </a:prstGeom>
          </p:spPr>
        </p:pic>
        <p:sp>
          <p:nvSpPr>
            <p:cNvPr id="29" name="TextBox 28">
              <a:extLst>
                <a:ext uri="{FF2B5EF4-FFF2-40B4-BE49-F238E27FC236}">
                  <a16:creationId xmlns:a16="http://schemas.microsoft.com/office/drawing/2014/main" id="{1A3ABDFD-CE82-4E2C-901D-C49A4FE24013}"/>
                </a:ext>
              </a:extLst>
            </p:cNvPr>
            <p:cNvSpPr txBox="1"/>
            <p:nvPr/>
          </p:nvSpPr>
          <p:spPr>
            <a:xfrm>
              <a:off x="4435588" y="1613564"/>
              <a:ext cx="1774278" cy="577081"/>
            </a:xfrm>
            <a:prstGeom prst="rect">
              <a:avLst/>
            </a:prstGeom>
            <a:noFill/>
          </p:spPr>
          <p:txBody>
            <a:bodyPr wrap="square" rtlCol="0">
              <a:spAutoFit/>
            </a:bodyPr>
            <a:lstStyle/>
            <a:p>
              <a:pPr algn="ctr" defTabSz="914355"/>
              <a:r>
                <a:rPr lang="en-US" sz="1350" b="1" dirty="0">
                  <a:solidFill>
                    <a:srgbClr val="231F20"/>
                  </a:solidFill>
                  <a:latin typeface="Arial"/>
                </a:rPr>
                <a:t>INCIDENCE</a:t>
              </a:r>
              <a:r>
                <a:rPr lang="en-US" b="1" dirty="0">
                  <a:solidFill>
                    <a:srgbClr val="231F20"/>
                  </a:solidFill>
                  <a:latin typeface="Arial"/>
                </a:rPr>
                <a:t>*</a:t>
              </a:r>
              <a:r>
                <a:rPr lang="en-US" sz="1350" b="1" baseline="30000" dirty="0">
                  <a:solidFill>
                    <a:srgbClr val="231F20"/>
                  </a:solidFill>
                  <a:latin typeface="Arial"/>
                </a:rPr>
                <a:t>2,3</a:t>
              </a:r>
            </a:p>
            <a:p>
              <a:pPr algn="ctr" defTabSz="914355"/>
              <a:endParaRPr lang="en-US" sz="1350" b="1" dirty="0">
                <a:solidFill>
                  <a:srgbClr val="231F20"/>
                </a:solidFill>
                <a:latin typeface="Arial"/>
              </a:endParaRPr>
            </a:p>
          </p:txBody>
        </p:sp>
        <p:sp>
          <p:nvSpPr>
            <p:cNvPr id="30" name="TextBox 29">
              <a:extLst>
                <a:ext uri="{FF2B5EF4-FFF2-40B4-BE49-F238E27FC236}">
                  <a16:creationId xmlns:a16="http://schemas.microsoft.com/office/drawing/2014/main" id="{C5FAC51D-0FBD-44AC-AFC8-E9BC6439E060}"/>
                </a:ext>
              </a:extLst>
            </p:cNvPr>
            <p:cNvSpPr txBox="1"/>
            <p:nvPr/>
          </p:nvSpPr>
          <p:spPr>
            <a:xfrm>
              <a:off x="4469967" y="2519075"/>
              <a:ext cx="1647689" cy="715581"/>
            </a:xfrm>
            <a:prstGeom prst="rect">
              <a:avLst/>
            </a:prstGeom>
            <a:noFill/>
          </p:spPr>
          <p:txBody>
            <a:bodyPr wrap="square" rtlCol="0">
              <a:spAutoFit/>
            </a:bodyPr>
            <a:lstStyle/>
            <a:p>
              <a:pPr algn="ctr" defTabSz="914355"/>
              <a:r>
                <a:rPr lang="en-US" sz="1350" b="1" dirty="0">
                  <a:solidFill>
                    <a:srgbClr val="231F20"/>
                  </a:solidFill>
                  <a:latin typeface="Arial"/>
                </a:rPr>
                <a:t>Of sepsis cases were present on admission</a:t>
              </a:r>
              <a:endParaRPr lang="en-US" sz="1050" b="1" baseline="30000" dirty="0">
                <a:solidFill>
                  <a:srgbClr val="231F20"/>
                </a:solidFill>
                <a:latin typeface="Arial"/>
              </a:endParaRPr>
            </a:p>
          </p:txBody>
        </p:sp>
        <p:sp>
          <p:nvSpPr>
            <p:cNvPr id="32" name="TextBox 31">
              <a:extLst>
                <a:ext uri="{FF2B5EF4-FFF2-40B4-BE49-F238E27FC236}">
                  <a16:creationId xmlns:a16="http://schemas.microsoft.com/office/drawing/2014/main" id="{C6ECC790-F467-452B-B6BA-C9228B2BB2D3}"/>
                </a:ext>
              </a:extLst>
            </p:cNvPr>
            <p:cNvSpPr txBox="1"/>
            <p:nvPr/>
          </p:nvSpPr>
          <p:spPr>
            <a:xfrm>
              <a:off x="4441416" y="2093754"/>
              <a:ext cx="1647689" cy="507831"/>
            </a:xfrm>
            <a:prstGeom prst="rect">
              <a:avLst/>
            </a:prstGeom>
            <a:noFill/>
          </p:spPr>
          <p:txBody>
            <a:bodyPr wrap="square" rtlCol="0">
              <a:spAutoFit/>
              <a:sp3d extrusionH="57150" prstMaterial="softEdge">
                <a:bevelT w="25400" h="38100"/>
              </a:sp3d>
            </a:bodyPr>
            <a:lstStyle/>
            <a:p>
              <a:pPr algn="ctr" defTabSz="914355"/>
              <a:r>
                <a:rPr lang="en-US" sz="2700" b="1" dirty="0">
                  <a:ln/>
                  <a:solidFill>
                    <a:srgbClr val="C15853">
                      <a:lumMod val="75000"/>
                    </a:srgbClr>
                  </a:solidFill>
                  <a:latin typeface="Arial"/>
                </a:rPr>
                <a:t>86.8%</a:t>
              </a:r>
            </a:p>
          </p:txBody>
        </p:sp>
      </p:grpSp>
      <p:grpSp>
        <p:nvGrpSpPr>
          <p:cNvPr id="39" name="Group 38">
            <a:extLst>
              <a:ext uri="{FF2B5EF4-FFF2-40B4-BE49-F238E27FC236}">
                <a16:creationId xmlns:a16="http://schemas.microsoft.com/office/drawing/2014/main" id="{9BFE438C-B4CB-4F53-9D15-E5482108FA1A}"/>
              </a:ext>
            </a:extLst>
          </p:cNvPr>
          <p:cNvGrpSpPr/>
          <p:nvPr/>
        </p:nvGrpSpPr>
        <p:grpSpPr>
          <a:xfrm>
            <a:off x="6983293" y="1329473"/>
            <a:ext cx="1848100" cy="2578398"/>
            <a:chOff x="6792428" y="1549182"/>
            <a:chExt cx="1848100" cy="2578398"/>
          </a:xfrm>
        </p:grpSpPr>
        <p:pic>
          <p:nvPicPr>
            <p:cNvPr id="33" name="Graphic 32">
              <a:extLst>
                <a:ext uri="{FF2B5EF4-FFF2-40B4-BE49-F238E27FC236}">
                  <a16:creationId xmlns:a16="http://schemas.microsoft.com/office/drawing/2014/main" id="{771D079A-2922-4F40-8273-15A2A43BEF8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792428" y="1549182"/>
              <a:ext cx="1848100" cy="2578398"/>
            </a:xfrm>
            <a:prstGeom prst="rect">
              <a:avLst/>
            </a:prstGeom>
          </p:spPr>
        </p:pic>
        <p:sp>
          <p:nvSpPr>
            <p:cNvPr id="34" name="TextBox 33">
              <a:extLst>
                <a:ext uri="{FF2B5EF4-FFF2-40B4-BE49-F238E27FC236}">
                  <a16:creationId xmlns:a16="http://schemas.microsoft.com/office/drawing/2014/main" id="{F959BC14-AE82-47E8-8875-3E9BEF39D7C3}"/>
                </a:ext>
              </a:extLst>
            </p:cNvPr>
            <p:cNvSpPr txBox="1"/>
            <p:nvPr/>
          </p:nvSpPr>
          <p:spPr>
            <a:xfrm>
              <a:off x="6864083" y="1557535"/>
              <a:ext cx="1758660" cy="800219"/>
            </a:xfrm>
            <a:prstGeom prst="rect">
              <a:avLst/>
            </a:prstGeom>
            <a:noFill/>
          </p:spPr>
          <p:txBody>
            <a:bodyPr wrap="square" rtlCol="0">
              <a:spAutoFit/>
            </a:bodyPr>
            <a:lstStyle/>
            <a:p>
              <a:pPr algn="ctr" defTabSz="914355"/>
              <a:r>
                <a:rPr lang="en-US" sz="1400" b="1" dirty="0">
                  <a:solidFill>
                    <a:srgbClr val="231F20"/>
                  </a:solidFill>
                  <a:latin typeface="Arial"/>
                </a:rPr>
                <a:t>ECONOMIC BURDEN</a:t>
              </a:r>
              <a:r>
                <a:rPr lang="en-US" b="1" dirty="0">
                  <a:solidFill>
                    <a:srgbClr val="231F20"/>
                  </a:solidFill>
                  <a:latin typeface="Arial"/>
                </a:rPr>
                <a:t>*</a:t>
              </a:r>
              <a:r>
                <a:rPr lang="en-US" sz="1350" b="1" baseline="30000" dirty="0">
                  <a:solidFill>
                    <a:srgbClr val="231F20"/>
                  </a:solidFill>
                  <a:latin typeface="Arial"/>
                </a:rPr>
                <a:t>4</a:t>
              </a:r>
            </a:p>
            <a:p>
              <a:pPr algn="ctr" defTabSz="914355"/>
              <a:endParaRPr lang="en-US" sz="1400" b="1" dirty="0">
                <a:solidFill>
                  <a:srgbClr val="231F20"/>
                </a:solidFill>
                <a:latin typeface="Arial"/>
              </a:endParaRPr>
            </a:p>
          </p:txBody>
        </p:sp>
        <p:sp>
          <p:nvSpPr>
            <p:cNvPr id="35" name="TextBox 34">
              <a:extLst>
                <a:ext uri="{FF2B5EF4-FFF2-40B4-BE49-F238E27FC236}">
                  <a16:creationId xmlns:a16="http://schemas.microsoft.com/office/drawing/2014/main" id="{A35141C8-25D4-401F-9315-8BE1FDF1F34C}"/>
                </a:ext>
              </a:extLst>
            </p:cNvPr>
            <p:cNvSpPr txBox="1"/>
            <p:nvPr/>
          </p:nvSpPr>
          <p:spPr>
            <a:xfrm>
              <a:off x="6892634" y="2254805"/>
              <a:ext cx="1647689" cy="307777"/>
            </a:xfrm>
            <a:prstGeom prst="rect">
              <a:avLst/>
            </a:prstGeom>
            <a:noFill/>
          </p:spPr>
          <p:txBody>
            <a:bodyPr wrap="square" rtlCol="0">
              <a:spAutoFit/>
            </a:bodyPr>
            <a:lstStyle/>
            <a:p>
              <a:pPr algn="ctr" defTabSz="914355"/>
              <a:r>
                <a:rPr lang="en-US" sz="1400" b="1" dirty="0">
                  <a:solidFill>
                    <a:srgbClr val="231F20"/>
                  </a:solidFill>
                  <a:latin typeface="Arial"/>
                </a:rPr>
                <a:t>responsible for</a:t>
              </a:r>
            </a:p>
          </p:txBody>
        </p:sp>
        <p:sp>
          <p:nvSpPr>
            <p:cNvPr id="36" name="TextBox 35">
              <a:extLst>
                <a:ext uri="{FF2B5EF4-FFF2-40B4-BE49-F238E27FC236}">
                  <a16:creationId xmlns:a16="http://schemas.microsoft.com/office/drawing/2014/main" id="{06E62154-23A9-4912-8A28-BAF5B8C5DAF6}"/>
                </a:ext>
              </a:extLst>
            </p:cNvPr>
            <p:cNvSpPr txBox="1"/>
            <p:nvPr/>
          </p:nvSpPr>
          <p:spPr>
            <a:xfrm>
              <a:off x="6792428" y="3038327"/>
              <a:ext cx="1848100" cy="646331"/>
            </a:xfrm>
            <a:prstGeom prst="rect">
              <a:avLst/>
            </a:prstGeom>
            <a:noFill/>
          </p:spPr>
          <p:txBody>
            <a:bodyPr wrap="square" rtlCol="0">
              <a:spAutoFit/>
            </a:bodyPr>
            <a:lstStyle/>
            <a:p>
              <a:pPr algn="ctr" defTabSz="914355"/>
              <a:r>
                <a:rPr lang="en-US" sz="3600" dirty="0">
                  <a:ln w="0"/>
                  <a:solidFill>
                    <a:srgbClr val="102B62"/>
                  </a:solidFill>
                  <a:effectLst>
                    <a:outerShdw blurRad="38100" dist="19050" dir="2700000" algn="tl" rotWithShape="0">
                      <a:srgbClr val="102B62">
                        <a:alpha val="40000"/>
                      </a:srgbClr>
                    </a:outerShdw>
                  </a:effectLst>
                  <a:latin typeface="Arial"/>
                </a:rPr>
                <a:t>Billion</a:t>
              </a:r>
            </a:p>
          </p:txBody>
        </p:sp>
        <p:sp>
          <p:nvSpPr>
            <p:cNvPr id="37" name="TextBox 36">
              <a:extLst>
                <a:ext uri="{FF2B5EF4-FFF2-40B4-BE49-F238E27FC236}">
                  <a16:creationId xmlns:a16="http://schemas.microsoft.com/office/drawing/2014/main" id="{B94553E9-AD06-4EC9-8F1B-748F8BA80412}"/>
                </a:ext>
              </a:extLst>
            </p:cNvPr>
            <p:cNvSpPr txBox="1"/>
            <p:nvPr/>
          </p:nvSpPr>
          <p:spPr>
            <a:xfrm>
              <a:off x="6892634" y="2554680"/>
              <a:ext cx="1647689" cy="646331"/>
            </a:xfrm>
            <a:prstGeom prst="rect">
              <a:avLst/>
            </a:prstGeom>
            <a:noFill/>
          </p:spPr>
          <p:txBody>
            <a:bodyPr wrap="square" rtlCol="0">
              <a:spAutoFit/>
            </a:bodyPr>
            <a:lstStyle/>
            <a:p>
              <a:pPr algn="ctr" defTabSz="914355"/>
              <a:r>
                <a:rPr lang="en-US" sz="3600" dirty="0">
                  <a:ln w="0"/>
                  <a:solidFill>
                    <a:srgbClr val="102B62"/>
                  </a:solidFill>
                  <a:effectLst>
                    <a:outerShdw blurRad="38100" dist="19050" dir="2700000" algn="tl" rotWithShape="0">
                      <a:srgbClr val="102B62">
                        <a:alpha val="40000"/>
                      </a:srgbClr>
                    </a:outerShdw>
                  </a:effectLst>
                  <a:latin typeface="Arial"/>
                </a:rPr>
                <a:t>$60+ </a:t>
              </a:r>
            </a:p>
          </p:txBody>
        </p:sp>
      </p:grpSp>
      <p:sp>
        <p:nvSpPr>
          <p:cNvPr id="38" name="TextBox 37">
            <a:extLst>
              <a:ext uri="{FF2B5EF4-FFF2-40B4-BE49-F238E27FC236}">
                <a16:creationId xmlns:a16="http://schemas.microsoft.com/office/drawing/2014/main" id="{B8B99169-0933-43D7-B6CC-CD4CF6FF4FF5}"/>
              </a:ext>
            </a:extLst>
          </p:cNvPr>
          <p:cNvSpPr txBox="1"/>
          <p:nvPr/>
        </p:nvSpPr>
        <p:spPr>
          <a:xfrm>
            <a:off x="7083499" y="3349956"/>
            <a:ext cx="1647689" cy="307777"/>
          </a:xfrm>
          <a:prstGeom prst="rect">
            <a:avLst/>
          </a:prstGeom>
          <a:noFill/>
        </p:spPr>
        <p:txBody>
          <a:bodyPr wrap="square" rtlCol="0">
            <a:spAutoFit/>
          </a:bodyPr>
          <a:lstStyle/>
          <a:p>
            <a:pPr algn="ctr" defTabSz="914355"/>
            <a:r>
              <a:rPr lang="en-US" sz="1400" b="1" dirty="0">
                <a:solidFill>
                  <a:srgbClr val="231F20"/>
                </a:solidFill>
                <a:latin typeface="Arial"/>
              </a:rPr>
              <a:t>Annually</a:t>
            </a:r>
          </a:p>
        </p:txBody>
      </p:sp>
      <p:sp>
        <p:nvSpPr>
          <p:cNvPr id="4" name="TextBox 3"/>
          <p:cNvSpPr txBox="1"/>
          <p:nvPr/>
        </p:nvSpPr>
        <p:spPr>
          <a:xfrm>
            <a:off x="311299" y="3907871"/>
            <a:ext cx="4505706" cy="542456"/>
          </a:xfrm>
          <a:prstGeom prst="rect">
            <a:avLst/>
          </a:prstGeom>
          <a:noFill/>
        </p:spPr>
        <p:txBody>
          <a:bodyPr wrap="square" rtlCol="0">
            <a:spAutoFit/>
          </a:bodyPr>
          <a:lstStyle/>
          <a:p>
            <a:pPr defTabSz="914355"/>
            <a:r>
              <a:rPr lang="en-US" sz="1200" dirty="0">
                <a:solidFill>
                  <a:srgbClr val="102B62"/>
                </a:solidFill>
                <a:latin typeface="Arial"/>
              </a:rPr>
              <a:t>*</a:t>
            </a:r>
            <a:r>
              <a:rPr lang="en-US" sz="825" baseline="30000" dirty="0">
                <a:solidFill>
                  <a:srgbClr val="102B62"/>
                </a:solidFill>
                <a:latin typeface="Arial"/>
              </a:rPr>
              <a:t>1</a:t>
            </a:r>
            <a:r>
              <a:rPr lang="en-US" sz="825" dirty="0">
                <a:solidFill>
                  <a:srgbClr val="102B62"/>
                </a:solidFill>
                <a:latin typeface="Arial"/>
              </a:rPr>
              <a:t>CDC.Gov</a:t>
            </a:r>
          </a:p>
          <a:p>
            <a:pPr defTabSz="914378"/>
            <a:r>
              <a:rPr lang="en-US" sz="900" baseline="30000" dirty="0">
                <a:solidFill>
                  <a:srgbClr val="102B62"/>
                </a:solidFill>
                <a:latin typeface="Arial"/>
              </a:rPr>
              <a:t>2</a:t>
            </a:r>
            <a:r>
              <a:rPr lang="en-US" sz="900" dirty="0">
                <a:solidFill>
                  <a:srgbClr val="102B62"/>
                </a:solidFill>
                <a:latin typeface="Arial"/>
              </a:rPr>
              <a:t>September 13, 2017. doi:10.1001/jama.2017.13836</a:t>
            </a:r>
          </a:p>
          <a:p>
            <a:pPr defTabSz="914378"/>
            <a:r>
              <a:rPr lang="en-US" sz="825" baseline="30000" dirty="0">
                <a:solidFill>
                  <a:srgbClr val="102B62"/>
                </a:solidFill>
                <a:latin typeface="Arial"/>
              </a:rPr>
              <a:t>3</a:t>
            </a:r>
            <a:r>
              <a:rPr lang="en-US" sz="825" dirty="0">
                <a:solidFill>
                  <a:srgbClr val="102B62"/>
                </a:solidFill>
                <a:latin typeface="Arial"/>
              </a:rPr>
              <a:t>December 15, 2012 </a:t>
            </a:r>
            <a:r>
              <a:rPr lang="en-US" sz="825" dirty="0" err="1">
                <a:solidFill>
                  <a:srgbClr val="102B62"/>
                </a:solidFill>
                <a:latin typeface="Arial"/>
              </a:rPr>
              <a:t>doi</a:t>
            </a:r>
            <a:r>
              <a:rPr lang="en-US" sz="825" dirty="0">
                <a:solidFill>
                  <a:srgbClr val="102B62"/>
                </a:solidFill>
                <a:latin typeface="Arial"/>
              </a:rPr>
              <a:t>:  [10.1164/rccm.201204-0713OC]</a:t>
            </a:r>
          </a:p>
        </p:txBody>
      </p:sp>
      <p:sp>
        <p:nvSpPr>
          <p:cNvPr id="41" name="TextBox 40">
            <a:extLst>
              <a:ext uri="{FF2B5EF4-FFF2-40B4-BE49-F238E27FC236}">
                <a16:creationId xmlns:a16="http://schemas.microsoft.com/office/drawing/2014/main" id="{C6ECC790-F467-452B-B6BA-C9228B2BB2D3}"/>
              </a:ext>
            </a:extLst>
          </p:cNvPr>
          <p:cNvSpPr txBox="1"/>
          <p:nvPr/>
        </p:nvSpPr>
        <p:spPr>
          <a:xfrm>
            <a:off x="429172" y="2872931"/>
            <a:ext cx="1647689" cy="5078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defTabSz="914355"/>
            <a:r>
              <a:rPr lang="en-US" sz="2700" b="1" dirty="0">
                <a:ln/>
                <a:solidFill>
                  <a:srgbClr val="C15853">
                    <a:lumMod val="75000"/>
                  </a:srgbClr>
                </a:solidFill>
                <a:latin typeface="Arial"/>
              </a:rPr>
              <a:t>&gt;40% </a:t>
            </a:r>
          </a:p>
        </p:txBody>
      </p:sp>
      <p:sp>
        <p:nvSpPr>
          <p:cNvPr id="44" name="TextBox 43">
            <a:extLst>
              <a:ext uri="{FF2B5EF4-FFF2-40B4-BE49-F238E27FC236}">
                <a16:creationId xmlns:a16="http://schemas.microsoft.com/office/drawing/2014/main" id="{C5FAC51D-0FBD-44AC-AFC8-E9BC6439E060}"/>
              </a:ext>
            </a:extLst>
          </p:cNvPr>
          <p:cNvSpPr txBox="1"/>
          <p:nvPr/>
        </p:nvSpPr>
        <p:spPr>
          <a:xfrm>
            <a:off x="311299" y="3305494"/>
            <a:ext cx="1883435" cy="507831"/>
          </a:xfrm>
          <a:prstGeom prst="rect">
            <a:avLst/>
          </a:prstGeom>
          <a:noFill/>
        </p:spPr>
        <p:txBody>
          <a:bodyPr wrap="square" rtlCol="0">
            <a:spAutoFit/>
          </a:bodyPr>
          <a:lstStyle/>
          <a:p>
            <a:pPr algn="ctr" defTabSz="914355"/>
            <a:r>
              <a:rPr lang="en-US" sz="1350" b="1" dirty="0">
                <a:solidFill>
                  <a:srgbClr val="231F20"/>
                </a:solidFill>
                <a:latin typeface="Arial"/>
              </a:rPr>
              <a:t>Of Severe sepsis transported by EMS</a:t>
            </a:r>
            <a:endParaRPr lang="en-US" sz="1050" b="1" baseline="30000" dirty="0">
              <a:solidFill>
                <a:srgbClr val="231F20"/>
              </a:solidFill>
              <a:latin typeface="Arial"/>
            </a:endParaRPr>
          </a:p>
        </p:txBody>
      </p:sp>
      <p:sp>
        <p:nvSpPr>
          <p:cNvPr id="45" name="TextBox 44"/>
          <p:cNvSpPr txBox="1"/>
          <p:nvPr/>
        </p:nvSpPr>
        <p:spPr>
          <a:xfrm>
            <a:off x="6436426" y="4259791"/>
            <a:ext cx="2579772" cy="230832"/>
          </a:xfrm>
          <a:prstGeom prst="rect">
            <a:avLst/>
          </a:prstGeom>
          <a:noFill/>
        </p:spPr>
        <p:txBody>
          <a:bodyPr wrap="square" rtlCol="0">
            <a:spAutoFit/>
          </a:bodyPr>
          <a:lstStyle/>
          <a:p>
            <a:r>
              <a:rPr lang="en-US" sz="900" i="1" baseline="30000" dirty="0">
                <a:solidFill>
                  <a:srgbClr val="002060"/>
                </a:solidFill>
              </a:rPr>
              <a:t>4</a:t>
            </a:r>
            <a:r>
              <a:rPr lang="en-US" sz="900" i="1" dirty="0">
                <a:solidFill>
                  <a:srgbClr val="002060"/>
                </a:solidFill>
              </a:rPr>
              <a:t>Critical Care Medicine </a:t>
            </a:r>
            <a:r>
              <a:rPr lang="en-US" sz="900" dirty="0">
                <a:solidFill>
                  <a:srgbClr val="002060"/>
                </a:solidFill>
              </a:rPr>
              <a:t>2020; 48(3): 276-318</a:t>
            </a:r>
          </a:p>
        </p:txBody>
      </p:sp>
    </p:spTree>
    <p:extLst>
      <p:ext uri="{BB962C8B-B14F-4D97-AF65-F5344CB8AC3E}">
        <p14:creationId xmlns:p14="http://schemas.microsoft.com/office/powerpoint/2010/main" val="31997323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203F-EBBE-4D81-9A1D-1644057061DD}"/>
              </a:ext>
            </a:extLst>
          </p:cNvPr>
          <p:cNvSpPr>
            <a:spLocks noGrp="1"/>
          </p:cNvSpPr>
          <p:nvPr>
            <p:ph type="title"/>
          </p:nvPr>
        </p:nvSpPr>
        <p:spPr/>
        <p:txBody>
          <a:bodyPr>
            <a:normAutofit fontScale="90000"/>
          </a:bodyPr>
          <a:lstStyle/>
          <a:p>
            <a:r>
              <a:rPr lang="en-US" dirty="0" smtClean="0">
                <a:solidFill>
                  <a:srgbClr val="002060"/>
                </a:solidFill>
                <a:latin typeface="Arial" panose="020B0604020202020204" pitchFamily="34" charset="0"/>
                <a:cs typeface="Arial" panose="020B0604020202020204" pitchFamily="34" charset="0"/>
              </a:rPr>
              <a:t>Sepsis </a:t>
            </a:r>
            <a:r>
              <a:rPr lang="en-US" dirty="0">
                <a:solidFill>
                  <a:srgbClr val="002060"/>
                </a:solidFill>
                <a:latin typeface="Arial" panose="020B0604020202020204" pitchFamily="34" charset="0"/>
                <a:cs typeface="Arial" panose="020B0604020202020204" pitchFamily="34" charset="0"/>
              </a:rPr>
              <a:t>Among Medicare </a:t>
            </a:r>
            <a:r>
              <a:rPr lang="en-US" dirty="0" smtClean="0">
                <a:solidFill>
                  <a:srgbClr val="002060"/>
                </a:solidFill>
                <a:latin typeface="Arial" panose="020B0604020202020204" pitchFamily="34" charset="0"/>
                <a:cs typeface="Arial" panose="020B0604020202020204" pitchFamily="34" charset="0"/>
              </a:rPr>
              <a:t>Beneficiaries:</a:t>
            </a:r>
            <a:r>
              <a:rPr lang="en-US" dirty="0">
                <a:solidFill>
                  <a:srgbClr val="002060"/>
                </a:solidFill>
                <a:latin typeface="Arial" panose="020B0604020202020204" pitchFamily="34" charset="0"/>
                <a:cs typeface="Arial" panose="020B0604020202020204" pitchFamily="34" charset="0"/>
              </a:rPr>
              <a:t/>
            </a:r>
            <a:br>
              <a:rPr lang="en-US" dirty="0">
                <a:solidFill>
                  <a:srgbClr val="002060"/>
                </a:solidFill>
                <a:latin typeface="Arial" panose="020B0604020202020204" pitchFamily="34" charset="0"/>
                <a:cs typeface="Arial" panose="020B0604020202020204" pitchFamily="34" charset="0"/>
              </a:rPr>
            </a:br>
            <a:r>
              <a:rPr lang="en-US" dirty="0" smtClean="0">
                <a:solidFill>
                  <a:srgbClr val="002060"/>
                </a:solidFill>
                <a:latin typeface="Arial" panose="020B0604020202020204" pitchFamily="34" charset="0"/>
                <a:cs typeface="Arial" panose="020B0604020202020204" pitchFamily="34" charset="0"/>
              </a:rPr>
              <a:t>Manuscript Trilogy</a:t>
            </a:r>
            <a:endParaRPr lang="en-US" dirty="0"/>
          </a:p>
        </p:txBody>
      </p:sp>
      <p:pic>
        <p:nvPicPr>
          <p:cNvPr id="27" name="Picture 26">
            <a:extLst>
              <a:ext uri="{FF2B5EF4-FFF2-40B4-BE49-F238E27FC236}">
                <a16:creationId xmlns:a16="http://schemas.microsoft.com/office/drawing/2014/main" id="{D6A9C5E3-E668-445E-890F-79A847F0C12F}"/>
              </a:ext>
            </a:extLst>
          </p:cNvPr>
          <p:cNvPicPr>
            <a:picLocks noChangeAspect="1"/>
          </p:cNvPicPr>
          <p:nvPr/>
        </p:nvPicPr>
        <p:blipFill>
          <a:blip r:embed="rId3"/>
          <a:stretch>
            <a:fillRect/>
          </a:stretch>
        </p:blipFill>
        <p:spPr>
          <a:xfrm>
            <a:off x="2441798" y="3571685"/>
            <a:ext cx="4260405" cy="816092"/>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6F55A15D-227F-4E30-83FC-CD98D6E12ACB}"/>
              </a:ext>
            </a:extLst>
          </p:cNvPr>
          <p:cNvPicPr>
            <a:picLocks noChangeAspect="1"/>
          </p:cNvPicPr>
          <p:nvPr/>
        </p:nvPicPr>
        <p:blipFill>
          <a:blip r:embed="rId4"/>
          <a:stretch>
            <a:fillRect/>
          </a:stretch>
        </p:blipFill>
        <p:spPr>
          <a:xfrm>
            <a:off x="5738153" y="2906130"/>
            <a:ext cx="1210606" cy="666600"/>
          </a:xfrm>
          <a:prstGeom prst="rect">
            <a:avLst/>
          </a:prstGeom>
        </p:spPr>
      </p:pic>
      <p:pic>
        <p:nvPicPr>
          <p:cNvPr id="34" name="Picture 33">
            <a:extLst>
              <a:ext uri="{FF2B5EF4-FFF2-40B4-BE49-F238E27FC236}">
                <a16:creationId xmlns:a16="http://schemas.microsoft.com/office/drawing/2014/main" id="{A5AD6D19-2F00-4F1F-8597-C4B152E55879}"/>
              </a:ext>
            </a:extLst>
          </p:cNvPr>
          <p:cNvPicPr>
            <a:picLocks noChangeAspect="1"/>
          </p:cNvPicPr>
          <p:nvPr/>
        </p:nvPicPr>
        <p:blipFill rotWithShape="1">
          <a:blip r:embed="rId5"/>
          <a:srcRect b="58918"/>
          <a:stretch/>
        </p:blipFill>
        <p:spPr>
          <a:xfrm>
            <a:off x="4605832" y="3053594"/>
            <a:ext cx="978859" cy="402130"/>
          </a:xfrm>
          <a:prstGeom prst="rect">
            <a:avLst/>
          </a:prstGeom>
        </p:spPr>
      </p:pic>
      <p:pic>
        <p:nvPicPr>
          <p:cNvPr id="35" name="Picture 34">
            <a:extLst>
              <a:ext uri="{FF2B5EF4-FFF2-40B4-BE49-F238E27FC236}">
                <a16:creationId xmlns:a16="http://schemas.microsoft.com/office/drawing/2014/main" id="{E600C9B2-ABF9-40C7-94FD-54E22EC8A7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1798" y="2970777"/>
            <a:ext cx="974626" cy="451873"/>
          </a:xfrm>
          <a:prstGeom prst="rect">
            <a:avLst/>
          </a:prstGeom>
        </p:spPr>
      </p:pic>
      <p:pic>
        <p:nvPicPr>
          <p:cNvPr id="36" name="Picture 35">
            <a:extLst>
              <a:ext uri="{FF2B5EF4-FFF2-40B4-BE49-F238E27FC236}">
                <a16:creationId xmlns:a16="http://schemas.microsoft.com/office/drawing/2014/main" id="{1DB1597C-2EC8-47C0-8965-E94153D3E3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4695" y="2916876"/>
            <a:ext cx="639225" cy="639226"/>
          </a:xfrm>
          <a:prstGeom prst="rect">
            <a:avLst/>
          </a:prstGeom>
        </p:spPr>
      </p:pic>
      <p:sp>
        <p:nvSpPr>
          <p:cNvPr id="5" name="Flowchart: Document 4"/>
          <p:cNvSpPr/>
          <p:nvPr/>
        </p:nvSpPr>
        <p:spPr>
          <a:xfrm>
            <a:off x="958932" y="1120730"/>
            <a:ext cx="2175934" cy="1566125"/>
          </a:xfrm>
          <a:prstGeom prst="flowChartDocumen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The Burdens of Sepsis 2012-2018</a:t>
            </a:r>
          </a:p>
        </p:txBody>
      </p:sp>
      <p:sp>
        <p:nvSpPr>
          <p:cNvPr id="37" name="Flowchart: Document 36"/>
          <p:cNvSpPr/>
          <p:nvPr/>
        </p:nvSpPr>
        <p:spPr>
          <a:xfrm>
            <a:off x="3384426" y="1092524"/>
            <a:ext cx="2175934" cy="1566125"/>
          </a:xfrm>
          <a:prstGeom prst="flowChartDocumen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The Trajectories of Sepsis 2012-2018</a:t>
            </a:r>
          </a:p>
        </p:txBody>
      </p:sp>
      <p:sp>
        <p:nvSpPr>
          <p:cNvPr id="38" name="Flowchart: Document 37"/>
          <p:cNvSpPr/>
          <p:nvPr/>
        </p:nvSpPr>
        <p:spPr>
          <a:xfrm>
            <a:off x="5925011" y="1005720"/>
            <a:ext cx="2175934" cy="1566125"/>
          </a:xfrm>
          <a:prstGeom prst="flowChartDocumen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The Methods, Models and Forecasts of Sepsis 2012-2018</a:t>
            </a:r>
          </a:p>
        </p:txBody>
      </p:sp>
      <p:sp>
        <p:nvSpPr>
          <p:cNvPr id="4" name="Rectangle 3"/>
          <p:cNvSpPr/>
          <p:nvPr/>
        </p:nvSpPr>
        <p:spPr>
          <a:xfrm>
            <a:off x="3239184" y="2585799"/>
            <a:ext cx="2727413" cy="276999"/>
          </a:xfrm>
          <a:prstGeom prst="rect">
            <a:avLst/>
          </a:prstGeom>
        </p:spPr>
        <p:txBody>
          <a:bodyPr wrap="none">
            <a:spAutoFit/>
          </a:bodyPr>
          <a:lstStyle/>
          <a:p>
            <a:r>
              <a:rPr lang="en-US" sz="1200" b="1" i="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Critical Care Medicine </a:t>
            </a:r>
            <a:r>
              <a:rPr lang="en-US"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2020; 48:276-318</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25810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1AB674-E0DA-43ED-A3FA-4C27F640CC53}"/>
              </a:ext>
            </a:extLst>
          </p:cNvPr>
          <p:cNvSpPr/>
          <p:nvPr/>
        </p:nvSpPr>
        <p:spPr>
          <a:xfrm>
            <a:off x="0" y="4400550"/>
            <a:ext cx="9144000" cy="77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Picture 53">
            <a:extLst>
              <a:ext uri="{FF2B5EF4-FFF2-40B4-BE49-F238E27FC236}">
                <a16:creationId xmlns:a16="http://schemas.microsoft.com/office/drawing/2014/main" id="{5428D385-2565-3C42-A14B-863BCAB065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382" t="51717" r="42411"/>
          <a:stretch/>
        </p:blipFill>
        <p:spPr>
          <a:xfrm rot="2105227">
            <a:off x="4196333" y="-800592"/>
            <a:ext cx="877421" cy="3428003"/>
          </a:xfrm>
          <a:prstGeom prst="rect">
            <a:avLst/>
          </a:prstGeom>
        </p:spPr>
      </p:pic>
      <p:pic>
        <p:nvPicPr>
          <p:cNvPr id="83" name="Picture 82">
            <a:extLst>
              <a:ext uri="{FF2B5EF4-FFF2-40B4-BE49-F238E27FC236}">
                <a16:creationId xmlns:a16="http://schemas.microsoft.com/office/drawing/2014/main" id="{2ECF7E45-7025-9941-A244-364AE52FC3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382" t="51717" r="42411"/>
          <a:stretch/>
        </p:blipFill>
        <p:spPr>
          <a:xfrm rot="18666188">
            <a:off x="841884" y="-446885"/>
            <a:ext cx="877421" cy="3587549"/>
          </a:xfrm>
          <a:prstGeom prst="rect">
            <a:avLst/>
          </a:prstGeom>
        </p:spPr>
      </p:pic>
      <p:pic>
        <p:nvPicPr>
          <p:cNvPr id="4" name="Picture 3">
            <a:extLst>
              <a:ext uri="{FF2B5EF4-FFF2-40B4-BE49-F238E27FC236}">
                <a16:creationId xmlns:a16="http://schemas.microsoft.com/office/drawing/2014/main" id="{3561DFD5-E0EB-0647-ACA5-FFF906EBCA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60" t="50317" r="50810"/>
          <a:stretch/>
        </p:blipFill>
        <p:spPr>
          <a:xfrm>
            <a:off x="1480111" y="1515425"/>
            <a:ext cx="3384326" cy="3341661"/>
          </a:xfrm>
          <a:prstGeom prst="rect">
            <a:avLst/>
          </a:prstGeom>
        </p:spPr>
      </p:pic>
      <p:pic>
        <p:nvPicPr>
          <p:cNvPr id="11" name="Picture 10">
            <a:extLst>
              <a:ext uri="{FF2B5EF4-FFF2-40B4-BE49-F238E27FC236}">
                <a16:creationId xmlns:a16="http://schemas.microsoft.com/office/drawing/2014/main" id="{7406102B-837B-6E4A-94AB-987C0513BB5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382" t="83808" r="42411"/>
          <a:stretch/>
        </p:blipFill>
        <p:spPr>
          <a:xfrm>
            <a:off x="2723032" y="-10693"/>
            <a:ext cx="877421" cy="1571290"/>
          </a:xfrm>
          <a:prstGeom prst="rect">
            <a:avLst/>
          </a:prstGeom>
        </p:spPr>
      </p:pic>
      <p:pic>
        <p:nvPicPr>
          <p:cNvPr id="71" name="Picture 70">
            <a:extLst>
              <a:ext uri="{FF2B5EF4-FFF2-40B4-BE49-F238E27FC236}">
                <a16:creationId xmlns:a16="http://schemas.microsoft.com/office/drawing/2014/main" id="{FD199C80-908E-2248-94C1-355BF36D082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382" t="51717" r="42411" b="20769"/>
          <a:stretch/>
        </p:blipFill>
        <p:spPr>
          <a:xfrm rot="5400000">
            <a:off x="486205" y="2261344"/>
            <a:ext cx="877421" cy="1849826"/>
          </a:xfrm>
          <a:prstGeom prst="rect">
            <a:avLst/>
          </a:prstGeom>
        </p:spPr>
      </p:pic>
      <p:pic>
        <p:nvPicPr>
          <p:cNvPr id="73" name="Picture 72">
            <a:extLst>
              <a:ext uri="{FF2B5EF4-FFF2-40B4-BE49-F238E27FC236}">
                <a16:creationId xmlns:a16="http://schemas.microsoft.com/office/drawing/2014/main" id="{7DF9B6A6-D0A2-0346-ACB8-AC20F6DDE9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382" t="91778" r="42411"/>
          <a:stretch/>
        </p:blipFill>
        <p:spPr>
          <a:xfrm rot="10800000">
            <a:off x="2741315" y="4492453"/>
            <a:ext cx="877421" cy="552824"/>
          </a:xfrm>
          <a:prstGeom prst="rect">
            <a:avLst/>
          </a:prstGeom>
        </p:spPr>
      </p:pic>
      <p:sp>
        <p:nvSpPr>
          <p:cNvPr id="84" name="Right Arrow 83">
            <a:extLst>
              <a:ext uri="{FF2B5EF4-FFF2-40B4-BE49-F238E27FC236}">
                <a16:creationId xmlns:a16="http://schemas.microsoft.com/office/drawing/2014/main" id="{B88F079A-4218-E54A-BF8F-1028FFA4C7E1}"/>
              </a:ext>
            </a:extLst>
          </p:cNvPr>
          <p:cNvSpPr/>
          <p:nvPr/>
        </p:nvSpPr>
        <p:spPr>
          <a:xfrm rot="2466188">
            <a:off x="88310" y="571588"/>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7" name="Group 86">
            <a:extLst>
              <a:ext uri="{FF2B5EF4-FFF2-40B4-BE49-F238E27FC236}">
                <a16:creationId xmlns:a16="http://schemas.microsoft.com/office/drawing/2014/main" id="{48862319-09DF-1546-8E7E-549250343A94}"/>
              </a:ext>
            </a:extLst>
          </p:cNvPr>
          <p:cNvGrpSpPr/>
          <p:nvPr/>
        </p:nvGrpSpPr>
        <p:grpSpPr>
          <a:xfrm>
            <a:off x="1" y="4462618"/>
            <a:ext cx="9144002" cy="576433"/>
            <a:chOff x="0" y="1785937"/>
            <a:chExt cx="12192001" cy="768577"/>
          </a:xfrm>
        </p:grpSpPr>
        <p:grpSp>
          <p:nvGrpSpPr>
            <p:cNvPr id="88" name="Group 87">
              <a:extLst>
                <a:ext uri="{FF2B5EF4-FFF2-40B4-BE49-F238E27FC236}">
                  <a16:creationId xmlns:a16="http://schemas.microsoft.com/office/drawing/2014/main" id="{582775D7-DC8E-6C49-AB7A-70EE8301C1F1}"/>
                </a:ext>
              </a:extLst>
            </p:cNvPr>
            <p:cNvGrpSpPr/>
            <p:nvPr/>
          </p:nvGrpSpPr>
          <p:grpSpPr>
            <a:xfrm>
              <a:off x="1" y="1785937"/>
              <a:ext cx="12192000" cy="766763"/>
              <a:chOff x="1" y="1785937"/>
              <a:chExt cx="12191999" cy="766763"/>
            </a:xfrm>
          </p:grpSpPr>
          <p:pic>
            <p:nvPicPr>
              <p:cNvPr id="90" name="Graphic 89">
                <a:extLst>
                  <a:ext uri="{FF2B5EF4-FFF2-40B4-BE49-F238E27FC236}">
                    <a16:creationId xmlns:a16="http://schemas.microsoft.com/office/drawing/2014/main" id="{947E3A20-57C6-1242-88BF-B624DC16719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 y="1785937"/>
                <a:ext cx="4019550" cy="766763"/>
              </a:xfrm>
              <a:prstGeom prst="rect">
                <a:avLst/>
              </a:prstGeom>
            </p:spPr>
          </p:pic>
          <p:pic>
            <p:nvPicPr>
              <p:cNvPr id="91" name="Graphic 90">
                <a:extLst>
                  <a:ext uri="{FF2B5EF4-FFF2-40B4-BE49-F238E27FC236}">
                    <a16:creationId xmlns:a16="http://schemas.microsoft.com/office/drawing/2014/main" id="{C62C58BB-7ED8-5E4C-842C-8A882ACC4636}"/>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019551" y="1785937"/>
                <a:ext cx="4019550" cy="766763"/>
              </a:xfrm>
              <a:prstGeom prst="rect">
                <a:avLst/>
              </a:prstGeom>
            </p:spPr>
          </p:pic>
          <p:pic>
            <p:nvPicPr>
              <p:cNvPr id="92" name="Graphic 91">
                <a:extLst>
                  <a:ext uri="{FF2B5EF4-FFF2-40B4-BE49-F238E27FC236}">
                    <a16:creationId xmlns:a16="http://schemas.microsoft.com/office/drawing/2014/main" id="{C9D7ADB9-6F0D-EA43-B222-9AE381D8CD77}"/>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025494" y="1785937"/>
                <a:ext cx="4166506" cy="766763"/>
              </a:xfrm>
              <a:prstGeom prst="rect">
                <a:avLst/>
              </a:prstGeom>
            </p:spPr>
          </p:pic>
        </p:grpSp>
        <p:cxnSp>
          <p:nvCxnSpPr>
            <p:cNvPr id="89" name="Straight Connector 88">
              <a:extLst>
                <a:ext uri="{FF2B5EF4-FFF2-40B4-BE49-F238E27FC236}">
                  <a16:creationId xmlns:a16="http://schemas.microsoft.com/office/drawing/2014/main" id="{0D8C637C-23CA-3948-BF1A-EE61F66A1D5F}"/>
                </a:ext>
              </a:extLst>
            </p:cNvPr>
            <p:cNvCxnSpPr/>
            <p:nvPr/>
          </p:nvCxnSpPr>
          <p:spPr>
            <a:xfrm>
              <a:off x="0" y="2554514"/>
              <a:ext cx="12192000" cy="0"/>
            </a:xfrm>
            <a:prstGeom prst="line">
              <a:avLst/>
            </a:prstGeom>
            <a:ln w="25400">
              <a:solidFill>
                <a:schemeClr val="bg1">
                  <a:lumMod val="65000"/>
                </a:schemeClr>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sp>
        <p:nvSpPr>
          <p:cNvPr id="100" name="TextBox 99">
            <a:extLst>
              <a:ext uri="{FF2B5EF4-FFF2-40B4-BE49-F238E27FC236}">
                <a16:creationId xmlns:a16="http://schemas.microsoft.com/office/drawing/2014/main" id="{2239261C-2367-0045-9492-0067487CAC17}"/>
              </a:ext>
            </a:extLst>
          </p:cNvPr>
          <p:cNvSpPr txBox="1"/>
          <p:nvPr/>
        </p:nvSpPr>
        <p:spPr>
          <a:xfrm>
            <a:off x="927568" y="2800305"/>
            <a:ext cx="1096722" cy="323165"/>
          </a:xfrm>
          <a:prstGeom prst="rect">
            <a:avLst/>
          </a:prstGeom>
          <a:noFill/>
        </p:spPr>
        <p:txBody>
          <a:bodyPr wrap="square" rtlCol="0">
            <a:spAutoFit/>
          </a:bodyPr>
          <a:lstStyle/>
          <a:p>
            <a:pPr defTabSz="914310"/>
            <a:r>
              <a:rPr lang="en-US" sz="1500" b="1" dirty="0">
                <a:solidFill>
                  <a:schemeClr val="bg1"/>
                </a:solidFill>
                <a:latin typeface="Arial"/>
              </a:rPr>
              <a:t>Influenza</a:t>
            </a:r>
          </a:p>
        </p:txBody>
      </p:sp>
      <p:grpSp>
        <p:nvGrpSpPr>
          <p:cNvPr id="101" name="Group 100">
            <a:extLst>
              <a:ext uri="{FF2B5EF4-FFF2-40B4-BE49-F238E27FC236}">
                <a16:creationId xmlns:a16="http://schemas.microsoft.com/office/drawing/2014/main" id="{55E7CA4B-76B9-D942-9369-72BF6E99B6D2}"/>
              </a:ext>
            </a:extLst>
          </p:cNvPr>
          <p:cNvGrpSpPr/>
          <p:nvPr/>
        </p:nvGrpSpPr>
        <p:grpSpPr>
          <a:xfrm rot="10527361">
            <a:off x="615491" y="3415502"/>
            <a:ext cx="983790" cy="1066919"/>
            <a:chOff x="6446088" y="4621531"/>
            <a:chExt cx="1051560" cy="1197133"/>
          </a:xfrm>
          <a:effectLst>
            <a:outerShdw blurRad="76200" dir="13500000" sy="23000" kx="1200000" algn="br" rotWithShape="0">
              <a:prstClr val="black">
                <a:alpha val="20000"/>
              </a:prstClr>
            </a:outerShdw>
          </a:effectLst>
        </p:grpSpPr>
        <p:sp>
          <p:nvSpPr>
            <p:cNvPr id="102" name="Freeform: Shape 29">
              <a:extLst>
                <a:ext uri="{FF2B5EF4-FFF2-40B4-BE49-F238E27FC236}">
                  <a16:creationId xmlns:a16="http://schemas.microsoft.com/office/drawing/2014/main" id="{6F73742A-5661-6143-ABE7-F053AEA9889F}"/>
                </a:ext>
              </a:extLst>
            </p:cNvPr>
            <p:cNvSpPr/>
            <p:nvPr/>
          </p:nvSpPr>
          <p:spPr>
            <a:xfrm rot="10800000">
              <a:off x="6446088" y="4621531"/>
              <a:ext cx="1051560" cy="1197133"/>
            </a:xfrm>
            <a:custGeom>
              <a:avLst/>
              <a:gdLst>
                <a:gd name="connsiteX0" fmla="*/ 525780 w 1051560"/>
                <a:gd name="connsiteY0" fmla="*/ 1197133 h 1197133"/>
                <a:gd name="connsiteX1" fmla="*/ 0 w 1051560"/>
                <a:gd name="connsiteY1" fmla="*/ 671353 h 1197133"/>
                <a:gd name="connsiteX2" fmla="*/ 321123 w 1051560"/>
                <a:gd name="connsiteY2" fmla="*/ 186892 h 1197133"/>
                <a:gd name="connsiteX3" fmla="*/ 321677 w 1051560"/>
                <a:gd name="connsiteY3" fmla="*/ 186720 h 1197133"/>
                <a:gd name="connsiteX4" fmla="*/ 525780 w 1051560"/>
                <a:gd name="connsiteY4" fmla="*/ 0 h 1197133"/>
                <a:gd name="connsiteX5" fmla="*/ 729882 w 1051560"/>
                <a:gd name="connsiteY5" fmla="*/ 186719 h 1197133"/>
                <a:gd name="connsiteX6" fmla="*/ 730437 w 1051560"/>
                <a:gd name="connsiteY6" fmla="*/ 186892 h 1197133"/>
                <a:gd name="connsiteX7" fmla="*/ 1051560 w 1051560"/>
                <a:gd name="connsiteY7" fmla="*/ 671353 h 1197133"/>
                <a:gd name="connsiteX8" fmla="*/ 525780 w 1051560"/>
                <a:gd name="connsiteY8" fmla="*/ 1197133 h 119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 h="1197133">
                  <a:moveTo>
                    <a:pt x="525780" y="1197133"/>
                  </a:moveTo>
                  <a:cubicBezTo>
                    <a:pt x="235400" y="1197133"/>
                    <a:pt x="0" y="961733"/>
                    <a:pt x="0" y="671353"/>
                  </a:cubicBezTo>
                  <a:cubicBezTo>
                    <a:pt x="0" y="453568"/>
                    <a:pt x="132412" y="266709"/>
                    <a:pt x="321123" y="186892"/>
                  </a:cubicBezTo>
                  <a:lnTo>
                    <a:pt x="321677" y="186720"/>
                  </a:lnTo>
                  <a:lnTo>
                    <a:pt x="525780" y="0"/>
                  </a:lnTo>
                  <a:lnTo>
                    <a:pt x="729882" y="186719"/>
                  </a:lnTo>
                  <a:lnTo>
                    <a:pt x="730437" y="186892"/>
                  </a:lnTo>
                  <a:cubicBezTo>
                    <a:pt x="919147" y="266709"/>
                    <a:pt x="1051560" y="453568"/>
                    <a:pt x="1051560" y="671353"/>
                  </a:cubicBezTo>
                  <a:cubicBezTo>
                    <a:pt x="1051560" y="961733"/>
                    <a:pt x="816160" y="1197133"/>
                    <a:pt x="525780" y="119713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03" name="Oval 102">
              <a:extLst>
                <a:ext uri="{FF2B5EF4-FFF2-40B4-BE49-F238E27FC236}">
                  <a16:creationId xmlns:a16="http://schemas.microsoft.com/office/drawing/2014/main" id="{FA2DAF29-FDA2-E145-A844-4D173A805CB8}"/>
                </a:ext>
              </a:extLst>
            </p:cNvPr>
            <p:cNvSpPr/>
            <p:nvPr/>
          </p:nvSpPr>
          <p:spPr>
            <a:xfrm>
              <a:off x="6598487" y="4747260"/>
              <a:ext cx="746760" cy="746760"/>
            </a:xfrm>
            <a:prstGeom prst="ellipse">
              <a:avLst/>
            </a:prstGeom>
            <a:gradFill>
              <a:gsLst>
                <a:gs pos="0">
                  <a:schemeClr val="bg1">
                    <a:lumMod val="95000"/>
                  </a:schemeClr>
                </a:gs>
                <a:gs pos="100000">
                  <a:srgbClr val="FFFFFF"/>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grpSp>
      <p:pic>
        <p:nvPicPr>
          <p:cNvPr id="104" name="Graphic 103">
            <a:extLst>
              <a:ext uri="{FF2B5EF4-FFF2-40B4-BE49-F238E27FC236}">
                <a16:creationId xmlns:a16="http://schemas.microsoft.com/office/drawing/2014/main" id="{9764DB82-0F56-6745-9434-9527C5AFEA2F}"/>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86970" y="3826934"/>
            <a:ext cx="461253" cy="474820"/>
          </a:xfrm>
          <a:prstGeom prst="rect">
            <a:avLst/>
          </a:prstGeom>
        </p:spPr>
      </p:pic>
      <p:grpSp>
        <p:nvGrpSpPr>
          <p:cNvPr id="105" name="Group 104">
            <a:extLst>
              <a:ext uri="{FF2B5EF4-FFF2-40B4-BE49-F238E27FC236}">
                <a16:creationId xmlns:a16="http://schemas.microsoft.com/office/drawing/2014/main" id="{0377E086-6C73-E24E-AD90-CC6E53313CCF}"/>
              </a:ext>
            </a:extLst>
          </p:cNvPr>
          <p:cNvGrpSpPr/>
          <p:nvPr/>
        </p:nvGrpSpPr>
        <p:grpSpPr>
          <a:xfrm rot="6058502">
            <a:off x="5049228" y="794438"/>
            <a:ext cx="869918" cy="988521"/>
            <a:chOff x="6446088" y="4621531"/>
            <a:chExt cx="1051560" cy="1197133"/>
          </a:xfrm>
          <a:effectLst>
            <a:outerShdw blurRad="76200" dir="18900000" sy="23000" kx="-1200000" algn="bl" rotWithShape="0">
              <a:prstClr val="black">
                <a:alpha val="20000"/>
              </a:prstClr>
            </a:outerShdw>
          </a:effectLst>
        </p:grpSpPr>
        <p:sp>
          <p:nvSpPr>
            <p:cNvPr id="106" name="Freeform: Shape 32">
              <a:extLst>
                <a:ext uri="{FF2B5EF4-FFF2-40B4-BE49-F238E27FC236}">
                  <a16:creationId xmlns:a16="http://schemas.microsoft.com/office/drawing/2014/main" id="{DBCCAF5B-4B24-E14C-B5E5-856AAAA6751E}"/>
                </a:ext>
              </a:extLst>
            </p:cNvPr>
            <p:cNvSpPr/>
            <p:nvPr/>
          </p:nvSpPr>
          <p:spPr>
            <a:xfrm rot="10800000">
              <a:off x="6446088" y="4621531"/>
              <a:ext cx="1051560" cy="1197133"/>
            </a:xfrm>
            <a:custGeom>
              <a:avLst/>
              <a:gdLst>
                <a:gd name="connsiteX0" fmla="*/ 525780 w 1051560"/>
                <a:gd name="connsiteY0" fmla="*/ 1197133 h 1197133"/>
                <a:gd name="connsiteX1" fmla="*/ 0 w 1051560"/>
                <a:gd name="connsiteY1" fmla="*/ 671353 h 1197133"/>
                <a:gd name="connsiteX2" fmla="*/ 321123 w 1051560"/>
                <a:gd name="connsiteY2" fmla="*/ 186892 h 1197133"/>
                <a:gd name="connsiteX3" fmla="*/ 321677 w 1051560"/>
                <a:gd name="connsiteY3" fmla="*/ 186720 h 1197133"/>
                <a:gd name="connsiteX4" fmla="*/ 525780 w 1051560"/>
                <a:gd name="connsiteY4" fmla="*/ 0 h 1197133"/>
                <a:gd name="connsiteX5" fmla="*/ 729882 w 1051560"/>
                <a:gd name="connsiteY5" fmla="*/ 186719 h 1197133"/>
                <a:gd name="connsiteX6" fmla="*/ 730437 w 1051560"/>
                <a:gd name="connsiteY6" fmla="*/ 186892 h 1197133"/>
                <a:gd name="connsiteX7" fmla="*/ 1051560 w 1051560"/>
                <a:gd name="connsiteY7" fmla="*/ 671353 h 1197133"/>
                <a:gd name="connsiteX8" fmla="*/ 525780 w 1051560"/>
                <a:gd name="connsiteY8" fmla="*/ 1197133 h 119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 h="1197133">
                  <a:moveTo>
                    <a:pt x="525780" y="1197133"/>
                  </a:moveTo>
                  <a:cubicBezTo>
                    <a:pt x="235400" y="1197133"/>
                    <a:pt x="0" y="961733"/>
                    <a:pt x="0" y="671353"/>
                  </a:cubicBezTo>
                  <a:cubicBezTo>
                    <a:pt x="0" y="453568"/>
                    <a:pt x="132412" y="266709"/>
                    <a:pt x="321123" y="186892"/>
                  </a:cubicBezTo>
                  <a:lnTo>
                    <a:pt x="321677" y="186720"/>
                  </a:lnTo>
                  <a:lnTo>
                    <a:pt x="525780" y="0"/>
                  </a:lnTo>
                  <a:lnTo>
                    <a:pt x="729882" y="186719"/>
                  </a:lnTo>
                  <a:lnTo>
                    <a:pt x="730437" y="186892"/>
                  </a:lnTo>
                  <a:cubicBezTo>
                    <a:pt x="919147" y="266709"/>
                    <a:pt x="1051560" y="453568"/>
                    <a:pt x="1051560" y="671353"/>
                  </a:cubicBezTo>
                  <a:cubicBezTo>
                    <a:pt x="1051560" y="961733"/>
                    <a:pt x="816160" y="1197133"/>
                    <a:pt x="525780" y="119713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Oval 106">
              <a:extLst>
                <a:ext uri="{FF2B5EF4-FFF2-40B4-BE49-F238E27FC236}">
                  <a16:creationId xmlns:a16="http://schemas.microsoft.com/office/drawing/2014/main" id="{CB906FA9-B706-334F-810F-909B076B708C}"/>
                </a:ext>
              </a:extLst>
            </p:cNvPr>
            <p:cNvSpPr/>
            <p:nvPr/>
          </p:nvSpPr>
          <p:spPr>
            <a:xfrm>
              <a:off x="6598487" y="4747260"/>
              <a:ext cx="746760" cy="746760"/>
            </a:xfrm>
            <a:prstGeom prst="ellipse">
              <a:avLst/>
            </a:prstGeom>
            <a:gradFill>
              <a:gsLst>
                <a:gs pos="0">
                  <a:schemeClr val="bg1">
                    <a:lumMod val="95000"/>
                  </a:schemeClr>
                </a:gs>
                <a:gs pos="100000">
                  <a:srgbClr val="FFFFFF"/>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8" name="Graphic 107">
            <a:extLst>
              <a:ext uri="{FF2B5EF4-FFF2-40B4-BE49-F238E27FC236}">
                <a16:creationId xmlns:a16="http://schemas.microsoft.com/office/drawing/2014/main" id="{A99ED42E-25CC-BC4A-A1DA-DC69155AE167}"/>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rot="6058502">
            <a:off x="5387595" y="1093064"/>
            <a:ext cx="432646" cy="405114"/>
          </a:xfrm>
          <a:prstGeom prst="rect">
            <a:avLst/>
          </a:prstGeom>
        </p:spPr>
      </p:pic>
      <p:sp>
        <p:nvSpPr>
          <p:cNvPr id="109" name="TextBox 108">
            <a:extLst>
              <a:ext uri="{FF2B5EF4-FFF2-40B4-BE49-F238E27FC236}">
                <a16:creationId xmlns:a16="http://schemas.microsoft.com/office/drawing/2014/main" id="{E508A1D9-2928-084D-8E75-457430F45434}"/>
              </a:ext>
            </a:extLst>
          </p:cNvPr>
          <p:cNvSpPr txBox="1"/>
          <p:nvPr/>
        </p:nvSpPr>
        <p:spPr>
          <a:xfrm rot="18358651">
            <a:off x="3277188" y="982069"/>
            <a:ext cx="1970924" cy="300082"/>
          </a:xfrm>
          <a:prstGeom prst="rect">
            <a:avLst/>
          </a:prstGeom>
          <a:noFill/>
        </p:spPr>
        <p:txBody>
          <a:bodyPr wrap="square" rtlCol="0">
            <a:spAutoFit/>
          </a:bodyPr>
          <a:lstStyle/>
          <a:p>
            <a:pPr defTabSz="914310"/>
            <a:r>
              <a:rPr lang="en-US" sz="1350" b="1" dirty="0">
                <a:solidFill>
                  <a:schemeClr val="bg1"/>
                </a:solidFill>
                <a:latin typeface="Arial"/>
              </a:rPr>
              <a:t>Hemorrhagic fevers </a:t>
            </a:r>
          </a:p>
        </p:txBody>
      </p:sp>
      <p:grpSp>
        <p:nvGrpSpPr>
          <p:cNvPr id="110" name="Group 109">
            <a:extLst>
              <a:ext uri="{FF2B5EF4-FFF2-40B4-BE49-F238E27FC236}">
                <a16:creationId xmlns:a16="http://schemas.microsoft.com/office/drawing/2014/main" id="{1A1F36AA-0BDB-3845-ADCF-463D1620A93B}"/>
              </a:ext>
            </a:extLst>
          </p:cNvPr>
          <p:cNvGrpSpPr/>
          <p:nvPr/>
        </p:nvGrpSpPr>
        <p:grpSpPr>
          <a:xfrm rot="18111911">
            <a:off x="2381546" y="544918"/>
            <a:ext cx="729647" cy="875408"/>
            <a:chOff x="6446088" y="4621531"/>
            <a:chExt cx="1051560" cy="1197133"/>
          </a:xfrm>
          <a:effectLst>
            <a:outerShdw blurRad="76200" dir="18900000" sy="23000" kx="-1200000" algn="bl" rotWithShape="0">
              <a:prstClr val="black">
                <a:alpha val="20000"/>
              </a:prstClr>
            </a:outerShdw>
          </a:effectLst>
        </p:grpSpPr>
        <p:sp>
          <p:nvSpPr>
            <p:cNvPr id="111" name="Freeform: Shape 23">
              <a:extLst>
                <a:ext uri="{FF2B5EF4-FFF2-40B4-BE49-F238E27FC236}">
                  <a16:creationId xmlns:a16="http://schemas.microsoft.com/office/drawing/2014/main" id="{3EE3BE4F-32DD-8E4F-9662-6C4FCBF4C14A}"/>
                </a:ext>
              </a:extLst>
            </p:cNvPr>
            <p:cNvSpPr/>
            <p:nvPr/>
          </p:nvSpPr>
          <p:spPr>
            <a:xfrm rot="10800000">
              <a:off x="6446088" y="4621531"/>
              <a:ext cx="1051560" cy="1197133"/>
            </a:xfrm>
            <a:custGeom>
              <a:avLst/>
              <a:gdLst>
                <a:gd name="connsiteX0" fmla="*/ 525780 w 1051560"/>
                <a:gd name="connsiteY0" fmla="*/ 1197133 h 1197133"/>
                <a:gd name="connsiteX1" fmla="*/ 0 w 1051560"/>
                <a:gd name="connsiteY1" fmla="*/ 671353 h 1197133"/>
                <a:gd name="connsiteX2" fmla="*/ 321123 w 1051560"/>
                <a:gd name="connsiteY2" fmla="*/ 186892 h 1197133"/>
                <a:gd name="connsiteX3" fmla="*/ 321677 w 1051560"/>
                <a:gd name="connsiteY3" fmla="*/ 186720 h 1197133"/>
                <a:gd name="connsiteX4" fmla="*/ 525780 w 1051560"/>
                <a:gd name="connsiteY4" fmla="*/ 0 h 1197133"/>
                <a:gd name="connsiteX5" fmla="*/ 729882 w 1051560"/>
                <a:gd name="connsiteY5" fmla="*/ 186719 h 1197133"/>
                <a:gd name="connsiteX6" fmla="*/ 730437 w 1051560"/>
                <a:gd name="connsiteY6" fmla="*/ 186892 h 1197133"/>
                <a:gd name="connsiteX7" fmla="*/ 1051560 w 1051560"/>
                <a:gd name="connsiteY7" fmla="*/ 671353 h 1197133"/>
                <a:gd name="connsiteX8" fmla="*/ 525780 w 1051560"/>
                <a:gd name="connsiteY8" fmla="*/ 1197133 h 119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 h="1197133">
                  <a:moveTo>
                    <a:pt x="525780" y="1197133"/>
                  </a:moveTo>
                  <a:cubicBezTo>
                    <a:pt x="235400" y="1197133"/>
                    <a:pt x="0" y="961733"/>
                    <a:pt x="0" y="671353"/>
                  </a:cubicBezTo>
                  <a:cubicBezTo>
                    <a:pt x="0" y="453568"/>
                    <a:pt x="132412" y="266709"/>
                    <a:pt x="321123" y="186892"/>
                  </a:cubicBezTo>
                  <a:lnTo>
                    <a:pt x="321677" y="186720"/>
                  </a:lnTo>
                  <a:lnTo>
                    <a:pt x="525780" y="0"/>
                  </a:lnTo>
                  <a:lnTo>
                    <a:pt x="729882" y="186719"/>
                  </a:lnTo>
                  <a:lnTo>
                    <a:pt x="730437" y="186892"/>
                  </a:lnTo>
                  <a:cubicBezTo>
                    <a:pt x="919147" y="266709"/>
                    <a:pt x="1051560" y="453568"/>
                    <a:pt x="1051560" y="671353"/>
                  </a:cubicBezTo>
                  <a:cubicBezTo>
                    <a:pt x="1051560" y="961733"/>
                    <a:pt x="816160" y="1197133"/>
                    <a:pt x="525780" y="119713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Oval 111">
              <a:extLst>
                <a:ext uri="{FF2B5EF4-FFF2-40B4-BE49-F238E27FC236}">
                  <a16:creationId xmlns:a16="http://schemas.microsoft.com/office/drawing/2014/main" id="{7BDE91B1-DA0F-724E-9BCA-1947BC88CF5C}"/>
                </a:ext>
              </a:extLst>
            </p:cNvPr>
            <p:cNvSpPr/>
            <p:nvPr/>
          </p:nvSpPr>
          <p:spPr>
            <a:xfrm>
              <a:off x="6598487" y="4747260"/>
              <a:ext cx="746760" cy="746760"/>
            </a:xfrm>
            <a:prstGeom prst="ellipse">
              <a:avLst/>
            </a:prstGeom>
            <a:gradFill>
              <a:gsLst>
                <a:gs pos="0">
                  <a:schemeClr val="bg1">
                    <a:lumMod val="95000"/>
                  </a:schemeClr>
                </a:gs>
                <a:gs pos="100000">
                  <a:srgbClr val="FFFFFF"/>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13" name="Graphic 112">
            <a:extLst>
              <a:ext uri="{FF2B5EF4-FFF2-40B4-BE49-F238E27FC236}">
                <a16:creationId xmlns:a16="http://schemas.microsoft.com/office/drawing/2014/main" id="{CB592676-3190-0049-A35B-2E8D10A51CC9}"/>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rot="16733092" flipH="1">
            <a:off x="2620948" y="719228"/>
            <a:ext cx="141431" cy="474167"/>
          </a:xfrm>
          <a:prstGeom prst="rect">
            <a:avLst/>
          </a:prstGeom>
        </p:spPr>
      </p:pic>
      <p:sp>
        <p:nvSpPr>
          <p:cNvPr id="114" name="TextBox 113">
            <a:extLst>
              <a:ext uri="{FF2B5EF4-FFF2-40B4-BE49-F238E27FC236}">
                <a16:creationId xmlns:a16="http://schemas.microsoft.com/office/drawing/2014/main" id="{8C3ECDBD-9B8C-0141-A24E-4468977380B9}"/>
              </a:ext>
            </a:extLst>
          </p:cNvPr>
          <p:cNvSpPr txBox="1"/>
          <p:nvPr/>
        </p:nvSpPr>
        <p:spPr>
          <a:xfrm rot="5400000">
            <a:off x="2880959" y="1360729"/>
            <a:ext cx="1028700" cy="300082"/>
          </a:xfrm>
          <a:prstGeom prst="rect">
            <a:avLst/>
          </a:prstGeom>
          <a:noFill/>
        </p:spPr>
        <p:txBody>
          <a:bodyPr wrap="square" rtlCol="0">
            <a:spAutoFit/>
          </a:bodyPr>
          <a:lstStyle/>
          <a:p>
            <a:pPr defTabSz="914310"/>
            <a:r>
              <a:rPr lang="en-US" sz="1350" b="1" dirty="0">
                <a:solidFill>
                  <a:schemeClr val="bg1"/>
                </a:solidFill>
                <a:latin typeface="Arial"/>
              </a:rPr>
              <a:t>Anthrax</a:t>
            </a:r>
          </a:p>
        </p:txBody>
      </p:sp>
      <p:sp>
        <p:nvSpPr>
          <p:cNvPr id="115" name="Rectangle 114">
            <a:extLst>
              <a:ext uri="{FF2B5EF4-FFF2-40B4-BE49-F238E27FC236}">
                <a16:creationId xmlns:a16="http://schemas.microsoft.com/office/drawing/2014/main" id="{B2EAC044-787F-1C49-B405-9A502D1FF638}"/>
              </a:ext>
            </a:extLst>
          </p:cNvPr>
          <p:cNvSpPr/>
          <p:nvPr/>
        </p:nvSpPr>
        <p:spPr>
          <a:xfrm rot="2411574">
            <a:off x="490144" y="1550083"/>
            <a:ext cx="2906248" cy="300082"/>
          </a:xfrm>
          <a:prstGeom prst="rect">
            <a:avLst/>
          </a:prstGeom>
        </p:spPr>
        <p:txBody>
          <a:bodyPr wrap="square">
            <a:spAutoFit/>
          </a:bodyPr>
          <a:lstStyle/>
          <a:p>
            <a:pPr defTabSz="914310"/>
            <a:r>
              <a:rPr lang="en-US" sz="1350" b="1" dirty="0">
                <a:solidFill>
                  <a:schemeClr val="bg1"/>
                </a:solidFill>
                <a:latin typeface="Arial"/>
              </a:rPr>
              <a:t>SARS – CoV2</a:t>
            </a:r>
          </a:p>
        </p:txBody>
      </p:sp>
      <p:grpSp>
        <p:nvGrpSpPr>
          <p:cNvPr id="116" name="Group 115">
            <a:extLst>
              <a:ext uri="{FF2B5EF4-FFF2-40B4-BE49-F238E27FC236}">
                <a16:creationId xmlns:a16="http://schemas.microsoft.com/office/drawing/2014/main" id="{E8257CEA-8265-8044-9862-36B748C8C606}"/>
              </a:ext>
            </a:extLst>
          </p:cNvPr>
          <p:cNvGrpSpPr/>
          <p:nvPr/>
        </p:nvGrpSpPr>
        <p:grpSpPr>
          <a:xfrm rot="13788739">
            <a:off x="258660" y="1305413"/>
            <a:ext cx="875658" cy="1007922"/>
            <a:chOff x="6446088" y="4621531"/>
            <a:chExt cx="1051560" cy="1197133"/>
          </a:xfrm>
          <a:effectLst>
            <a:outerShdw blurRad="76200" dir="13500000" sy="23000" kx="1200000" algn="br" rotWithShape="0">
              <a:prstClr val="black">
                <a:alpha val="20000"/>
              </a:prstClr>
            </a:outerShdw>
          </a:effectLst>
        </p:grpSpPr>
        <p:sp>
          <p:nvSpPr>
            <p:cNvPr id="117" name="Freeform: Shape 19">
              <a:extLst>
                <a:ext uri="{FF2B5EF4-FFF2-40B4-BE49-F238E27FC236}">
                  <a16:creationId xmlns:a16="http://schemas.microsoft.com/office/drawing/2014/main" id="{F6C21C78-DA8C-124B-9945-492A98F9FE73}"/>
                </a:ext>
              </a:extLst>
            </p:cNvPr>
            <p:cNvSpPr/>
            <p:nvPr/>
          </p:nvSpPr>
          <p:spPr>
            <a:xfrm rot="10800000">
              <a:off x="6446088" y="4621531"/>
              <a:ext cx="1051560" cy="1197133"/>
            </a:xfrm>
            <a:custGeom>
              <a:avLst/>
              <a:gdLst>
                <a:gd name="connsiteX0" fmla="*/ 525780 w 1051560"/>
                <a:gd name="connsiteY0" fmla="*/ 1197133 h 1197133"/>
                <a:gd name="connsiteX1" fmla="*/ 0 w 1051560"/>
                <a:gd name="connsiteY1" fmla="*/ 671353 h 1197133"/>
                <a:gd name="connsiteX2" fmla="*/ 321123 w 1051560"/>
                <a:gd name="connsiteY2" fmla="*/ 186892 h 1197133"/>
                <a:gd name="connsiteX3" fmla="*/ 321677 w 1051560"/>
                <a:gd name="connsiteY3" fmla="*/ 186720 h 1197133"/>
                <a:gd name="connsiteX4" fmla="*/ 525780 w 1051560"/>
                <a:gd name="connsiteY4" fmla="*/ 0 h 1197133"/>
                <a:gd name="connsiteX5" fmla="*/ 729882 w 1051560"/>
                <a:gd name="connsiteY5" fmla="*/ 186719 h 1197133"/>
                <a:gd name="connsiteX6" fmla="*/ 730437 w 1051560"/>
                <a:gd name="connsiteY6" fmla="*/ 186892 h 1197133"/>
                <a:gd name="connsiteX7" fmla="*/ 1051560 w 1051560"/>
                <a:gd name="connsiteY7" fmla="*/ 671353 h 1197133"/>
                <a:gd name="connsiteX8" fmla="*/ 525780 w 1051560"/>
                <a:gd name="connsiteY8" fmla="*/ 1197133 h 119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 h="1197133">
                  <a:moveTo>
                    <a:pt x="525780" y="1197133"/>
                  </a:moveTo>
                  <a:cubicBezTo>
                    <a:pt x="235400" y="1197133"/>
                    <a:pt x="0" y="961733"/>
                    <a:pt x="0" y="671353"/>
                  </a:cubicBezTo>
                  <a:cubicBezTo>
                    <a:pt x="0" y="453568"/>
                    <a:pt x="132412" y="266709"/>
                    <a:pt x="321123" y="186892"/>
                  </a:cubicBezTo>
                  <a:lnTo>
                    <a:pt x="321677" y="186720"/>
                  </a:lnTo>
                  <a:lnTo>
                    <a:pt x="525780" y="0"/>
                  </a:lnTo>
                  <a:lnTo>
                    <a:pt x="729882" y="186719"/>
                  </a:lnTo>
                  <a:lnTo>
                    <a:pt x="730437" y="186892"/>
                  </a:lnTo>
                  <a:cubicBezTo>
                    <a:pt x="919147" y="266709"/>
                    <a:pt x="1051560" y="453568"/>
                    <a:pt x="1051560" y="671353"/>
                  </a:cubicBezTo>
                  <a:cubicBezTo>
                    <a:pt x="1051560" y="961733"/>
                    <a:pt x="816160" y="1197133"/>
                    <a:pt x="525780" y="119713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Oval 117">
              <a:extLst>
                <a:ext uri="{FF2B5EF4-FFF2-40B4-BE49-F238E27FC236}">
                  <a16:creationId xmlns:a16="http://schemas.microsoft.com/office/drawing/2014/main" id="{4E558609-286A-494A-9909-5A6E9E5657C3}"/>
                </a:ext>
              </a:extLst>
            </p:cNvPr>
            <p:cNvSpPr/>
            <p:nvPr/>
          </p:nvSpPr>
          <p:spPr>
            <a:xfrm>
              <a:off x="6598487" y="4747260"/>
              <a:ext cx="746760" cy="746760"/>
            </a:xfrm>
            <a:prstGeom prst="ellipse">
              <a:avLst/>
            </a:prstGeom>
            <a:gradFill>
              <a:gsLst>
                <a:gs pos="0">
                  <a:schemeClr val="bg1">
                    <a:lumMod val="95000"/>
                  </a:schemeClr>
                </a:gs>
                <a:gs pos="100000">
                  <a:srgbClr val="FFFFFF"/>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19" name="Graphic 118">
            <a:extLst>
              <a:ext uri="{FF2B5EF4-FFF2-40B4-BE49-F238E27FC236}">
                <a16:creationId xmlns:a16="http://schemas.microsoft.com/office/drawing/2014/main" id="{DBF8011B-54CC-C44F-A421-AAB11C6F523C}"/>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385426" y="1635355"/>
            <a:ext cx="488210" cy="450655"/>
          </a:xfrm>
          <a:prstGeom prst="rect">
            <a:avLst/>
          </a:prstGeom>
        </p:spPr>
      </p:pic>
      <p:grpSp>
        <p:nvGrpSpPr>
          <p:cNvPr id="45" name="Group 44">
            <a:extLst>
              <a:ext uri="{FF2B5EF4-FFF2-40B4-BE49-F238E27FC236}">
                <a16:creationId xmlns:a16="http://schemas.microsoft.com/office/drawing/2014/main" id="{FF21BA24-FB30-3640-A36B-37B69BA4CA4A}"/>
              </a:ext>
            </a:extLst>
          </p:cNvPr>
          <p:cNvGrpSpPr/>
          <p:nvPr/>
        </p:nvGrpSpPr>
        <p:grpSpPr>
          <a:xfrm rot="5400000">
            <a:off x="3436380" y="4045661"/>
            <a:ext cx="651835" cy="742071"/>
            <a:chOff x="6446088" y="4621531"/>
            <a:chExt cx="1051560" cy="1197133"/>
          </a:xfrm>
          <a:effectLst>
            <a:outerShdw blurRad="76200" dir="13500000" sy="23000" kx="1200000" algn="br" rotWithShape="0">
              <a:prstClr val="black">
                <a:alpha val="20000"/>
              </a:prstClr>
            </a:outerShdw>
          </a:effectLst>
        </p:grpSpPr>
        <p:sp>
          <p:nvSpPr>
            <p:cNvPr id="46" name="Freeform: Shape 26">
              <a:extLst>
                <a:ext uri="{FF2B5EF4-FFF2-40B4-BE49-F238E27FC236}">
                  <a16:creationId xmlns:a16="http://schemas.microsoft.com/office/drawing/2014/main" id="{1E9E0A1E-F04D-F640-8058-7B7912E8ADF2}"/>
                </a:ext>
              </a:extLst>
            </p:cNvPr>
            <p:cNvSpPr/>
            <p:nvPr/>
          </p:nvSpPr>
          <p:spPr>
            <a:xfrm rot="10800000">
              <a:off x="6446088" y="4621531"/>
              <a:ext cx="1051560" cy="1197133"/>
            </a:xfrm>
            <a:custGeom>
              <a:avLst/>
              <a:gdLst>
                <a:gd name="connsiteX0" fmla="*/ 525780 w 1051560"/>
                <a:gd name="connsiteY0" fmla="*/ 1197133 h 1197133"/>
                <a:gd name="connsiteX1" fmla="*/ 0 w 1051560"/>
                <a:gd name="connsiteY1" fmla="*/ 671353 h 1197133"/>
                <a:gd name="connsiteX2" fmla="*/ 321123 w 1051560"/>
                <a:gd name="connsiteY2" fmla="*/ 186892 h 1197133"/>
                <a:gd name="connsiteX3" fmla="*/ 321677 w 1051560"/>
                <a:gd name="connsiteY3" fmla="*/ 186720 h 1197133"/>
                <a:gd name="connsiteX4" fmla="*/ 525780 w 1051560"/>
                <a:gd name="connsiteY4" fmla="*/ 0 h 1197133"/>
                <a:gd name="connsiteX5" fmla="*/ 729882 w 1051560"/>
                <a:gd name="connsiteY5" fmla="*/ 186719 h 1197133"/>
                <a:gd name="connsiteX6" fmla="*/ 730437 w 1051560"/>
                <a:gd name="connsiteY6" fmla="*/ 186892 h 1197133"/>
                <a:gd name="connsiteX7" fmla="*/ 1051560 w 1051560"/>
                <a:gd name="connsiteY7" fmla="*/ 671353 h 1197133"/>
                <a:gd name="connsiteX8" fmla="*/ 525780 w 1051560"/>
                <a:gd name="connsiteY8" fmla="*/ 1197133 h 119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 h="1197133">
                  <a:moveTo>
                    <a:pt x="525780" y="1197133"/>
                  </a:moveTo>
                  <a:cubicBezTo>
                    <a:pt x="235400" y="1197133"/>
                    <a:pt x="0" y="961733"/>
                    <a:pt x="0" y="671353"/>
                  </a:cubicBezTo>
                  <a:cubicBezTo>
                    <a:pt x="0" y="453568"/>
                    <a:pt x="132412" y="266709"/>
                    <a:pt x="321123" y="186892"/>
                  </a:cubicBezTo>
                  <a:lnTo>
                    <a:pt x="321677" y="186720"/>
                  </a:lnTo>
                  <a:lnTo>
                    <a:pt x="525780" y="0"/>
                  </a:lnTo>
                  <a:lnTo>
                    <a:pt x="729882" y="186719"/>
                  </a:lnTo>
                  <a:lnTo>
                    <a:pt x="730437" y="186892"/>
                  </a:lnTo>
                  <a:cubicBezTo>
                    <a:pt x="919147" y="266709"/>
                    <a:pt x="1051560" y="453568"/>
                    <a:pt x="1051560" y="671353"/>
                  </a:cubicBezTo>
                  <a:cubicBezTo>
                    <a:pt x="1051560" y="961733"/>
                    <a:pt x="816160" y="1197133"/>
                    <a:pt x="525780" y="119713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a:extLst>
                <a:ext uri="{FF2B5EF4-FFF2-40B4-BE49-F238E27FC236}">
                  <a16:creationId xmlns:a16="http://schemas.microsoft.com/office/drawing/2014/main" id="{AF4AE52C-55D8-F243-85C5-AFB278C53FA6}"/>
                </a:ext>
              </a:extLst>
            </p:cNvPr>
            <p:cNvSpPr/>
            <p:nvPr/>
          </p:nvSpPr>
          <p:spPr>
            <a:xfrm>
              <a:off x="6598487" y="4747260"/>
              <a:ext cx="746760" cy="746760"/>
            </a:xfrm>
            <a:prstGeom prst="ellipse">
              <a:avLst/>
            </a:prstGeom>
            <a:gradFill>
              <a:gsLst>
                <a:gs pos="0">
                  <a:schemeClr val="bg1">
                    <a:lumMod val="95000"/>
                  </a:schemeClr>
                </a:gs>
                <a:gs pos="100000">
                  <a:srgbClr val="FFFFFF"/>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48" name="Graphic 47">
            <a:extLst>
              <a:ext uri="{FF2B5EF4-FFF2-40B4-BE49-F238E27FC236}">
                <a16:creationId xmlns:a16="http://schemas.microsoft.com/office/drawing/2014/main" id="{5C9796F9-E73C-7E46-88F1-0F89F4161A0F}"/>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3638674" y="4293544"/>
            <a:ext cx="362599" cy="267890"/>
          </a:xfrm>
          <a:prstGeom prst="rect">
            <a:avLst/>
          </a:prstGeom>
        </p:spPr>
      </p:pic>
      <p:sp>
        <p:nvSpPr>
          <p:cNvPr id="49" name="TextBox 48">
            <a:extLst>
              <a:ext uri="{FF2B5EF4-FFF2-40B4-BE49-F238E27FC236}">
                <a16:creationId xmlns:a16="http://schemas.microsoft.com/office/drawing/2014/main" id="{47C793A0-8C80-9B4E-974D-857F187DFE34}"/>
              </a:ext>
            </a:extLst>
          </p:cNvPr>
          <p:cNvSpPr txBox="1"/>
          <p:nvPr/>
        </p:nvSpPr>
        <p:spPr>
          <a:xfrm rot="5400000">
            <a:off x="2441645" y="4487199"/>
            <a:ext cx="1028700" cy="300082"/>
          </a:xfrm>
          <a:prstGeom prst="rect">
            <a:avLst/>
          </a:prstGeom>
          <a:noFill/>
        </p:spPr>
        <p:txBody>
          <a:bodyPr wrap="square" rtlCol="0">
            <a:spAutoFit/>
          </a:bodyPr>
          <a:lstStyle/>
          <a:p>
            <a:pPr defTabSz="914310"/>
            <a:r>
              <a:rPr lang="en-US" sz="1350" b="1" dirty="0">
                <a:solidFill>
                  <a:schemeClr val="bg1"/>
                </a:solidFill>
                <a:latin typeface="Arial"/>
              </a:rPr>
              <a:t>Plague</a:t>
            </a:r>
          </a:p>
        </p:txBody>
      </p:sp>
      <p:pic>
        <p:nvPicPr>
          <p:cNvPr id="69" name="Graphic 21">
            <a:extLst>
              <a:ext uri="{FF2B5EF4-FFF2-40B4-BE49-F238E27FC236}">
                <a16:creationId xmlns:a16="http://schemas.microsoft.com/office/drawing/2014/main" id="{ECD7A20A-485E-D641-A870-41F0080610D0}"/>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4508614" y="2140979"/>
            <a:ext cx="1017631" cy="2749625"/>
          </a:xfrm>
          <a:prstGeom prst="rect">
            <a:avLst/>
          </a:prstGeom>
          <a:effectLst>
            <a:glow rad="63500">
              <a:srgbClr val="FF0000">
                <a:alpha val="28000"/>
              </a:srgbClr>
            </a:glow>
          </a:effectLst>
        </p:spPr>
      </p:pic>
      <p:sp>
        <p:nvSpPr>
          <p:cNvPr id="75" name="Right Arrow 74">
            <a:extLst>
              <a:ext uri="{FF2B5EF4-FFF2-40B4-BE49-F238E27FC236}">
                <a16:creationId xmlns:a16="http://schemas.microsoft.com/office/drawing/2014/main" id="{378EB7E7-2FAF-3C47-AB5E-B4076C7E6B76}"/>
              </a:ext>
            </a:extLst>
          </p:cNvPr>
          <p:cNvSpPr/>
          <p:nvPr/>
        </p:nvSpPr>
        <p:spPr>
          <a:xfrm>
            <a:off x="4108064" y="3024332"/>
            <a:ext cx="790859" cy="323847"/>
          </a:xfrm>
          <a:prstGeom prst="rightArrow">
            <a:avLst>
              <a:gd name="adj1" fmla="val 20278"/>
              <a:gd name="adj2" fmla="val 5743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ight Arrow 77">
            <a:extLst>
              <a:ext uri="{FF2B5EF4-FFF2-40B4-BE49-F238E27FC236}">
                <a16:creationId xmlns:a16="http://schemas.microsoft.com/office/drawing/2014/main" id="{B3C3D817-3D51-2040-AC91-1D7ADDC78BC7}"/>
              </a:ext>
            </a:extLst>
          </p:cNvPr>
          <p:cNvSpPr/>
          <p:nvPr/>
        </p:nvSpPr>
        <p:spPr>
          <a:xfrm rot="2466188">
            <a:off x="1174562" y="1516408"/>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ight Arrow 93">
            <a:extLst>
              <a:ext uri="{FF2B5EF4-FFF2-40B4-BE49-F238E27FC236}">
                <a16:creationId xmlns:a16="http://schemas.microsoft.com/office/drawing/2014/main" id="{263DC57B-F542-9C49-91BA-02ABAEE9BB5E}"/>
              </a:ext>
            </a:extLst>
          </p:cNvPr>
          <p:cNvSpPr/>
          <p:nvPr/>
        </p:nvSpPr>
        <p:spPr>
          <a:xfrm>
            <a:off x="22610" y="3070378"/>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ight Arrow 94">
            <a:extLst>
              <a:ext uri="{FF2B5EF4-FFF2-40B4-BE49-F238E27FC236}">
                <a16:creationId xmlns:a16="http://schemas.microsoft.com/office/drawing/2014/main" id="{D1D91F27-771F-8F48-A3EC-AE49AE98AA3F}"/>
              </a:ext>
            </a:extLst>
          </p:cNvPr>
          <p:cNvSpPr/>
          <p:nvPr/>
        </p:nvSpPr>
        <p:spPr>
          <a:xfrm>
            <a:off x="1386671" y="3074770"/>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ight Arrow 95">
            <a:extLst>
              <a:ext uri="{FF2B5EF4-FFF2-40B4-BE49-F238E27FC236}">
                <a16:creationId xmlns:a16="http://schemas.microsoft.com/office/drawing/2014/main" id="{04A7346A-6922-D546-8EC2-3C4AAA32E058}"/>
              </a:ext>
            </a:extLst>
          </p:cNvPr>
          <p:cNvSpPr/>
          <p:nvPr/>
        </p:nvSpPr>
        <p:spPr>
          <a:xfrm rot="5400000">
            <a:off x="2890985" y="1576561"/>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ight Arrow 96">
            <a:extLst>
              <a:ext uri="{FF2B5EF4-FFF2-40B4-BE49-F238E27FC236}">
                <a16:creationId xmlns:a16="http://schemas.microsoft.com/office/drawing/2014/main" id="{BC75B5DB-26DC-7C46-BD59-8B53399B5754}"/>
              </a:ext>
            </a:extLst>
          </p:cNvPr>
          <p:cNvSpPr/>
          <p:nvPr/>
        </p:nvSpPr>
        <p:spPr>
          <a:xfrm rot="7654429">
            <a:off x="3989693" y="1836937"/>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ight Arrow 97">
            <a:extLst>
              <a:ext uri="{FF2B5EF4-FFF2-40B4-BE49-F238E27FC236}">
                <a16:creationId xmlns:a16="http://schemas.microsoft.com/office/drawing/2014/main" id="{4ED2DE6D-C88D-A04B-9341-6293A0F56D71}"/>
              </a:ext>
            </a:extLst>
          </p:cNvPr>
          <p:cNvSpPr/>
          <p:nvPr/>
        </p:nvSpPr>
        <p:spPr>
          <a:xfrm rot="7654429">
            <a:off x="4897784" y="533518"/>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ight Arrow 98">
            <a:extLst>
              <a:ext uri="{FF2B5EF4-FFF2-40B4-BE49-F238E27FC236}">
                <a16:creationId xmlns:a16="http://schemas.microsoft.com/office/drawing/2014/main" id="{E4C2DA65-AFCA-A744-90F6-2D015B2E6857}"/>
              </a:ext>
            </a:extLst>
          </p:cNvPr>
          <p:cNvSpPr/>
          <p:nvPr/>
        </p:nvSpPr>
        <p:spPr>
          <a:xfrm rot="16200000">
            <a:off x="2984977" y="4355527"/>
            <a:ext cx="382811" cy="249725"/>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1D43144D-CC51-DA45-A8C9-98F77A556FDE}"/>
              </a:ext>
            </a:extLst>
          </p:cNvPr>
          <p:cNvGrpSpPr/>
          <p:nvPr/>
        </p:nvGrpSpPr>
        <p:grpSpPr>
          <a:xfrm>
            <a:off x="2264220" y="2270533"/>
            <a:ext cx="1863544" cy="1836236"/>
            <a:chOff x="3018959" y="2351515"/>
            <a:chExt cx="2484725" cy="2448315"/>
          </a:xfrm>
        </p:grpSpPr>
        <p:sp>
          <p:nvSpPr>
            <p:cNvPr id="2" name="Oval 1">
              <a:extLst>
                <a:ext uri="{FF2B5EF4-FFF2-40B4-BE49-F238E27FC236}">
                  <a16:creationId xmlns:a16="http://schemas.microsoft.com/office/drawing/2014/main" id="{6E4F2C45-1B2F-B842-AD0F-C456FFDE7F4A}"/>
                </a:ext>
              </a:extLst>
            </p:cNvPr>
            <p:cNvSpPr/>
            <p:nvPr/>
          </p:nvSpPr>
          <p:spPr>
            <a:xfrm>
              <a:off x="3018959" y="2351515"/>
              <a:ext cx="2484725" cy="2448315"/>
            </a:xfrm>
            <a:prstGeom prst="ellipse">
              <a:avLst/>
            </a:prstGeom>
            <a:solidFill>
              <a:srgbClr val="C00000"/>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Oval 50">
              <a:extLst>
                <a:ext uri="{FF2B5EF4-FFF2-40B4-BE49-F238E27FC236}">
                  <a16:creationId xmlns:a16="http://schemas.microsoft.com/office/drawing/2014/main" id="{B27E38C5-BE54-B142-8EFC-06F78F7EA27F}"/>
                </a:ext>
              </a:extLst>
            </p:cNvPr>
            <p:cNvSpPr/>
            <p:nvPr/>
          </p:nvSpPr>
          <p:spPr>
            <a:xfrm>
              <a:off x="3089980" y="2471310"/>
              <a:ext cx="2332336" cy="2245414"/>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0" name="Picture 59">
            <a:extLst>
              <a:ext uri="{FF2B5EF4-FFF2-40B4-BE49-F238E27FC236}">
                <a16:creationId xmlns:a16="http://schemas.microsoft.com/office/drawing/2014/main" id="{9AD064FA-79C7-7C40-87C4-B7888726B94E}"/>
              </a:ext>
            </a:extLst>
          </p:cNvPr>
          <p:cNvPicPr>
            <a:picLocks noChangeAspect="1"/>
          </p:cNvPicPr>
          <p:nvPr/>
        </p:nvPicPr>
        <p:blipFill>
          <a:blip r:embed="rId20"/>
          <a:stretch>
            <a:fillRect/>
          </a:stretch>
        </p:blipFill>
        <p:spPr>
          <a:xfrm>
            <a:off x="2088928" y="2772112"/>
            <a:ext cx="2245220" cy="1080248"/>
          </a:xfrm>
          <a:prstGeom prst="rect">
            <a:avLst/>
          </a:prstGeom>
        </p:spPr>
      </p:pic>
      <p:sp>
        <p:nvSpPr>
          <p:cNvPr id="56" name="Title 1">
            <a:extLst>
              <a:ext uri="{FF2B5EF4-FFF2-40B4-BE49-F238E27FC236}">
                <a16:creationId xmlns:a16="http://schemas.microsoft.com/office/drawing/2014/main" id="{CAA69B30-D7CA-4446-92A4-CC16BC2A74E4}"/>
              </a:ext>
            </a:extLst>
          </p:cNvPr>
          <p:cNvSpPr txBox="1">
            <a:spLocks/>
          </p:cNvSpPr>
          <p:nvPr/>
        </p:nvSpPr>
        <p:spPr>
          <a:xfrm>
            <a:off x="6103936" y="745051"/>
            <a:ext cx="2816210" cy="1206120"/>
          </a:xfrm>
          <a:prstGeom prst="rect">
            <a:avLst/>
          </a:prstGeom>
          <a:solidFill>
            <a:schemeClr val="bg1"/>
          </a:solidFill>
        </p:spPr>
        <p:txBody>
          <a:bodyPr vert="horz" lIns="68580" tIns="34290" rIns="68580" bIns="34290" rtlCol="0" anchor="ctr">
            <a:noAutofit/>
          </a:bodyPr>
          <a:lstStyle>
            <a:lvl1pPr algn="ctr" defTabSz="1219170" rtl="0" eaLnBrk="1" latinLnBrk="0" hangingPunct="1">
              <a:spcBef>
                <a:spcPct val="0"/>
              </a:spcBef>
              <a:buNone/>
              <a:defRPr sz="3733" b="1" kern="1200" baseline="0">
                <a:solidFill>
                  <a:srgbClr val="102B62"/>
                </a:solidFill>
                <a:latin typeface="+mj-lt"/>
                <a:ea typeface="+mj-ea"/>
                <a:cs typeface="+mj-cs"/>
              </a:defRPr>
            </a:lvl1pPr>
          </a:lstStyle>
          <a:p>
            <a:pPr defTabSz="914355">
              <a:defRPr/>
            </a:pPr>
            <a:r>
              <a:rPr lang="en-US" sz="4050" dirty="0">
                <a:latin typeface="Arial"/>
              </a:rPr>
              <a:t>All Roads Can Lead to Sepsis   </a:t>
            </a:r>
          </a:p>
        </p:txBody>
      </p:sp>
      <p:sp>
        <p:nvSpPr>
          <p:cNvPr id="62" name="TextBox 61">
            <a:extLst>
              <a:ext uri="{FF2B5EF4-FFF2-40B4-BE49-F238E27FC236}">
                <a16:creationId xmlns:a16="http://schemas.microsoft.com/office/drawing/2014/main" id="{7D537D91-6FA2-4DCA-A27C-6827F2D1520D}"/>
              </a:ext>
            </a:extLst>
          </p:cNvPr>
          <p:cNvSpPr txBox="1"/>
          <p:nvPr/>
        </p:nvSpPr>
        <p:spPr>
          <a:xfrm>
            <a:off x="5603918" y="3202410"/>
            <a:ext cx="3683223" cy="830997"/>
          </a:xfrm>
          <a:prstGeom prst="rect">
            <a:avLst/>
          </a:prstGeom>
          <a:noFill/>
        </p:spPr>
        <p:txBody>
          <a:bodyPr wrap="square" rtlCol="0">
            <a:spAutoFit/>
          </a:bodyPr>
          <a:lstStyle/>
          <a:p>
            <a:pPr algn="ctr" defTabSz="685783">
              <a:defRPr/>
            </a:pPr>
            <a:r>
              <a:rPr lang="en-US" sz="1200" b="1" dirty="0">
                <a:solidFill>
                  <a:srgbClr val="102B62"/>
                </a:solidFill>
                <a:latin typeface="Arial"/>
              </a:rPr>
              <a:t>Sepsis is a secondary confounder that arises from primary infection or secondary infection from a primary insult  (burn, </a:t>
            </a:r>
            <a:r>
              <a:rPr lang="en-US" sz="1200" b="1" dirty="0" smtClean="0">
                <a:solidFill>
                  <a:srgbClr val="102B62"/>
                </a:solidFill>
                <a:latin typeface="Arial"/>
              </a:rPr>
              <a:t>etc.) </a:t>
            </a:r>
            <a:r>
              <a:rPr lang="en-US" sz="1200" b="1" dirty="0">
                <a:solidFill>
                  <a:srgbClr val="102B62"/>
                </a:solidFill>
                <a:latin typeface="Arial"/>
              </a:rPr>
              <a:t>and threatens our ability to protect our Nation</a:t>
            </a:r>
          </a:p>
        </p:txBody>
      </p:sp>
    </p:spTree>
    <p:extLst>
      <p:ext uri="{BB962C8B-B14F-4D97-AF65-F5344CB8AC3E}">
        <p14:creationId xmlns:p14="http://schemas.microsoft.com/office/powerpoint/2010/main" val="20484497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FF9B-CE31-42EA-B417-E8EF6C10CC36}"/>
              </a:ext>
            </a:extLst>
          </p:cNvPr>
          <p:cNvSpPr>
            <a:spLocks noGrp="1"/>
          </p:cNvSpPr>
          <p:nvPr>
            <p:ph type="title"/>
          </p:nvPr>
        </p:nvSpPr>
        <p:spPr>
          <a:xfrm>
            <a:off x="485983" y="0"/>
            <a:ext cx="8229600" cy="857250"/>
          </a:xfrm>
        </p:spPr>
        <p:txBody>
          <a:bodyPr>
            <a:normAutofit/>
          </a:bodyPr>
          <a:lstStyle/>
          <a:p>
            <a:r>
              <a:rPr lang="en-US" sz="2700" dirty="0"/>
              <a:t>Solving Sepsis Strategy</a:t>
            </a:r>
          </a:p>
        </p:txBody>
      </p:sp>
      <p:sp>
        <p:nvSpPr>
          <p:cNvPr id="3" name="TextBox 2"/>
          <p:cNvSpPr txBox="1"/>
          <p:nvPr/>
        </p:nvSpPr>
        <p:spPr>
          <a:xfrm>
            <a:off x="1791329" y="789667"/>
            <a:ext cx="5783236" cy="507831"/>
          </a:xfrm>
          <a:prstGeom prst="rect">
            <a:avLst/>
          </a:prstGeom>
          <a:noFill/>
        </p:spPr>
        <p:txBody>
          <a:bodyPr wrap="square" rtlCol="0">
            <a:spAutoFit/>
          </a:bodyPr>
          <a:lstStyle/>
          <a:p>
            <a:pPr algn="ctr"/>
            <a:r>
              <a:rPr lang="en-US" sz="1350" b="1" dirty="0"/>
              <a:t>DRIVe Solving Sepsis aims to reduce the incidence, morbidity, mortality and cost of sepsis by investing in key strategic areas</a:t>
            </a:r>
          </a:p>
        </p:txBody>
      </p:sp>
      <p:grpSp>
        <p:nvGrpSpPr>
          <p:cNvPr id="6" name="Group 5">
            <a:extLst>
              <a:ext uri="{FF2B5EF4-FFF2-40B4-BE49-F238E27FC236}">
                <a16:creationId xmlns:a16="http://schemas.microsoft.com/office/drawing/2014/main" id="{512C1B3A-4333-47C3-92DF-7E1184AB9D15}"/>
              </a:ext>
            </a:extLst>
          </p:cNvPr>
          <p:cNvGrpSpPr/>
          <p:nvPr/>
        </p:nvGrpSpPr>
        <p:grpSpPr>
          <a:xfrm>
            <a:off x="-15439" y="1342985"/>
            <a:ext cx="9024097" cy="1436364"/>
            <a:chOff x="-15439" y="1342985"/>
            <a:chExt cx="9024097" cy="1436364"/>
          </a:xfrm>
        </p:grpSpPr>
        <p:sp>
          <p:nvSpPr>
            <p:cNvPr id="61" name="Rectangle 60">
              <a:extLst>
                <a:ext uri="{FF2B5EF4-FFF2-40B4-BE49-F238E27FC236}">
                  <a16:creationId xmlns:a16="http://schemas.microsoft.com/office/drawing/2014/main" id="{DDCEB315-072B-426D-B72D-75ADA59632AC}"/>
                </a:ext>
              </a:extLst>
            </p:cNvPr>
            <p:cNvSpPr/>
            <p:nvPr/>
          </p:nvSpPr>
          <p:spPr>
            <a:xfrm>
              <a:off x="-15439" y="2517739"/>
              <a:ext cx="1806767" cy="261610"/>
            </a:xfrm>
            <a:prstGeom prst="rect">
              <a:avLst/>
            </a:prstGeom>
            <a:effectLst/>
          </p:spPr>
          <p:txBody>
            <a:bodyPr wrap="square">
              <a:spAutoFit/>
            </a:bodyPr>
            <a:lstStyle/>
            <a:p>
              <a:pPr algn="ctr" defTabSz="914355">
                <a:defRPr/>
              </a:pPr>
              <a:r>
                <a:rPr lang="en-US" sz="1100" b="1" dirty="0">
                  <a:solidFill>
                    <a:srgbClr val="000000"/>
                  </a:solidFill>
                  <a:latin typeface="Arial"/>
                </a:rPr>
                <a:t>AWARENESS</a:t>
              </a:r>
            </a:p>
          </p:txBody>
        </p:sp>
        <p:sp>
          <p:nvSpPr>
            <p:cNvPr id="67" name="Rectangle 66">
              <a:extLst>
                <a:ext uri="{FF2B5EF4-FFF2-40B4-BE49-F238E27FC236}">
                  <a16:creationId xmlns:a16="http://schemas.microsoft.com/office/drawing/2014/main" id="{095AB93E-C091-4BC7-9193-C7AC79D43190}"/>
                </a:ext>
              </a:extLst>
            </p:cNvPr>
            <p:cNvSpPr/>
            <p:nvPr/>
          </p:nvSpPr>
          <p:spPr>
            <a:xfrm>
              <a:off x="1740665" y="2510824"/>
              <a:ext cx="1277957" cy="261610"/>
            </a:xfrm>
            <a:prstGeom prst="rect">
              <a:avLst/>
            </a:prstGeom>
            <a:effectLst/>
          </p:spPr>
          <p:txBody>
            <a:bodyPr wrap="square">
              <a:spAutoFit/>
            </a:bodyPr>
            <a:lstStyle/>
            <a:p>
              <a:pPr algn="ctr" defTabSz="914355">
                <a:defRPr/>
              </a:pPr>
              <a:r>
                <a:rPr lang="en-US" sz="1100" b="1" dirty="0">
                  <a:solidFill>
                    <a:srgbClr val="000000"/>
                  </a:solidFill>
                  <a:latin typeface="Arial"/>
                </a:rPr>
                <a:t>PREDICTION</a:t>
              </a:r>
            </a:p>
          </p:txBody>
        </p:sp>
        <p:sp>
          <p:nvSpPr>
            <p:cNvPr id="68" name="Rectangle 67">
              <a:extLst>
                <a:ext uri="{FF2B5EF4-FFF2-40B4-BE49-F238E27FC236}">
                  <a16:creationId xmlns:a16="http://schemas.microsoft.com/office/drawing/2014/main" id="{47C7C402-82EB-4875-8B38-31B64E0430F6}"/>
                </a:ext>
              </a:extLst>
            </p:cNvPr>
            <p:cNvSpPr/>
            <p:nvPr/>
          </p:nvSpPr>
          <p:spPr>
            <a:xfrm>
              <a:off x="2886418" y="2510824"/>
              <a:ext cx="1916936" cy="261610"/>
            </a:xfrm>
            <a:prstGeom prst="rect">
              <a:avLst/>
            </a:prstGeom>
            <a:effectLst/>
          </p:spPr>
          <p:txBody>
            <a:bodyPr wrap="square">
              <a:spAutoFit/>
            </a:bodyPr>
            <a:lstStyle/>
            <a:p>
              <a:pPr algn="ctr" defTabSz="914355">
                <a:defRPr/>
              </a:pPr>
              <a:r>
                <a:rPr lang="en-US" sz="1100" b="1" dirty="0">
                  <a:solidFill>
                    <a:srgbClr val="000000"/>
                  </a:solidFill>
                  <a:latin typeface="Arial"/>
                </a:rPr>
                <a:t>DIAGNOSIS</a:t>
              </a:r>
            </a:p>
          </p:txBody>
        </p:sp>
        <p:sp>
          <p:nvSpPr>
            <p:cNvPr id="69" name="Rectangle 68">
              <a:extLst>
                <a:ext uri="{FF2B5EF4-FFF2-40B4-BE49-F238E27FC236}">
                  <a16:creationId xmlns:a16="http://schemas.microsoft.com/office/drawing/2014/main" id="{9FF4F1B0-0F29-4F4F-A167-430DA442AD69}"/>
                </a:ext>
              </a:extLst>
            </p:cNvPr>
            <p:cNvSpPr/>
            <p:nvPr/>
          </p:nvSpPr>
          <p:spPr>
            <a:xfrm>
              <a:off x="4671151" y="2510824"/>
              <a:ext cx="1277957" cy="261610"/>
            </a:xfrm>
            <a:prstGeom prst="rect">
              <a:avLst/>
            </a:prstGeom>
            <a:effectLst/>
          </p:spPr>
          <p:txBody>
            <a:bodyPr wrap="square">
              <a:spAutoFit/>
            </a:bodyPr>
            <a:lstStyle/>
            <a:p>
              <a:pPr algn="ctr" defTabSz="914355">
                <a:defRPr/>
              </a:pPr>
              <a:r>
                <a:rPr lang="en-US" sz="1100" b="1" dirty="0">
                  <a:solidFill>
                    <a:srgbClr val="000000"/>
                  </a:solidFill>
                  <a:latin typeface="Arial"/>
                </a:rPr>
                <a:t>PROGNOSIS</a:t>
              </a:r>
            </a:p>
          </p:txBody>
        </p:sp>
        <p:sp>
          <p:nvSpPr>
            <p:cNvPr id="72" name="Rectangle 71">
              <a:extLst>
                <a:ext uri="{FF2B5EF4-FFF2-40B4-BE49-F238E27FC236}">
                  <a16:creationId xmlns:a16="http://schemas.microsoft.com/office/drawing/2014/main" id="{1DF08193-EB02-4D1A-B822-FC16BAE59D15}"/>
                </a:ext>
              </a:extLst>
            </p:cNvPr>
            <p:cNvSpPr/>
            <p:nvPr/>
          </p:nvSpPr>
          <p:spPr>
            <a:xfrm>
              <a:off x="6337375" y="2510824"/>
              <a:ext cx="1083611" cy="261610"/>
            </a:xfrm>
            <a:prstGeom prst="rect">
              <a:avLst/>
            </a:prstGeom>
            <a:effectLst/>
          </p:spPr>
          <p:txBody>
            <a:bodyPr wrap="square">
              <a:spAutoFit/>
            </a:bodyPr>
            <a:lstStyle/>
            <a:p>
              <a:pPr defTabSz="914355">
                <a:defRPr/>
              </a:pPr>
              <a:r>
                <a:rPr lang="en-US" sz="1100" b="1" dirty="0">
                  <a:solidFill>
                    <a:srgbClr val="000000"/>
                  </a:solidFill>
                  <a:latin typeface="Arial"/>
                </a:rPr>
                <a:t>TREATMENT</a:t>
              </a:r>
            </a:p>
          </p:txBody>
        </p:sp>
        <p:sp>
          <p:nvSpPr>
            <p:cNvPr id="73" name="Rectangle 72">
              <a:extLst>
                <a:ext uri="{FF2B5EF4-FFF2-40B4-BE49-F238E27FC236}">
                  <a16:creationId xmlns:a16="http://schemas.microsoft.com/office/drawing/2014/main" id="{9F4B8EE6-C1CB-427D-820B-19517B6D53F0}"/>
                </a:ext>
              </a:extLst>
            </p:cNvPr>
            <p:cNvSpPr/>
            <p:nvPr/>
          </p:nvSpPr>
          <p:spPr>
            <a:xfrm>
              <a:off x="7809252" y="2510824"/>
              <a:ext cx="1057654" cy="261610"/>
            </a:xfrm>
            <a:prstGeom prst="rect">
              <a:avLst/>
            </a:prstGeom>
            <a:effectLst/>
          </p:spPr>
          <p:txBody>
            <a:bodyPr wrap="square">
              <a:spAutoFit/>
            </a:bodyPr>
            <a:lstStyle/>
            <a:p>
              <a:pPr defTabSz="914355">
                <a:defRPr/>
              </a:pPr>
              <a:r>
                <a:rPr lang="en-US" sz="1100" b="1" dirty="0">
                  <a:solidFill>
                    <a:srgbClr val="000000"/>
                  </a:solidFill>
                  <a:latin typeface="Arial"/>
                </a:rPr>
                <a:t>RECOVERY</a:t>
              </a:r>
              <a:endParaRPr lang="en-US" sz="1100" dirty="0">
                <a:solidFill>
                  <a:srgbClr val="000000"/>
                </a:solidFill>
                <a:latin typeface="Arial"/>
              </a:endParaRPr>
            </a:p>
          </p:txBody>
        </p:sp>
        <p:grpSp>
          <p:nvGrpSpPr>
            <p:cNvPr id="43" name="Group 42">
              <a:extLst>
                <a:ext uri="{FF2B5EF4-FFF2-40B4-BE49-F238E27FC236}">
                  <a16:creationId xmlns:a16="http://schemas.microsoft.com/office/drawing/2014/main" id="{48126CE7-5B70-42BB-A96C-818B501059B4}"/>
                </a:ext>
              </a:extLst>
            </p:cNvPr>
            <p:cNvGrpSpPr/>
            <p:nvPr/>
          </p:nvGrpSpPr>
          <p:grpSpPr>
            <a:xfrm>
              <a:off x="135342" y="1342985"/>
              <a:ext cx="8873316" cy="1146067"/>
              <a:chOff x="150020" y="1889580"/>
              <a:chExt cx="8849569" cy="1143000"/>
            </a:xfrm>
          </p:grpSpPr>
          <p:grpSp>
            <p:nvGrpSpPr>
              <p:cNvPr id="50" name="Public Awareness">
                <a:extLst>
                  <a:ext uri="{FF2B5EF4-FFF2-40B4-BE49-F238E27FC236}">
                    <a16:creationId xmlns:a16="http://schemas.microsoft.com/office/drawing/2014/main" id="{13364652-03EB-4E5C-86C7-80BDD3D0D308}"/>
                  </a:ext>
                </a:extLst>
              </p:cNvPr>
              <p:cNvGrpSpPr/>
              <p:nvPr/>
            </p:nvGrpSpPr>
            <p:grpSpPr>
              <a:xfrm>
                <a:off x="150020" y="1889580"/>
                <a:ext cx="1474839" cy="1143000"/>
                <a:chOff x="150020" y="1889580"/>
                <a:chExt cx="1474839" cy="1143000"/>
              </a:xfrm>
            </p:grpSpPr>
            <p:grpSp>
              <p:nvGrpSpPr>
                <p:cNvPr id="102" name="Group 101">
                  <a:extLst>
                    <a:ext uri="{FF2B5EF4-FFF2-40B4-BE49-F238E27FC236}">
                      <a16:creationId xmlns:a16="http://schemas.microsoft.com/office/drawing/2014/main" id="{63C92C5A-2FA1-456D-93B9-B76E67D36357}"/>
                    </a:ext>
                  </a:extLst>
                </p:cNvPr>
                <p:cNvGrpSpPr/>
                <p:nvPr/>
              </p:nvGrpSpPr>
              <p:grpSpPr>
                <a:xfrm>
                  <a:off x="150020" y="1889580"/>
                  <a:ext cx="1474839" cy="1143000"/>
                  <a:chOff x="-1775460" y="1889580"/>
                  <a:chExt cx="1474839" cy="1143000"/>
                </a:xfrm>
              </p:grpSpPr>
              <p:pic>
                <p:nvPicPr>
                  <p:cNvPr id="104" name="Graphic 103">
                    <a:extLst>
                      <a:ext uri="{FF2B5EF4-FFF2-40B4-BE49-F238E27FC236}">
                        <a16:creationId xmlns:a16="http://schemas.microsoft.com/office/drawing/2014/main" id="{B2033230-2372-46CD-A865-B3759A0B871B}"/>
                      </a:ext>
                    </a:extLst>
                  </p:cNvPr>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1775460" y="1889580"/>
                    <a:ext cx="1474839" cy="1143000"/>
                  </a:xfrm>
                  <a:prstGeom prst="rect">
                    <a:avLst/>
                  </a:prstGeom>
                  <a:effectLst/>
                </p:spPr>
              </p:pic>
              <p:sp>
                <p:nvSpPr>
                  <p:cNvPr id="105" name="Oval 104">
                    <a:extLst>
                      <a:ext uri="{FF2B5EF4-FFF2-40B4-BE49-F238E27FC236}">
                        <a16:creationId xmlns:a16="http://schemas.microsoft.com/office/drawing/2014/main" id="{29911C0E-BF3D-4BB1-AABC-F71F7CD8156B}"/>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06" name="Rectangle 105">
                    <a:extLst>
                      <a:ext uri="{FF2B5EF4-FFF2-40B4-BE49-F238E27FC236}">
                        <a16:creationId xmlns:a16="http://schemas.microsoft.com/office/drawing/2014/main" id="{52C4AF5D-6D4D-4D74-9D50-B27D2E920280}"/>
                      </a:ext>
                    </a:extLst>
                  </p:cNvPr>
                  <p:cNvSpPr/>
                  <p:nvPr/>
                </p:nvSpPr>
                <p:spPr>
                  <a:xfrm>
                    <a:off x="-1775460" y="2315824"/>
                    <a:ext cx="85725" cy="290511"/>
                  </a:xfrm>
                  <a:prstGeom prst="rect">
                    <a:avLst/>
                  </a:prstGeom>
                  <a:solidFill>
                    <a:srgbClr val="548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pic>
              <p:nvPicPr>
                <p:cNvPr id="103" name="Graphic 102">
                  <a:extLst>
                    <a:ext uri="{FF2B5EF4-FFF2-40B4-BE49-F238E27FC236}">
                      <a16:creationId xmlns:a16="http://schemas.microsoft.com/office/drawing/2014/main" id="{356A982B-F161-41F2-9066-7C67907F4B27}"/>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35039" y="2265934"/>
                  <a:ext cx="304800" cy="390293"/>
                </a:xfrm>
                <a:prstGeom prst="rect">
                  <a:avLst/>
                </a:prstGeom>
              </p:spPr>
            </p:pic>
          </p:grpSp>
          <p:grpSp>
            <p:nvGrpSpPr>
              <p:cNvPr id="51" name="Group 50">
                <a:extLst>
                  <a:ext uri="{FF2B5EF4-FFF2-40B4-BE49-F238E27FC236}">
                    <a16:creationId xmlns:a16="http://schemas.microsoft.com/office/drawing/2014/main" id="{4AC63C53-61D2-4597-B183-F3415CF2AAF8}"/>
                  </a:ext>
                </a:extLst>
              </p:cNvPr>
              <p:cNvGrpSpPr/>
              <p:nvPr/>
            </p:nvGrpSpPr>
            <p:grpSpPr>
              <a:xfrm>
                <a:off x="3103365" y="1889580"/>
                <a:ext cx="1474839" cy="1143000"/>
                <a:chOff x="3097161" y="1889580"/>
                <a:chExt cx="1474839" cy="1143000"/>
              </a:xfrm>
            </p:grpSpPr>
            <p:grpSp>
              <p:nvGrpSpPr>
                <p:cNvPr id="95" name="Group 94">
                  <a:extLst>
                    <a:ext uri="{FF2B5EF4-FFF2-40B4-BE49-F238E27FC236}">
                      <a16:creationId xmlns:a16="http://schemas.microsoft.com/office/drawing/2014/main" id="{EE5FBA30-74BA-4AA4-94A4-87A3BF2C5282}"/>
                    </a:ext>
                  </a:extLst>
                </p:cNvPr>
                <p:cNvGrpSpPr/>
                <p:nvPr/>
              </p:nvGrpSpPr>
              <p:grpSpPr>
                <a:xfrm>
                  <a:off x="3097161" y="1889580"/>
                  <a:ext cx="1474839" cy="1143000"/>
                  <a:chOff x="-1775460" y="1889580"/>
                  <a:chExt cx="1474839" cy="1143000"/>
                </a:xfrm>
              </p:grpSpPr>
              <p:pic>
                <p:nvPicPr>
                  <p:cNvPr id="100" name="Graphic 99">
                    <a:extLst>
                      <a:ext uri="{FF2B5EF4-FFF2-40B4-BE49-F238E27FC236}">
                        <a16:creationId xmlns:a16="http://schemas.microsoft.com/office/drawing/2014/main" id="{ACD59110-734C-4E0F-8FCC-2B3C7485D8FD}"/>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775460" y="1889580"/>
                    <a:ext cx="1474839" cy="1143000"/>
                  </a:xfrm>
                  <a:prstGeom prst="rect">
                    <a:avLst/>
                  </a:prstGeom>
                  <a:effectLst/>
                </p:spPr>
              </p:pic>
              <p:sp>
                <p:nvSpPr>
                  <p:cNvPr id="101" name="Oval 100">
                    <a:extLst>
                      <a:ext uri="{FF2B5EF4-FFF2-40B4-BE49-F238E27FC236}">
                        <a16:creationId xmlns:a16="http://schemas.microsoft.com/office/drawing/2014/main" id="{EF0A704D-F58F-4096-9D82-135F0AAF9FF4}"/>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pic>
              <p:nvPicPr>
                <p:cNvPr id="97" name="Graphic 96">
                  <a:extLst>
                    <a:ext uri="{FF2B5EF4-FFF2-40B4-BE49-F238E27FC236}">
                      <a16:creationId xmlns:a16="http://schemas.microsoft.com/office/drawing/2014/main" id="{8056ABAC-DCB9-4F72-A521-A3C5E42A497E}"/>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3648393" y="2246771"/>
                  <a:ext cx="414020" cy="437829"/>
                </a:xfrm>
                <a:prstGeom prst="rect">
                  <a:avLst/>
                </a:prstGeom>
              </p:spPr>
            </p:pic>
          </p:grpSp>
          <p:grpSp>
            <p:nvGrpSpPr>
              <p:cNvPr id="52" name="Group 51">
                <a:extLst>
                  <a:ext uri="{FF2B5EF4-FFF2-40B4-BE49-F238E27FC236}">
                    <a16:creationId xmlns:a16="http://schemas.microsoft.com/office/drawing/2014/main" id="{D9DCED8A-EE24-4252-AED1-C01EA07B305A}"/>
                  </a:ext>
                </a:extLst>
              </p:cNvPr>
              <p:cNvGrpSpPr/>
              <p:nvPr/>
            </p:nvGrpSpPr>
            <p:grpSpPr>
              <a:xfrm>
                <a:off x="6050955" y="1889580"/>
                <a:ext cx="1474839" cy="1143000"/>
                <a:chOff x="6057900" y="1889580"/>
                <a:chExt cx="1474839" cy="1143000"/>
              </a:xfrm>
            </p:grpSpPr>
            <p:grpSp>
              <p:nvGrpSpPr>
                <p:cNvPr id="85" name="Group 84">
                  <a:extLst>
                    <a:ext uri="{FF2B5EF4-FFF2-40B4-BE49-F238E27FC236}">
                      <a16:creationId xmlns:a16="http://schemas.microsoft.com/office/drawing/2014/main" id="{1EF9DC89-71C7-4268-AAE8-9B6565106D7F}"/>
                    </a:ext>
                  </a:extLst>
                </p:cNvPr>
                <p:cNvGrpSpPr/>
                <p:nvPr/>
              </p:nvGrpSpPr>
              <p:grpSpPr>
                <a:xfrm>
                  <a:off x="6057900" y="1889580"/>
                  <a:ext cx="1474839" cy="1143000"/>
                  <a:chOff x="-1775460" y="1889580"/>
                  <a:chExt cx="1474839" cy="1143000"/>
                </a:xfrm>
              </p:grpSpPr>
              <p:pic>
                <p:nvPicPr>
                  <p:cNvPr id="90" name="Graphic 89">
                    <a:extLst>
                      <a:ext uri="{FF2B5EF4-FFF2-40B4-BE49-F238E27FC236}">
                        <a16:creationId xmlns:a16="http://schemas.microsoft.com/office/drawing/2014/main" id="{369ED142-E07F-4090-84F2-ACFAE3A1396F}"/>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1775460" y="1889580"/>
                    <a:ext cx="1474839" cy="1143000"/>
                  </a:xfrm>
                  <a:prstGeom prst="rect">
                    <a:avLst/>
                  </a:prstGeom>
                  <a:effectLst/>
                </p:spPr>
              </p:pic>
              <p:sp>
                <p:nvSpPr>
                  <p:cNvPr id="92" name="Oval 91">
                    <a:extLst>
                      <a:ext uri="{FF2B5EF4-FFF2-40B4-BE49-F238E27FC236}">
                        <a16:creationId xmlns:a16="http://schemas.microsoft.com/office/drawing/2014/main" id="{213E83E2-FCE1-4492-B6C9-96DCD7419CB9}"/>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pic>
              <p:nvPicPr>
                <p:cNvPr id="87" name="Graphic 86">
                  <a:extLst>
                    <a:ext uri="{FF2B5EF4-FFF2-40B4-BE49-F238E27FC236}">
                      <a16:creationId xmlns:a16="http://schemas.microsoft.com/office/drawing/2014/main" id="{05C46376-EC18-42D7-95EE-8029269E9454}"/>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rot="10800000">
                  <a:off x="6591300" y="2272486"/>
                  <a:ext cx="400050" cy="400050"/>
                </a:xfrm>
                <a:prstGeom prst="rect">
                  <a:avLst/>
                </a:prstGeom>
              </p:spPr>
            </p:pic>
          </p:grpSp>
          <p:grpSp>
            <p:nvGrpSpPr>
              <p:cNvPr id="53" name="Group 52">
                <a:extLst>
                  <a:ext uri="{FF2B5EF4-FFF2-40B4-BE49-F238E27FC236}">
                    <a16:creationId xmlns:a16="http://schemas.microsoft.com/office/drawing/2014/main" id="{E7DF3141-492C-4AF1-8432-8DBF63E6DE02}"/>
                  </a:ext>
                </a:extLst>
              </p:cNvPr>
              <p:cNvGrpSpPr/>
              <p:nvPr/>
            </p:nvGrpSpPr>
            <p:grpSpPr>
              <a:xfrm>
                <a:off x="1629570" y="1889580"/>
                <a:ext cx="1474839" cy="1143000"/>
                <a:chOff x="1629570" y="1889580"/>
                <a:chExt cx="1474839" cy="1143000"/>
              </a:xfrm>
            </p:grpSpPr>
            <p:grpSp>
              <p:nvGrpSpPr>
                <p:cNvPr id="79" name="Group 78">
                  <a:extLst>
                    <a:ext uri="{FF2B5EF4-FFF2-40B4-BE49-F238E27FC236}">
                      <a16:creationId xmlns:a16="http://schemas.microsoft.com/office/drawing/2014/main" id="{869FA710-8116-41B3-AEB8-AA727236314E}"/>
                    </a:ext>
                  </a:extLst>
                </p:cNvPr>
                <p:cNvGrpSpPr/>
                <p:nvPr/>
              </p:nvGrpSpPr>
              <p:grpSpPr>
                <a:xfrm>
                  <a:off x="1629570" y="1889580"/>
                  <a:ext cx="1474839" cy="1143000"/>
                  <a:chOff x="-1775460" y="1889580"/>
                  <a:chExt cx="1474839" cy="1143000"/>
                </a:xfrm>
              </p:grpSpPr>
              <p:pic>
                <p:nvPicPr>
                  <p:cNvPr id="81" name="Graphic 80">
                    <a:extLst>
                      <a:ext uri="{FF2B5EF4-FFF2-40B4-BE49-F238E27FC236}">
                        <a16:creationId xmlns:a16="http://schemas.microsoft.com/office/drawing/2014/main" id="{4EB917E1-F341-44C1-AE19-A285CE4A1391}"/>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775460" y="1889580"/>
                    <a:ext cx="1474839" cy="1143000"/>
                  </a:xfrm>
                  <a:prstGeom prst="rect">
                    <a:avLst/>
                  </a:prstGeom>
                  <a:effectLst/>
                </p:spPr>
              </p:pic>
              <p:sp>
                <p:nvSpPr>
                  <p:cNvPr id="84" name="Oval 83">
                    <a:extLst>
                      <a:ext uri="{FF2B5EF4-FFF2-40B4-BE49-F238E27FC236}">
                        <a16:creationId xmlns:a16="http://schemas.microsoft.com/office/drawing/2014/main" id="{503F7812-B8FF-4055-8261-C8906198E56E}"/>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pic>
              <p:nvPicPr>
                <p:cNvPr id="80" name="Graphic 79">
                  <a:extLst>
                    <a:ext uri="{FF2B5EF4-FFF2-40B4-BE49-F238E27FC236}">
                      <a16:creationId xmlns:a16="http://schemas.microsoft.com/office/drawing/2014/main" id="{7A598C6A-561F-4D8A-BA34-8E5D3F8227AC}"/>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2165033" y="2249625"/>
                  <a:ext cx="429577" cy="429577"/>
                </a:xfrm>
                <a:prstGeom prst="rect">
                  <a:avLst/>
                </a:prstGeom>
              </p:spPr>
            </p:pic>
          </p:grpSp>
          <p:grpSp>
            <p:nvGrpSpPr>
              <p:cNvPr id="54" name="Group 53">
                <a:extLst>
                  <a:ext uri="{FF2B5EF4-FFF2-40B4-BE49-F238E27FC236}">
                    <a16:creationId xmlns:a16="http://schemas.microsoft.com/office/drawing/2014/main" id="{0FF4B813-FEB1-444F-AF3F-85D2CD611F66}"/>
                  </a:ext>
                </a:extLst>
              </p:cNvPr>
              <p:cNvGrpSpPr/>
              <p:nvPr/>
            </p:nvGrpSpPr>
            <p:grpSpPr>
              <a:xfrm>
                <a:off x="4577160" y="1889580"/>
                <a:ext cx="1474839" cy="1143000"/>
                <a:chOff x="4572000" y="1889580"/>
                <a:chExt cx="1474839" cy="1143000"/>
              </a:xfrm>
            </p:grpSpPr>
            <p:grpSp>
              <p:nvGrpSpPr>
                <p:cNvPr id="63" name="Group 62">
                  <a:extLst>
                    <a:ext uri="{FF2B5EF4-FFF2-40B4-BE49-F238E27FC236}">
                      <a16:creationId xmlns:a16="http://schemas.microsoft.com/office/drawing/2014/main" id="{96DA9D01-0591-4B42-A3CC-2FBB3DD2CA2B}"/>
                    </a:ext>
                  </a:extLst>
                </p:cNvPr>
                <p:cNvGrpSpPr/>
                <p:nvPr/>
              </p:nvGrpSpPr>
              <p:grpSpPr>
                <a:xfrm>
                  <a:off x="4572000" y="1889580"/>
                  <a:ext cx="1474839" cy="1143000"/>
                  <a:chOff x="-1775460" y="1889580"/>
                  <a:chExt cx="1474839" cy="1143000"/>
                </a:xfrm>
              </p:grpSpPr>
              <p:pic>
                <p:nvPicPr>
                  <p:cNvPr id="71" name="Graphic 70">
                    <a:extLst>
                      <a:ext uri="{FF2B5EF4-FFF2-40B4-BE49-F238E27FC236}">
                        <a16:creationId xmlns:a16="http://schemas.microsoft.com/office/drawing/2014/main" id="{32866B6F-7992-463B-BE5F-65555BE021A8}"/>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1775460" y="1889580"/>
                    <a:ext cx="1474839" cy="1143000"/>
                  </a:xfrm>
                  <a:prstGeom prst="rect">
                    <a:avLst/>
                  </a:prstGeom>
                  <a:effectLst/>
                </p:spPr>
              </p:pic>
              <p:sp>
                <p:nvSpPr>
                  <p:cNvPr id="74" name="Oval 73">
                    <a:extLst>
                      <a:ext uri="{FF2B5EF4-FFF2-40B4-BE49-F238E27FC236}">
                        <a16:creationId xmlns:a16="http://schemas.microsoft.com/office/drawing/2014/main" id="{A624AE71-A60C-444C-9456-96125FDF30D6}"/>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pic>
              <p:nvPicPr>
                <p:cNvPr id="65" name="Graphic 64">
                  <a:extLst>
                    <a:ext uri="{FF2B5EF4-FFF2-40B4-BE49-F238E27FC236}">
                      <a16:creationId xmlns:a16="http://schemas.microsoft.com/office/drawing/2014/main" id="{18513725-FF0F-42CA-BB9E-9532E7DE7AA8}"/>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5150815" y="2216386"/>
                  <a:ext cx="340348" cy="468531"/>
                </a:xfrm>
                <a:prstGeom prst="rect">
                  <a:avLst/>
                </a:prstGeom>
              </p:spPr>
            </p:pic>
          </p:grpSp>
          <p:grpSp>
            <p:nvGrpSpPr>
              <p:cNvPr id="55" name="Group 54">
                <a:extLst>
                  <a:ext uri="{FF2B5EF4-FFF2-40B4-BE49-F238E27FC236}">
                    <a16:creationId xmlns:a16="http://schemas.microsoft.com/office/drawing/2014/main" id="{90C67394-6BBF-4D5D-B101-D397DADDC3BE}"/>
                  </a:ext>
                </a:extLst>
              </p:cNvPr>
              <p:cNvGrpSpPr/>
              <p:nvPr/>
            </p:nvGrpSpPr>
            <p:grpSpPr>
              <a:xfrm>
                <a:off x="7524750" y="1889580"/>
                <a:ext cx="1474839" cy="1143000"/>
                <a:chOff x="7524750" y="1889580"/>
                <a:chExt cx="1474839" cy="1143000"/>
              </a:xfrm>
            </p:grpSpPr>
            <p:grpSp>
              <p:nvGrpSpPr>
                <p:cNvPr id="56" name="Group 55">
                  <a:extLst>
                    <a:ext uri="{FF2B5EF4-FFF2-40B4-BE49-F238E27FC236}">
                      <a16:creationId xmlns:a16="http://schemas.microsoft.com/office/drawing/2014/main" id="{093F27F6-93CE-4244-A2E5-763092AA16CA}"/>
                    </a:ext>
                  </a:extLst>
                </p:cNvPr>
                <p:cNvGrpSpPr/>
                <p:nvPr/>
              </p:nvGrpSpPr>
              <p:grpSpPr>
                <a:xfrm>
                  <a:off x="7524750" y="1889580"/>
                  <a:ext cx="1474839" cy="1143000"/>
                  <a:chOff x="-1775460" y="1889580"/>
                  <a:chExt cx="1474839" cy="1143000"/>
                </a:xfrm>
              </p:grpSpPr>
              <p:pic>
                <p:nvPicPr>
                  <p:cNvPr id="58" name="Graphic 57">
                    <a:extLst>
                      <a:ext uri="{FF2B5EF4-FFF2-40B4-BE49-F238E27FC236}">
                        <a16:creationId xmlns:a16="http://schemas.microsoft.com/office/drawing/2014/main" id="{099A3F0A-55CB-41F9-B9D8-8FDC0C26A8C2}"/>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1775460" y="1889580"/>
                    <a:ext cx="1474839" cy="1143000"/>
                  </a:xfrm>
                  <a:prstGeom prst="rect">
                    <a:avLst/>
                  </a:prstGeom>
                  <a:effectLst/>
                </p:spPr>
              </p:pic>
              <p:sp>
                <p:nvSpPr>
                  <p:cNvPr id="59" name="Oval 58">
                    <a:extLst>
                      <a:ext uri="{FF2B5EF4-FFF2-40B4-BE49-F238E27FC236}">
                        <a16:creationId xmlns:a16="http://schemas.microsoft.com/office/drawing/2014/main" id="{489F8D3B-0E94-44BD-AD02-7C6C49FDA16A}"/>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pic>
              <p:nvPicPr>
                <p:cNvPr id="57" name="Graphic 56">
                  <a:extLst>
                    <a:ext uri="{FF2B5EF4-FFF2-40B4-BE49-F238E27FC236}">
                      <a16:creationId xmlns:a16="http://schemas.microsoft.com/office/drawing/2014/main" id="{4465258B-5DB6-47B6-B281-BAD6CCEE89EC}"/>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8060323" y="2262259"/>
                  <a:ext cx="402640" cy="379136"/>
                </a:xfrm>
                <a:prstGeom prst="rect">
                  <a:avLst/>
                </a:prstGeom>
              </p:spPr>
            </p:pic>
          </p:grpSp>
        </p:grpSp>
      </p:grpSp>
      <p:grpSp>
        <p:nvGrpSpPr>
          <p:cNvPr id="45" name="Group 44"/>
          <p:cNvGrpSpPr/>
          <p:nvPr/>
        </p:nvGrpSpPr>
        <p:grpSpPr>
          <a:xfrm>
            <a:off x="160445" y="3205123"/>
            <a:ext cx="1518813" cy="634537"/>
            <a:chOff x="-199913" y="3733276"/>
            <a:chExt cx="1583478" cy="716125"/>
          </a:xfrm>
        </p:grpSpPr>
        <p:pic>
          <p:nvPicPr>
            <p:cNvPr id="46" name="Picture 4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39485" y="3733276"/>
              <a:ext cx="904682" cy="399284"/>
            </a:xfrm>
            <a:prstGeom prst="rect">
              <a:avLst/>
            </a:prstGeom>
          </p:spPr>
        </p:pic>
        <p:pic>
          <p:nvPicPr>
            <p:cNvPr id="47" name="Picture 2" descr="Rory Staunton Foundation"/>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99913" y="4185488"/>
              <a:ext cx="1583478" cy="263913"/>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5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208610" y="4203027"/>
            <a:ext cx="1082672" cy="275495"/>
          </a:xfrm>
          <a:prstGeom prst="rect">
            <a:avLst/>
          </a:prstGeom>
        </p:spPr>
      </p:pic>
      <p:pic>
        <p:nvPicPr>
          <p:cNvPr id="62" name="Picture 4" descr="Prenosis"/>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134741" y="4057579"/>
            <a:ext cx="959617" cy="27549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Emory Universit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085460" y="3572364"/>
            <a:ext cx="989144" cy="23632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4" descr="Qvella"/>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388634" y="3848905"/>
            <a:ext cx="1185728" cy="33344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6" descr="Inflammatix, Inc"/>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174864" y="3668128"/>
            <a:ext cx="1150496" cy="17793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p:cNvPicPr>
            <a:picLocks noChangeAspect="1"/>
          </p:cNvPicPr>
          <p:nvPr/>
        </p:nvPicPr>
        <p:blipFill>
          <a:blip r:embed="rId36"/>
          <a:stretch>
            <a:fillRect/>
          </a:stretch>
        </p:blipFill>
        <p:spPr>
          <a:xfrm>
            <a:off x="1959359" y="2919417"/>
            <a:ext cx="1073861" cy="404059"/>
          </a:xfrm>
          <a:prstGeom prst="rect">
            <a:avLst/>
          </a:prstGeom>
        </p:spPr>
      </p:pic>
      <p:pic>
        <p:nvPicPr>
          <p:cNvPr id="77" name="Picture 76" descr="Image result for immunexpress logo">
            <a:extLst>
              <a:ext uri="{FF2B5EF4-FFF2-40B4-BE49-F238E27FC236}">
                <a16:creationId xmlns:a16="http://schemas.microsoft.com/office/drawing/2014/main" id="{2FEE7E85-5EA1-45B9-B26D-3F562A452626}"/>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305650" y="3358376"/>
            <a:ext cx="1808797" cy="3000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208610" y="3006768"/>
            <a:ext cx="1100789" cy="209098"/>
          </a:xfrm>
          <a:prstGeom prst="rect">
            <a:avLst/>
          </a:prstGeom>
        </p:spPr>
      </p:pic>
    </p:spTree>
    <p:extLst>
      <p:ext uri="{BB962C8B-B14F-4D97-AF65-F5344CB8AC3E}">
        <p14:creationId xmlns:p14="http://schemas.microsoft.com/office/powerpoint/2010/main" val="30329548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DEC3D8B-B015-4374-BA4C-E36507E1DF05}"/>
              </a:ext>
            </a:extLst>
          </p:cNvPr>
          <p:cNvSpPr/>
          <p:nvPr/>
        </p:nvSpPr>
        <p:spPr>
          <a:xfrm>
            <a:off x="1413268" y="1703182"/>
            <a:ext cx="239486" cy="239486"/>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p>
        </p:txBody>
      </p:sp>
      <p:sp>
        <p:nvSpPr>
          <p:cNvPr id="7" name="Oval 6">
            <a:extLst>
              <a:ext uri="{FF2B5EF4-FFF2-40B4-BE49-F238E27FC236}">
                <a16:creationId xmlns:a16="http://schemas.microsoft.com/office/drawing/2014/main" id="{062F5DF6-7127-4B4B-8DC8-6005F41668FA}"/>
              </a:ext>
            </a:extLst>
          </p:cNvPr>
          <p:cNvSpPr/>
          <p:nvPr/>
        </p:nvSpPr>
        <p:spPr>
          <a:xfrm>
            <a:off x="217456" y="1744455"/>
            <a:ext cx="239486" cy="239486"/>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p>
        </p:txBody>
      </p:sp>
      <p:sp>
        <p:nvSpPr>
          <p:cNvPr id="9" name="Oval 8">
            <a:extLst>
              <a:ext uri="{FF2B5EF4-FFF2-40B4-BE49-F238E27FC236}">
                <a16:creationId xmlns:a16="http://schemas.microsoft.com/office/drawing/2014/main" id="{BB07624B-CA34-4AA9-A0AD-DB3EB0D19A7B}"/>
              </a:ext>
            </a:extLst>
          </p:cNvPr>
          <p:cNvSpPr/>
          <p:nvPr/>
        </p:nvSpPr>
        <p:spPr>
          <a:xfrm>
            <a:off x="7564135" y="2655858"/>
            <a:ext cx="239486" cy="239486"/>
          </a:xfrm>
          <a:prstGeom prst="ellipse">
            <a:avLst/>
          </a:prstGeom>
          <a:solidFill>
            <a:schemeClr val="bg2">
              <a:lumMod val="10000"/>
            </a:schemeClr>
          </a:soli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p>
        </p:txBody>
      </p:sp>
      <p:sp>
        <p:nvSpPr>
          <p:cNvPr id="10" name="Oval 9">
            <a:extLst>
              <a:ext uri="{FF2B5EF4-FFF2-40B4-BE49-F238E27FC236}">
                <a16:creationId xmlns:a16="http://schemas.microsoft.com/office/drawing/2014/main" id="{AB2605E1-9A5A-4233-B5E5-28ECFBA5F5AF}"/>
              </a:ext>
            </a:extLst>
          </p:cNvPr>
          <p:cNvSpPr/>
          <p:nvPr/>
        </p:nvSpPr>
        <p:spPr>
          <a:xfrm>
            <a:off x="8458783" y="843694"/>
            <a:ext cx="239486" cy="239486"/>
          </a:xfrm>
          <a:prstGeom prst="ellipse">
            <a:avLst/>
          </a:prstGeom>
          <a:solidFill>
            <a:srgbClr val="92D050"/>
          </a:soli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p>
        </p:txBody>
      </p:sp>
      <p:sp>
        <p:nvSpPr>
          <p:cNvPr id="11" name="Oval 10">
            <a:extLst>
              <a:ext uri="{FF2B5EF4-FFF2-40B4-BE49-F238E27FC236}">
                <a16:creationId xmlns:a16="http://schemas.microsoft.com/office/drawing/2014/main" id="{F70EEFBE-723A-47BE-9494-F63532192468}"/>
              </a:ext>
            </a:extLst>
          </p:cNvPr>
          <p:cNvSpPr/>
          <p:nvPr/>
        </p:nvSpPr>
        <p:spPr>
          <a:xfrm>
            <a:off x="8458783" y="1962825"/>
            <a:ext cx="239486" cy="239486"/>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p>
        </p:txBody>
      </p:sp>
      <p:sp>
        <p:nvSpPr>
          <p:cNvPr id="22" name="TextBox 21">
            <a:extLst>
              <a:ext uri="{FF2B5EF4-FFF2-40B4-BE49-F238E27FC236}">
                <a16:creationId xmlns:a16="http://schemas.microsoft.com/office/drawing/2014/main" id="{F6F739F1-86DA-4A8A-AEFF-A0F303B1B54F}"/>
              </a:ext>
            </a:extLst>
          </p:cNvPr>
          <p:cNvSpPr txBox="1"/>
          <p:nvPr/>
        </p:nvSpPr>
        <p:spPr>
          <a:xfrm>
            <a:off x="3871346" y="1955715"/>
            <a:ext cx="1294692" cy="461665"/>
          </a:xfrm>
          <a:prstGeom prst="rect">
            <a:avLst/>
          </a:prstGeom>
          <a:noFill/>
        </p:spPr>
        <p:txBody>
          <a:bodyPr wrap="square" rtlCol="0">
            <a:spAutoFit/>
          </a:bodyPr>
          <a:lstStyle/>
          <a:p>
            <a:pPr algn="ctr"/>
            <a:r>
              <a:rPr lang="en-US" sz="1200" b="1" dirty="0">
                <a:solidFill>
                  <a:srgbClr val="000000"/>
                </a:solidFill>
              </a:rPr>
              <a:t>ORGAN DYSFUNCTION</a:t>
            </a:r>
          </a:p>
        </p:txBody>
      </p:sp>
      <p:sp>
        <p:nvSpPr>
          <p:cNvPr id="24" name="TextBox 23">
            <a:extLst>
              <a:ext uri="{FF2B5EF4-FFF2-40B4-BE49-F238E27FC236}">
                <a16:creationId xmlns:a16="http://schemas.microsoft.com/office/drawing/2014/main" id="{2770306E-8F4A-4605-A15E-CACD222E111E}"/>
              </a:ext>
            </a:extLst>
          </p:cNvPr>
          <p:cNvSpPr txBox="1"/>
          <p:nvPr/>
        </p:nvSpPr>
        <p:spPr>
          <a:xfrm>
            <a:off x="5520925" y="1955715"/>
            <a:ext cx="808951" cy="461665"/>
          </a:xfrm>
          <a:prstGeom prst="rect">
            <a:avLst/>
          </a:prstGeom>
          <a:noFill/>
        </p:spPr>
        <p:txBody>
          <a:bodyPr wrap="square" rtlCol="0">
            <a:spAutoFit/>
          </a:bodyPr>
          <a:lstStyle/>
          <a:p>
            <a:pPr algn="ctr"/>
            <a:r>
              <a:rPr lang="en-US" sz="1200" b="1" dirty="0">
                <a:solidFill>
                  <a:srgbClr val="000000"/>
                </a:solidFill>
              </a:rPr>
              <a:t>SHOCK</a:t>
            </a:r>
          </a:p>
          <a:p>
            <a:pPr algn="ctr"/>
            <a:r>
              <a:rPr lang="en-US" sz="1200" b="1" dirty="0">
                <a:solidFill>
                  <a:srgbClr val="000000"/>
                </a:solidFill>
              </a:rPr>
              <a:t>ONSET</a:t>
            </a:r>
          </a:p>
        </p:txBody>
      </p:sp>
      <p:cxnSp>
        <p:nvCxnSpPr>
          <p:cNvPr id="34" name="Straight Connector 33">
            <a:extLst>
              <a:ext uri="{FF2B5EF4-FFF2-40B4-BE49-F238E27FC236}">
                <a16:creationId xmlns:a16="http://schemas.microsoft.com/office/drawing/2014/main" id="{2400890D-2BCD-4129-AA7B-B4103469396B}"/>
              </a:ext>
            </a:extLst>
          </p:cNvPr>
          <p:cNvCxnSpPr>
            <a:cxnSpLocks/>
          </p:cNvCxnSpPr>
          <p:nvPr/>
        </p:nvCxnSpPr>
        <p:spPr>
          <a:xfrm>
            <a:off x="2982317" y="1468094"/>
            <a:ext cx="9925" cy="729759"/>
          </a:xfrm>
          <a:prstGeom prst="line">
            <a:avLst/>
          </a:prstGeom>
          <a:ln w="28575">
            <a:solidFill>
              <a:srgbClr val="C00000"/>
            </a:solidFill>
            <a:prstDash val="sysDot"/>
          </a:ln>
          <a:effectLst>
            <a:glow rad="63500">
              <a:schemeClr val="accent4">
                <a:satMod val="175000"/>
                <a:alpha val="27000"/>
              </a:schemeClr>
            </a:glow>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EDDDC0B5-D217-4826-957E-1A552165D9CC}"/>
              </a:ext>
            </a:extLst>
          </p:cNvPr>
          <p:cNvSpPr txBox="1"/>
          <p:nvPr/>
        </p:nvSpPr>
        <p:spPr>
          <a:xfrm>
            <a:off x="2300368" y="2399601"/>
            <a:ext cx="1401638" cy="1015663"/>
          </a:xfrm>
          <a:prstGeom prst="rect">
            <a:avLst/>
          </a:prstGeom>
          <a:noFill/>
        </p:spPr>
        <p:txBody>
          <a:bodyPr wrap="square" rtlCol="0">
            <a:spAutoFit/>
          </a:bodyPr>
          <a:lstStyle/>
          <a:p>
            <a:pPr algn="ctr"/>
            <a:r>
              <a:rPr lang="en-US" sz="1200" b="1" dirty="0">
                <a:solidFill>
                  <a:srgbClr val="000000"/>
                </a:solidFill>
              </a:rPr>
              <a:t>T=0</a:t>
            </a:r>
          </a:p>
          <a:p>
            <a:pPr lvl="0" algn="ctr"/>
            <a:r>
              <a:rPr lang="en-US" sz="1200" dirty="0">
                <a:solidFill>
                  <a:srgbClr val="000000"/>
                </a:solidFill>
              </a:rPr>
              <a:t>Sepsis Phenotype</a:t>
            </a:r>
          </a:p>
          <a:p>
            <a:pPr lvl="0" algn="ctr"/>
            <a:r>
              <a:rPr lang="en-US" sz="1200" dirty="0">
                <a:solidFill>
                  <a:srgbClr val="000000"/>
                </a:solidFill>
              </a:rPr>
              <a:t>Detectable</a:t>
            </a:r>
          </a:p>
          <a:p>
            <a:pPr lvl="0" algn="ctr"/>
            <a:r>
              <a:rPr lang="en-US" sz="1200" dirty="0">
                <a:solidFill>
                  <a:srgbClr val="000000"/>
                </a:solidFill>
              </a:rPr>
              <a:t>Physical Signs</a:t>
            </a:r>
          </a:p>
        </p:txBody>
      </p:sp>
      <p:cxnSp>
        <p:nvCxnSpPr>
          <p:cNvPr id="46" name="Straight Connector 45">
            <a:extLst>
              <a:ext uri="{FF2B5EF4-FFF2-40B4-BE49-F238E27FC236}">
                <a16:creationId xmlns:a16="http://schemas.microsoft.com/office/drawing/2014/main" id="{305E3EEA-0AD1-4E91-81C9-B67227B10B79}"/>
              </a:ext>
            </a:extLst>
          </p:cNvPr>
          <p:cNvCxnSpPr>
            <a:cxnSpLocks/>
            <a:endCxn id="6" idx="6"/>
          </p:cNvCxnSpPr>
          <p:nvPr/>
        </p:nvCxnSpPr>
        <p:spPr>
          <a:xfrm flipH="1">
            <a:off x="1652753" y="1822925"/>
            <a:ext cx="5386392" cy="0"/>
          </a:xfrm>
          <a:prstGeom prst="line">
            <a:avLst/>
          </a:prstGeom>
          <a:ln w="44450">
            <a:solidFill>
              <a:schemeClr val="tx1">
                <a:lumMod val="50000"/>
              </a:schemeClr>
            </a:solidFill>
          </a:ln>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236ED587-8E6F-47F4-9449-22EA15375099}"/>
              </a:ext>
            </a:extLst>
          </p:cNvPr>
          <p:cNvSpPr txBox="1"/>
          <p:nvPr/>
        </p:nvSpPr>
        <p:spPr>
          <a:xfrm>
            <a:off x="1036808" y="1057775"/>
            <a:ext cx="1013777" cy="646331"/>
          </a:xfrm>
          <a:prstGeom prst="rect">
            <a:avLst/>
          </a:prstGeom>
          <a:noFill/>
        </p:spPr>
        <p:txBody>
          <a:bodyPr wrap="square" rtlCol="0">
            <a:spAutoFit/>
          </a:bodyPr>
          <a:lstStyle/>
          <a:p>
            <a:pPr algn="ctr"/>
            <a:r>
              <a:rPr lang="en-US" sz="1200" b="1" dirty="0">
                <a:solidFill>
                  <a:srgbClr val="000000"/>
                </a:solidFill>
              </a:rPr>
              <a:t>HOSPITAL ACQUIRED</a:t>
            </a:r>
          </a:p>
          <a:p>
            <a:pPr lvl="0" algn="ctr"/>
            <a:r>
              <a:rPr lang="en-US" sz="1200" dirty="0">
                <a:solidFill>
                  <a:srgbClr val="000000"/>
                </a:solidFill>
              </a:rPr>
              <a:t>(&lt;20%)</a:t>
            </a:r>
          </a:p>
        </p:txBody>
      </p:sp>
      <p:sp>
        <p:nvSpPr>
          <p:cNvPr id="54" name="TextBox 53">
            <a:extLst>
              <a:ext uri="{FF2B5EF4-FFF2-40B4-BE49-F238E27FC236}">
                <a16:creationId xmlns:a16="http://schemas.microsoft.com/office/drawing/2014/main" id="{7DC3D73D-34D1-47E3-A1DE-0AA0B620843B}"/>
              </a:ext>
            </a:extLst>
          </p:cNvPr>
          <p:cNvSpPr txBox="1"/>
          <p:nvPr/>
        </p:nvSpPr>
        <p:spPr>
          <a:xfrm>
            <a:off x="1032712" y="2145686"/>
            <a:ext cx="1133418" cy="276999"/>
          </a:xfrm>
          <a:prstGeom prst="rect">
            <a:avLst/>
          </a:prstGeom>
          <a:noFill/>
        </p:spPr>
        <p:txBody>
          <a:bodyPr wrap="square" rtlCol="0">
            <a:spAutoFit/>
          </a:bodyPr>
          <a:lstStyle/>
          <a:p>
            <a:pPr algn="ctr"/>
            <a:r>
              <a:rPr lang="en-US" sz="1200" b="1" dirty="0">
                <a:solidFill>
                  <a:srgbClr val="000000"/>
                </a:solidFill>
              </a:rPr>
              <a:t>INFECTION</a:t>
            </a:r>
          </a:p>
        </p:txBody>
      </p:sp>
      <p:sp>
        <p:nvSpPr>
          <p:cNvPr id="55" name="TextBox 54">
            <a:extLst>
              <a:ext uri="{FF2B5EF4-FFF2-40B4-BE49-F238E27FC236}">
                <a16:creationId xmlns:a16="http://schemas.microsoft.com/office/drawing/2014/main" id="{7C84EBBC-701E-41D1-8027-5B47B9E1903B}"/>
              </a:ext>
            </a:extLst>
          </p:cNvPr>
          <p:cNvSpPr txBox="1"/>
          <p:nvPr/>
        </p:nvSpPr>
        <p:spPr>
          <a:xfrm>
            <a:off x="967584" y="2865475"/>
            <a:ext cx="1127520" cy="646331"/>
          </a:xfrm>
          <a:prstGeom prst="rect">
            <a:avLst/>
          </a:prstGeom>
          <a:noFill/>
        </p:spPr>
        <p:txBody>
          <a:bodyPr wrap="square" rtlCol="0">
            <a:spAutoFit/>
          </a:bodyPr>
          <a:lstStyle/>
          <a:p>
            <a:pPr algn="ctr"/>
            <a:r>
              <a:rPr lang="en-US" sz="1200" b="1" dirty="0">
                <a:solidFill>
                  <a:srgbClr val="000000"/>
                </a:solidFill>
              </a:rPr>
              <a:t>COMMUNITY ACQUIRED</a:t>
            </a:r>
          </a:p>
          <a:p>
            <a:pPr lvl="0" algn="ctr"/>
            <a:r>
              <a:rPr lang="en-US" sz="1200" dirty="0">
                <a:solidFill>
                  <a:srgbClr val="000000"/>
                </a:solidFill>
              </a:rPr>
              <a:t>(&gt;80%)</a:t>
            </a:r>
          </a:p>
        </p:txBody>
      </p:sp>
      <p:sp>
        <p:nvSpPr>
          <p:cNvPr id="56" name="TextBox 55">
            <a:extLst>
              <a:ext uri="{FF2B5EF4-FFF2-40B4-BE49-F238E27FC236}">
                <a16:creationId xmlns:a16="http://schemas.microsoft.com/office/drawing/2014/main" id="{FECC7BD5-8C4C-490D-AE33-B0DDEEE10371}"/>
              </a:ext>
            </a:extLst>
          </p:cNvPr>
          <p:cNvSpPr txBox="1"/>
          <p:nvPr/>
        </p:nvSpPr>
        <p:spPr>
          <a:xfrm>
            <a:off x="-63296" y="1467456"/>
            <a:ext cx="1182345" cy="276999"/>
          </a:xfrm>
          <a:prstGeom prst="rect">
            <a:avLst/>
          </a:prstGeom>
          <a:noFill/>
        </p:spPr>
        <p:txBody>
          <a:bodyPr wrap="square" rtlCol="0">
            <a:spAutoFit/>
          </a:bodyPr>
          <a:lstStyle/>
          <a:p>
            <a:pPr algn="ctr"/>
            <a:r>
              <a:rPr lang="en-US" sz="1200" b="1" dirty="0">
                <a:solidFill>
                  <a:srgbClr val="000000"/>
                </a:solidFill>
              </a:rPr>
              <a:t>PREVENTION</a:t>
            </a:r>
          </a:p>
        </p:txBody>
      </p:sp>
      <p:cxnSp>
        <p:nvCxnSpPr>
          <p:cNvPr id="57" name="Straight Connector 56">
            <a:extLst>
              <a:ext uri="{FF2B5EF4-FFF2-40B4-BE49-F238E27FC236}">
                <a16:creationId xmlns:a16="http://schemas.microsoft.com/office/drawing/2014/main" id="{941403E0-95FF-49B0-89C6-859BC0FFEC57}"/>
              </a:ext>
            </a:extLst>
          </p:cNvPr>
          <p:cNvCxnSpPr>
            <a:cxnSpLocks/>
          </p:cNvCxnSpPr>
          <p:nvPr/>
        </p:nvCxnSpPr>
        <p:spPr>
          <a:xfrm flipH="1" flipV="1">
            <a:off x="527877" y="1829880"/>
            <a:ext cx="730604" cy="2041"/>
          </a:xfrm>
          <a:prstGeom prst="line">
            <a:avLst/>
          </a:prstGeom>
          <a:ln w="44450">
            <a:solidFill>
              <a:schemeClr val="tx1">
                <a:lumMod val="50000"/>
              </a:schemeClr>
            </a:solidFill>
            <a:prstDash val="sysDot"/>
            <a:headEnd type="triangle"/>
          </a:ln>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E45A2126-E1E3-4F83-B886-45B8F1C546CE}"/>
              </a:ext>
            </a:extLst>
          </p:cNvPr>
          <p:cNvCxnSpPr>
            <a:cxnSpLocks/>
          </p:cNvCxnSpPr>
          <p:nvPr/>
        </p:nvCxnSpPr>
        <p:spPr>
          <a:xfrm flipH="1">
            <a:off x="1531345" y="1942669"/>
            <a:ext cx="3332" cy="203017"/>
          </a:xfrm>
          <a:prstGeom prst="line">
            <a:avLst/>
          </a:prstGeom>
          <a:ln w="44450">
            <a:solidFill>
              <a:schemeClr val="tx1">
                <a:lumMod val="50000"/>
              </a:schemeClr>
            </a:solidFill>
            <a:prstDash val="solid"/>
            <a:headEnd type="triangle"/>
          </a:ln>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E94B579-A0C2-4602-B08D-CCA0F763B525}"/>
              </a:ext>
            </a:extLst>
          </p:cNvPr>
          <p:cNvCxnSpPr>
            <a:cxnSpLocks/>
          </p:cNvCxnSpPr>
          <p:nvPr/>
        </p:nvCxnSpPr>
        <p:spPr>
          <a:xfrm flipH="1" flipV="1">
            <a:off x="1533011" y="2399600"/>
            <a:ext cx="1" cy="206310"/>
          </a:xfrm>
          <a:prstGeom prst="line">
            <a:avLst/>
          </a:prstGeom>
          <a:ln w="44450">
            <a:solidFill>
              <a:schemeClr val="tx1">
                <a:lumMod val="50000"/>
              </a:schemeClr>
            </a:solidFill>
            <a:prstDash val="solid"/>
            <a:headEnd type="triangle"/>
          </a:ln>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B5B156FB-75F0-41D8-BCBC-059470475877}"/>
              </a:ext>
            </a:extLst>
          </p:cNvPr>
          <p:cNvCxnSpPr>
            <a:cxnSpLocks/>
          </p:cNvCxnSpPr>
          <p:nvPr/>
        </p:nvCxnSpPr>
        <p:spPr>
          <a:xfrm flipH="1">
            <a:off x="1626836" y="1822926"/>
            <a:ext cx="1000595" cy="933662"/>
          </a:xfrm>
          <a:prstGeom prst="line">
            <a:avLst/>
          </a:prstGeom>
          <a:ln w="44450" cap="rnd">
            <a:solidFill>
              <a:schemeClr val="tx1">
                <a:lumMod val="50000"/>
              </a:schemeClr>
            </a:solidFill>
          </a:ln>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C1CCD389-17A3-4225-A7BD-1DDDD33659CD}"/>
              </a:ext>
            </a:extLst>
          </p:cNvPr>
          <p:cNvSpPr/>
          <p:nvPr/>
        </p:nvSpPr>
        <p:spPr>
          <a:xfrm>
            <a:off x="1413268" y="2605911"/>
            <a:ext cx="239486" cy="239486"/>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p>
        </p:txBody>
      </p:sp>
      <p:cxnSp>
        <p:nvCxnSpPr>
          <p:cNvPr id="85" name="Straight Connector 84">
            <a:extLst>
              <a:ext uri="{FF2B5EF4-FFF2-40B4-BE49-F238E27FC236}">
                <a16:creationId xmlns:a16="http://schemas.microsoft.com/office/drawing/2014/main" id="{F27A1DD7-5A7A-4892-9855-30F0CD82BAEF}"/>
              </a:ext>
            </a:extLst>
          </p:cNvPr>
          <p:cNvCxnSpPr>
            <a:cxnSpLocks/>
            <a:stCxn id="10" idx="2"/>
          </p:cNvCxnSpPr>
          <p:nvPr/>
        </p:nvCxnSpPr>
        <p:spPr>
          <a:xfrm flipH="1">
            <a:off x="7030060" y="963437"/>
            <a:ext cx="1428725" cy="859488"/>
          </a:xfrm>
          <a:prstGeom prst="line">
            <a:avLst/>
          </a:prstGeom>
          <a:ln w="44450" cap="rnd">
            <a:solidFill>
              <a:schemeClr val="tx1">
                <a:lumMod val="50000"/>
              </a:schemeClr>
            </a:solidFill>
            <a:headEnd type="triangle"/>
          </a:ln>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71C30398-F214-4C92-82B8-36418656557A}"/>
              </a:ext>
            </a:extLst>
          </p:cNvPr>
          <p:cNvCxnSpPr>
            <a:cxnSpLocks/>
            <a:stCxn id="9" idx="1"/>
          </p:cNvCxnSpPr>
          <p:nvPr/>
        </p:nvCxnSpPr>
        <p:spPr>
          <a:xfrm flipH="1" flipV="1">
            <a:off x="7030060" y="1822926"/>
            <a:ext cx="569149" cy="818057"/>
          </a:xfrm>
          <a:prstGeom prst="line">
            <a:avLst/>
          </a:prstGeom>
          <a:ln w="44450" cap="rnd">
            <a:solidFill>
              <a:schemeClr val="tx1">
                <a:lumMod val="50000"/>
              </a:schemeClr>
            </a:solidFill>
            <a:headEnd type="triangle"/>
          </a:ln>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0A462D6C-E5E2-40AE-80EB-F0B791815288}"/>
              </a:ext>
            </a:extLst>
          </p:cNvPr>
          <p:cNvCxnSpPr>
            <a:cxnSpLocks/>
            <a:stCxn id="11" idx="1"/>
          </p:cNvCxnSpPr>
          <p:nvPr/>
        </p:nvCxnSpPr>
        <p:spPr>
          <a:xfrm flipH="1" flipV="1">
            <a:off x="8021195" y="1259814"/>
            <a:ext cx="472661" cy="738083"/>
          </a:xfrm>
          <a:prstGeom prst="line">
            <a:avLst/>
          </a:prstGeom>
          <a:ln w="44450" cap="rnd">
            <a:solidFill>
              <a:schemeClr val="tx1">
                <a:lumMod val="50000"/>
              </a:schemeClr>
            </a:solidFill>
            <a:headEnd type="triangle"/>
          </a:ln>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4F574BC-876D-4EAF-9DD1-FCA7153E4EAF}"/>
              </a:ext>
            </a:extLst>
          </p:cNvPr>
          <p:cNvCxnSpPr>
            <a:cxnSpLocks/>
            <a:stCxn id="9" idx="7"/>
            <a:endCxn id="11" idx="3"/>
          </p:cNvCxnSpPr>
          <p:nvPr/>
        </p:nvCxnSpPr>
        <p:spPr>
          <a:xfrm flipV="1">
            <a:off x="7768549" y="2167240"/>
            <a:ext cx="725306" cy="473743"/>
          </a:xfrm>
          <a:prstGeom prst="line">
            <a:avLst/>
          </a:prstGeom>
          <a:ln w="44450" cap="rnd">
            <a:solidFill>
              <a:schemeClr val="tx1">
                <a:lumMod val="50000"/>
              </a:schemeClr>
            </a:solidFill>
            <a:headEnd type="triangle"/>
          </a:ln>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BC93C70F-ACF1-4AE4-9105-8293CB8B103D}"/>
              </a:ext>
            </a:extLst>
          </p:cNvPr>
          <p:cNvCxnSpPr>
            <a:cxnSpLocks/>
            <a:stCxn id="10" idx="4"/>
            <a:endCxn id="11" idx="0"/>
          </p:cNvCxnSpPr>
          <p:nvPr/>
        </p:nvCxnSpPr>
        <p:spPr>
          <a:xfrm>
            <a:off x="8578526" y="1083181"/>
            <a:ext cx="0" cy="879645"/>
          </a:xfrm>
          <a:prstGeom prst="line">
            <a:avLst/>
          </a:prstGeom>
          <a:ln w="44450" cap="rnd">
            <a:solidFill>
              <a:schemeClr val="tx1">
                <a:lumMod val="50000"/>
              </a:schemeClr>
            </a:solidFill>
            <a:headEnd type="triangle"/>
          </a:ln>
        </p:spPr>
        <p:style>
          <a:lnRef idx="2">
            <a:schemeClr val="dk1"/>
          </a:lnRef>
          <a:fillRef idx="0">
            <a:schemeClr val="dk1"/>
          </a:fillRef>
          <a:effectRef idx="1">
            <a:schemeClr val="dk1"/>
          </a:effectRef>
          <a:fontRef idx="minor">
            <a:schemeClr val="tx1"/>
          </a:fontRef>
        </p:style>
      </p:cxnSp>
      <p:sp>
        <p:nvSpPr>
          <p:cNvPr id="110" name="TextBox 109">
            <a:extLst>
              <a:ext uri="{FF2B5EF4-FFF2-40B4-BE49-F238E27FC236}">
                <a16:creationId xmlns:a16="http://schemas.microsoft.com/office/drawing/2014/main" id="{BB51F86F-E40C-4767-8041-A3C3E9402A66}"/>
              </a:ext>
            </a:extLst>
          </p:cNvPr>
          <p:cNvSpPr txBox="1"/>
          <p:nvPr/>
        </p:nvSpPr>
        <p:spPr>
          <a:xfrm>
            <a:off x="8123344" y="395918"/>
            <a:ext cx="980331" cy="461665"/>
          </a:xfrm>
          <a:prstGeom prst="rect">
            <a:avLst/>
          </a:prstGeom>
          <a:noFill/>
        </p:spPr>
        <p:txBody>
          <a:bodyPr wrap="square" rtlCol="0">
            <a:spAutoFit/>
          </a:bodyPr>
          <a:lstStyle/>
          <a:p>
            <a:pPr algn="ctr"/>
            <a:r>
              <a:rPr lang="en-US" sz="1200" b="1" dirty="0" err="1">
                <a:solidFill>
                  <a:srgbClr val="000000"/>
                </a:solidFill>
              </a:rPr>
              <a:t>SURVIVAL</a:t>
            </a:r>
            <a:r>
              <a:rPr lang="en-US" sz="1200" dirty="0" err="1">
                <a:solidFill>
                  <a:srgbClr val="000000"/>
                </a:solidFill>
              </a:rPr>
              <a:t>Resilience</a:t>
            </a:r>
            <a:endParaRPr lang="en-US" sz="1200" dirty="0">
              <a:solidFill>
                <a:srgbClr val="000000"/>
              </a:solidFill>
            </a:endParaRPr>
          </a:p>
        </p:txBody>
      </p:sp>
      <p:sp>
        <p:nvSpPr>
          <p:cNvPr id="111" name="TextBox 110">
            <a:extLst>
              <a:ext uri="{FF2B5EF4-FFF2-40B4-BE49-F238E27FC236}">
                <a16:creationId xmlns:a16="http://schemas.microsoft.com/office/drawing/2014/main" id="{F823D5C5-0A31-4D97-A619-5F2EADB1C3BC}"/>
              </a:ext>
            </a:extLst>
          </p:cNvPr>
          <p:cNvSpPr txBox="1"/>
          <p:nvPr/>
        </p:nvSpPr>
        <p:spPr>
          <a:xfrm rot="19727396">
            <a:off x="6997092" y="1243909"/>
            <a:ext cx="961807" cy="276999"/>
          </a:xfrm>
          <a:prstGeom prst="rect">
            <a:avLst/>
          </a:prstGeom>
          <a:noFill/>
        </p:spPr>
        <p:txBody>
          <a:bodyPr wrap="square" rtlCol="0">
            <a:spAutoFit/>
          </a:bodyPr>
          <a:lstStyle/>
          <a:p>
            <a:pPr algn="ctr"/>
            <a:r>
              <a:rPr lang="en-US" sz="1200" b="1" dirty="0">
                <a:solidFill>
                  <a:srgbClr val="000000"/>
                </a:solidFill>
              </a:rPr>
              <a:t>RELEASE</a:t>
            </a:r>
          </a:p>
        </p:txBody>
      </p:sp>
      <p:sp>
        <p:nvSpPr>
          <p:cNvPr id="112" name="TextBox 111">
            <a:extLst>
              <a:ext uri="{FF2B5EF4-FFF2-40B4-BE49-F238E27FC236}">
                <a16:creationId xmlns:a16="http://schemas.microsoft.com/office/drawing/2014/main" id="{7F21BCB0-74D3-489B-AFD5-F829166FDBA5}"/>
              </a:ext>
            </a:extLst>
          </p:cNvPr>
          <p:cNvSpPr txBox="1"/>
          <p:nvPr/>
        </p:nvSpPr>
        <p:spPr>
          <a:xfrm>
            <a:off x="7119274" y="2941544"/>
            <a:ext cx="1145156" cy="276999"/>
          </a:xfrm>
          <a:prstGeom prst="rect">
            <a:avLst/>
          </a:prstGeom>
          <a:noFill/>
        </p:spPr>
        <p:txBody>
          <a:bodyPr wrap="square" rtlCol="0">
            <a:spAutoFit/>
          </a:bodyPr>
          <a:lstStyle/>
          <a:p>
            <a:pPr algn="ctr"/>
            <a:r>
              <a:rPr lang="en-US" sz="1200" b="1" dirty="0">
                <a:solidFill>
                  <a:srgbClr val="000000"/>
                </a:solidFill>
              </a:rPr>
              <a:t>MORTALITY</a:t>
            </a:r>
          </a:p>
        </p:txBody>
      </p:sp>
      <p:sp>
        <p:nvSpPr>
          <p:cNvPr id="113" name="TextBox 112">
            <a:extLst>
              <a:ext uri="{FF2B5EF4-FFF2-40B4-BE49-F238E27FC236}">
                <a16:creationId xmlns:a16="http://schemas.microsoft.com/office/drawing/2014/main" id="{1DE04E91-E9C7-4818-8BB5-831F7CD7732F}"/>
              </a:ext>
            </a:extLst>
          </p:cNvPr>
          <p:cNvSpPr txBox="1"/>
          <p:nvPr/>
        </p:nvSpPr>
        <p:spPr>
          <a:xfrm>
            <a:off x="8079099" y="2217278"/>
            <a:ext cx="1176413" cy="461665"/>
          </a:xfrm>
          <a:prstGeom prst="rect">
            <a:avLst/>
          </a:prstGeom>
          <a:noFill/>
        </p:spPr>
        <p:txBody>
          <a:bodyPr wrap="square" rtlCol="0">
            <a:spAutoFit/>
          </a:bodyPr>
          <a:lstStyle/>
          <a:p>
            <a:pPr algn="ctr"/>
            <a:r>
              <a:rPr lang="en-US" sz="1200" b="1" dirty="0">
                <a:solidFill>
                  <a:srgbClr val="000000"/>
                </a:solidFill>
              </a:rPr>
              <a:t>RE-ADMISSION</a:t>
            </a:r>
          </a:p>
        </p:txBody>
      </p:sp>
      <p:sp>
        <p:nvSpPr>
          <p:cNvPr id="114" name="Rectangle 113">
            <a:extLst>
              <a:ext uri="{FF2B5EF4-FFF2-40B4-BE49-F238E27FC236}">
                <a16:creationId xmlns:a16="http://schemas.microsoft.com/office/drawing/2014/main" id="{82FBD4A0-C6A5-4540-9E8F-0CAEB2FD77D0}"/>
              </a:ext>
            </a:extLst>
          </p:cNvPr>
          <p:cNvSpPr/>
          <p:nvPr/>
        </p:nvSpPr>
        <p:spPr>
          <a:xfrm rot="3418544">
            <a:off x="7978625" y="1300044"/>
            <a:ext cx="732894" cy="346249"/>
          </a:xfrm>
          <a:prstGeom prst="rect">
            <a:avLst/>
          </a:prstGeom>
        </p:spPr>
        <p:txBody>
          <a:bodyPr wrap="none">
            <a:spAutoFit/>
          </a:bodyPr>
          <a:lstStyle/>
          <a:p>
            <a:pPr algn="ctr"/>
            <a:r>
              <a:rPr lang="en-US" sz="825" dirty="0">
                <a:solidFill>
                  <a:srgbClr val="000000"/>
                </a:solidFill>
              </a:rPr>
              <a:t>Post-sepsis</a:t>
            </a:r>
          </a:p>
          <a:p>
            <a:pPr algn="ctr"/>
            <a:r>
              <a:rPr lang="en-US" sz="825" dirty="0">
                <a:solidFill>
                  <a:srgbClr val="000000"/>
                </a:solidFill>
              </a:rPr>
              <a:t>Syndrome</a:t>
            </a:r>
          </a:p>
        </p:txBody>
      </p:sp>
      <p:sp>
        <p:nvSpPr>
          <p:cNvPr id="47" name="Rectangle 46">
            <a:extLst>
              <a:ext uri="{FF2B5EF4-FFF2-40B4-BE49-F238E27FC236}">
                <a16:creationId xmlns:a16="http://schemas.microsoft.com/office/drawing/2014/main" id="{EBE64150-7FDA-4845-9673-2AAC7047A324}"/>
              </a:ext>
            </a:extLst>
          </p:cNvPr>
          <p:cNvSpPr/>
          <p:nvPr/>
        </p:nvSpPr>
        <p:spPr>
          <a:xfrm>
            <a:off x="3011942" y="1834924"/>
            <a:ext cx="4063445" cy="136659"/>
          </a:xfrm>
          <a:prstGeom prst="rect">
            <a:avLst/>
          </a:prstGeom>
          <a:gradFill flip="none" rotWithShape="1">
            <a:gsLst>
              <a:gs pos="0">
                <a:schemeClr val="tx1">
                  <a:lumMod val="50000"/>
                </a:schemeClr>
              </a:gs>
              <a:gs pos="100000">
                <a:schemeClr val="tx1">
                  <a:lumMod val="60000"/>
                  <a:lumOff val="40000"/>
                  <a:tint val="44500"/>
                  <a:satMod val="160000"/>
                </a:schemeClr>
              </a:gs>
              <a:gs pos="100000">
                <a:schemeClr val="tx1">
                  <a:lumMod val="60000"/>
                  <a:lumOff val="40000"/>
                  <a:tint val="23500"/>
                  <a:satMod val="16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350">
              <a:solidFill>
                <a:prstClr val="white"/>
              </a:solidFill>
              <a:latin typeface="Arial"/>
            </a:endParaRPr>
          </a:p>
        </p:txBody>
      </p:sp>
      <p:sp>
        <p:nvSpPr>
          <p:cNvPr id="18" name="Oval 17">
            <a:extLst>
              <a:ext uri="{FF2B5EF4-FFF2-40B4-BE49-F238E27FC236}">
                <a16:creationId xmlns:a16="http://schemas.microsoft.com/office/drawing/2014/main" id="{5249CAC4-6AC3-4C18-A069-5AA3AB789F2F}"/>
              </a:ext>
            </a:extLst>
          </p:cNvPr>
          <p:cNvSpPr/>
          <p:nvPr/>
        </p:nvSpPr>
        <p:spPr>
          <a:xfrm>
            <a:off x="2872498" y="1703182"/>
            <a:ext cx="239486" cy="239486"/>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73418D21-8149-4B20-AE0E-692436C2DCFC}"/>
              </a:ext>
            </a:extLst>
          </p:cNvPr>
          <p:cNvSpPr/>
          <p:nvPr/>
        </p:nvSpPr>
        <p:spPr>
          <a:xfrm>
            <a:off x="4398949" y="1703182"/>
            <a:ext cx="239486" cy="239486"/>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FFEF20A2-DA47-43A9-9805-0BC4EA4026FF}"/>
              </a:ext>
            </a:extLst>
          </p:cNvPr>
          <p:cNvSpPr/>
          <p:nvPr/>
        </p:nvSpPr>
        <p:spPr>
          <a:xfrm>
            <a:off x="5805658" y="1703182"/>
            <a:ext cx="239486" cy="239486"/>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p>
        </p:txBody>
      </p:sp>
      <p:sp>
        <p:nvSpPr>
          <p:cNvPr id="43" name="Title 1">
            <a:extLst>
              <a:ext uri="{FF2B5EF4-FFF2-40B4-BE49-F238E27FC236}">
                <a16:creationId xmlns:a16="http://schemas.microsoft.com/office/drawing/2014/main" id="{5A13A12F-38A3-4744-906F-FC8A63F2B7CA}"/>
              </a:ext>
            </a:extLst>
          </p:cNvPr>
          <p:cNvSpPr>
            <a:spLocks noGrp="1"/>
          </p:cNvSpPr>
          <p:nvPr>
            <p:ph type="title"/>
          </p:nvPr>
        </p:nvSpPr>
        <p:spPr>
          <a:xfrm>
            <a:off x="435138" y="45796"/>
            <a:ext cx="8589078" cy="857250"/>
          </a:xfrm>
        </p:spPr>
        <p:txBody>
          <a:bodyPr>
            <a:normAutofit/>
          </a:bodyPr>
          <a:lstStyle/>
          <a:p>
            <a:r>
              <a:rPr lang="en-US" sz="2700" dirty="0"/>
              <a:t>Sepsis Patient Continuum</a:t>
            </a:r>
            <a:br>
              <a:rPr lang="en-US" sz="2700" dirty="0"/>
            </a:br>
            <a:r>
              <a:rPr lang="en-US" sz="1600" i="1" dirty="0"/>
              <a:t>Each Red Node is an Opportunity to Intervene</a:t>
            </a:r>
          </a:p>
        </p:txBody>
      </p:sp>
      <p:sp>
        <p:nvSpPr>
          <p:cNvPr id="5" name="TextBox 4"/>
          <p:cNvSpPr txBox="1"/>
          <p:nvPr/>
        </p:nvSpPr>
        <p:spPr>
          <a:xfrm>
            <a:off x="178977" y="3816011"/>
            <a:ext cx="9101400" cy="369332"/>
          </a:xfrm>
          <a:prstGeom prst="rect">
            <a:avLst/>
          </a:prstGeom>
          <a:noFill/>
        </p:spPr>
        <p:txBody>
          <a:bodyPr wrap="square" rtlCol="0">
            <a:spAutoFit/>
          </a:bodyPr>
          <a:lstStyle/>
          <a:p>
            <a:pPr algn="ctr"/>
            <a:r>
              <a:rPr lang="en-US" dirty="0">
                <a:solidFill>
                  <a:srgbClr val="0070C0"/>
                </a:solidFill>
              </a:rPr>
              <a:t>Solving Sepsis is catalyzing approaches for interventions along the entire continuum</a:t>
            </a:r>
          </a:p>
        </p:txBody>
      </p:sp>
      <p:sp>
        <p:nvSpPr>
          <p:cNvPr id="44" name="Oval 43">
            <a:extLst>
              <a:ext uri="{FF2B5EF4-FFF2-40B4-BE49-F238E27FC236}">
                <a16:creationId xmlns:a16="http://schemas.microsoft.com/office/drawing/2014/main" id="{AB2605E1-9A5A-4233-B5E5-28ECFBA5F5AF}"/>
              </a:ext>
            </a:extLst>
          </p:cNvPr>
          <p:cNvSpPr/>
          <p:nvPr/>
        </p:nvSpPr>
        <p:spPr>
          <a:xfrm>
            <a:off x="7876459" y="1140070"/>
            <a:ext cx="239486" cy="239486"/>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499468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46853" y="3981436"/>
            <a:ext cx="5050294" cy="415498"/>
          </a:xfrm>
          <a:prstGeom prst="rect">
            <a:avLst/>
          </a:prstGeom>
        </p:spPr>
        <p:txBody>
          <a:bodyPr wrap="square">
            <a:spAutoFit/>
          </a:bodyPr>
          <a:lstStyle/>
          <a:p>
            <a:pPr algn="ctr"/>
            <a:r>
              <a:rPr lang="en-US" sz="1050" b="1" dirty="0">
                <a:hlinkClick r:id="rId2"/>
              </a:rPr>
              <a:t>https://www.phe.gov/ASPRBlog/pages/BlogArticlePage.aspx?PostID=378</a:t>
            </a:r>
            <a:endParaRPr lang="en-US" sz="1050" b="1" dirty="0"/>
          </a:p>
          <a:p>
            <a:pPr algn="ctr"/>
            <a:r>
              <a:rPr lang="en-US" sz="1050" b="1" dirty="0">
                <a:hlinkClick r:id="rId3"/>
              </a:rPr>
              <a:t>https://www.phe.gov/ASPRBlog/pages/BlogArticlePage.aspx?PostID=379</a:t>
            </a:r>
            <a:r>
              <a:rPr lang="en-US" sz="1050" b="1" dirty="0"/>
              <a:t> </a:t>
            </a:r>
          </a:p>
        </p:txBody>
      </p:sp>
      <p:sp>
        <p:nvSpPr>
          <p:cNvPr id="8" name="Title 7">
            <a:extLst>
              <a:ext uri="{FF2B5EF4-FFF2-40B4-BE49-F238E27FC236}">
                <a16:creationId xmlns:a16="http://schemas.microsoft.com/office/drawing/2014/main" id="{6AC0A00E-4EE6-478B-A134-83DE69820C65}"/>
              </a:ext>
            </a:extLst>
          </p:cNvPr>
          <p:cNvSpPr>
            <a:spLocks noGrp="1"/>
          </p:cNvSpPr>
          <p:nvPr>
            <p:ph type="title"/>
          </p:nvPr>
        </p:nvSpPr>
        <p:spPr/>
        <p:txBody>
          <a:bodyPr/>
          <a:lstStyle/>
          <a:p>
            <a:r>
              <a:rPr lang="en-US" dirty="0"/>
              <a:t>Sepsis and Severe COVID-19 Disease</a:t>
            </a:r>
          </a:p>
        </p:txBody>
      </p:sp>
      <p:sp>
        <p:nvSpPr>
          <p:cNvPr id="15" name="Freeform: Shape 14">
            <a:extLst>
              <a:ext uri="{FF2B5EF4-FFF2-40B4-BE49-F238E27FC236}">
                <a16:creationId xmlns:a16="http://schemas.microsoft.com/office/drawing/2014/main" id="{9EBD438B-48D3-42CD-90F5-820BB487D790}"/>
              </a:ext>
            </a:extLst>
          </p:cNvPr>
          <p:cNvSpPr/>
          <p:nvPr/>
        </p:nvSpPr>
        <p:spPr>
          <a:xfrm rot="5400000">
            <a:off x="5195212" y="579803"/>
            <a:ext cx="2989806" cy="3738831"/>
          </a:xfrm>
          <a:custGeom>
            <a:avLst/>
            <a:gdLst>
              <a:gd name="connsiteX0" fmla="*/ 91314 w 2229488"/>
              <a:gd name="connsiteY0" fmla="*/ 3553306 h 3738831"/>
              <a:gd name="connsiteX1" fmla="*/ 167410 w 2229488"/>
              <a:gd name="connsiteY1" fmla="*/ 3637636 h 3738831"/>
              <a:gd name="connsiteX2" fmla="*/ 2062077 w 2229488"/>
              <a:gd name="connsiteY2" fmla="*/ 3637636 h 3738831"/>
              <a:gd name="connsiteX3" fmla="*/ 2138173 w 2229488"/>
              <a:gd name="connsiteY3" fmla="*/ 3553306 h 3738831"/>
              <a:gd name="connsiteX4" fmla="*/ 2138173 w 2229488"/>
              <a:gd name="connsiteY4" fmla="*/ 3421990 h 3738831"/>
              <a:gd name="connsiteX5" fmla="*/ 2137359 w 2229488"/>
              <a:gd name="connsiteY5" fmla="*/ 3421990 h 3738831"/>
              <a:gd name="connsiteX6" fmla="*/ 2137359 w 2229488"/>
              <a:gd name="connsiteY6" fmla="*/ 528231 h 3738831"/>
              <a:gd name="connsiteX7" fmla="*/ 2138174 w 2229488"/>
              <a:gd name="connsiteY7" fmla="*/ 528231 h 3738831"/>
              <a:gd name="connsiteX8" fmla="*/ 2138174 w 2229488"/>
              <a:gd name="connsiteY8" fmla="*/ 185525 h 3738831"/>
              <a:gd name="connsiteX9" fmla="*/ 2062078 w 2229488"/>
              <a:gd name="connsiteY9" fmla="*/ 101195 h 3738831"/>
              <a:gd name="connsiteX10" fmla="*/ 167411 w 2229488"/>
              <a:gd name="connsiteY10" fmla="*/ 101195 h 3738831"/>
              <a:gd name="connsiteX11" fmla="*/ 91315 w 2229488"/>
              <a:gd name="connsiteY11" fmla="*/ 185525 h 3738831"/>
              <a:gd name="connsiteX12" fmla="*/ 91315 w 2229488"/>
              <a:gd name="connsiteY12" fmla="*/ 528231 h 3738831"/>
              <a:gd name="connsiteX13" fmla="*/ 92127 w 2229488"/>
              <a:gd name="connsiteY13" fmla="*/ 528231 h 3738831"/>
              <a:gd name="connsiteX14" fmla="*/ 92127 w 2229488"/>
              <a:gd name="connsiteY14" fmla="*/ 3421990 h 3738831"/>
              <a:gd name="connsiteX15" fmla="*/ 91314 w 2229488"/>
              <a:gd name="connsiteY15" fmla="*/ 3421990 h 3738831"/>
              <a:gd name="connsiteX16" fmla="*/ 0 w 2229488"/>
              <a:gd name="connsiteY16" fmla="*/ 3553306 h 3738831"/>
              <a:gd name="connsiteX17" fmla="*/ 0 w 2229488"/>
              <a:gd name="connsiteY17" fmla="*/ 3421990 h 3738831"/>
              <a:gd name="connsiteX18" fmla="*/ 0 w 2229488"/>
              <a:gd name="connsiteY18" fmla="*/ 2902058 h 3738831"/>
              <a:gd name="connsiteX19" fmla="*/ 0 w 2229488"/>
              <a:gd name="connsiteY19" fmla="*/ 528231 h 3738831"/>
              <a:gd name="connsiteX20" fmla="*/ 1 w 2229488"/>
              <a:gd name="connsiteY20" fmla="*/ 528231 h 3738831"/>
              <a:gd name="connsiteX21" fmla="*/ 1 w 2229488"/>
              <a:gd name="connsiteY21" fmla="*/ 185525 h 3738831"/>
              <a:gd name="connsiteX22" fmla="*/ 167411 w 2229488"/>
              <a:gd name="connsiteY22" fmla="*/ 0 h 3738831"/>
              <a:gd name="connsiteX23" fmla="*/ 2062078 w 2229488"/>
              <a:gd name="connsiteY23" fmla="*/ 0 h 3738831"/>
              <a:gd name="connsiteX24" fmla="*/ 2229488 w 2229488"/>
              <a:gd name="connsiteY24" fmla="*/ 185525 h 3738831"/>
              <a:gd name="connsiteX25" fmla="*/ 2229488 w 2229488"/>
              <a:gd name="connsiteY25" fmla="*/ 836773 h 3738831"/>
              <a:gd name="connsiteX26" fmla="*/ 2229486 w 2229488"/>
              <a:gd name="connsiteY26" fmla="*/ 836773 h 3738831"/>
              <a:gd name="connsiteX27" fmla="*/ 2229486 w 2229488"/>
              <a:gd name="connsiteY27" fmla="*/ 2902058 h 3738831"/>
              <a:gd name="connsiteX28" fmla="*/ 2229487 w 2229488"/>
              <a:gd name="connsiteY28" fmla="*/ 2902058 h 3738831"/>
              <a:gd name="connsiteX29" fmla="*/ 2229487 w 2229488"/>
              <a:gd name="connsiteY29" fmla="*/ 3553306 h 3738831"/>
              <a:gd name="connsiteX30" fmla="*/ 2062077 w 2229488"/>
              <a:gd name="connsiteY30" fmla="*/ 3738831 h 3738831"/>
              <a:gd name="connsiteX31" fmla="*/ 167410 w 2229488"/>
              <a:gd name="connsiteY31" fmla="*/ 3738831 h 3738831"/>
              <a:gd name="connsiteX32" fmla="*/ 0 w 2229488"/>
              <a:gd name="connsiteY32" fmla="*/ 3553306 h 373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29488" h="3738831">
                <a:moveTo>
                  <a:pt x="91314" y="3553306"/>
                </a:moveTo>
                <a:cubicBezTo>
                  <a:pt x="91314" y="3599857"/>
                  <a:pt x="125405" y="3637636"/>
                  <a:pt x="167410" y="3637636"/>
                </a:cubicBezTo>
                <a:lnTo>
                  <a:pt x="2062077" y="3637636"/>
                </a:lnTo>
                <a:cubicBezTo>
                  <a:pt x="2104082" y="3637636"/>
                  <a:pt x="2138173" y="3599857"/>
                  <a:pt x="2138173" y="3553306"/>
                </a:cubicBezTo>
                <a:lnTo>
                  <a:pt x="2138173" y="3421990"/>
                </a:lnTo>
                <a:lnTo>
                  <a:pt x="2137359" y="3421990"/>
                </a:lnTo>
                <a:lnTo>
                  <a:pt x="2137359" y="528231"/>
                </a:lnTo>
                <a:lnTo>
                  <a:pt x="2138174" y="528231"/>
                </a:lnTo>
                <a:lnTo>
                  <a:pt x="2138174" y="185525"/>
                </a:lnTo>
                <a:cubicBezTo>
                  <a:pt x="2138174" y="138975"/>
                  <a:pt x="2104083" y="101195"/>
                  <a:pt x="2062078" y="101195"/>
                </a:cubicBezTo>
                <a:lnTo>
                  <a:pt x="167411" y="101195"/>
                </a:lnTo>
                <a:cubicBezTo>
                  <a:pt x="125406" y="101195"/>
                  <a:pt x="91315" y="138975"/>
                  <a:pt x="91315" y="185525"/>
                </a:cubicBezTo>
                <a:lnTo>
                  <a:pt x="91315" y="528231"/>
                </a:lnTo>
                <a:lnTo>
                  <a:pt x="92127" y="528231"/>
                </a:lnTo>
                <a:lnTo>
                  <a:pt x="92127" y="3421990"/>
                </a:lnTo>
                <a:lnTo>
                  <a:pt x="91314" y="3421990"/>
                </a:lnTo>
                <a:close/>
                <a:moveTo>
                  <a:pt x="0" y="3553306"/>
                </a:moveTo>
                <a:lnTo>
                  <a:pt x="0" y="3421990"/>
                </a:lnTo>
                <a:lnTo>
                  <a:pt x="0" y="2902058"/>
                </a:lnTo>
                <a:lnTo>
                  <a:pt x="0" y="528231"/>
                </a:lnTo>
                <a:lnTo>
                  <a:pt x="1" y="528231"/>
                </a:lnTo>
                <a:lnTo>
                  <a:pt x="1" y="185525"/>
                </a:lnTo>
                <a:cubicBezTo>
                  <a:pt x="1" y="83205"/>
                  <a:pt x="75082" y="0"/>
                  <a:pt x="167411" y="0"/>
                </a:cubicBezTo>
                <a:lnTo>
                  <a:pt x="2062078" y="0"/>
                </a:lnTo>
                <a:cubicBezTo>
                  <a:pt x="2154408" y="0"/>
                  <a:pt x="2229488" y="83205"/>
                  <a:pt x="2229488" y="185525"/>
                </a:cubicBezTo>
                <a:lnTo>
                  <a:pt x="2229488" y="836773"/>
                </a:lnTo>
                <a:lnTo>
                  <a:pt x="2229486" y="836773"/>
                </a:lnTo>
                <a:lnTo>
                  <a:pt x="2229486" y="2902058"/>
                </a:lnTo>
                <a:lnTo>
                  <a:pt x="2229487" y="2902058"/>
                </a:lnTo>
                <a:lnTo>
                  <a:pt x="2229487" y="3553306"/>
                </a:lnTo>
                <a:cubicBezTo>
                  <a:pt x="2229487" y="3655626"/>
                  <a:pt x="2154407" y="3738831"/>
                  <a:pt x="2062077" y="3738831"/>
                </a:cubicBezTo>
                <a:lnTo>
                  <a:pt x="167410" y="3738831"/>
                </a:lnTo>
                <a:cubicBezTo>
                  <a:pt x="75081" y="3738831"/>
                  <a:pt x="0" y="3655626"/>
                  <a:pt x="0" y="3553306"/>
                </a:cubicBezTo>
                <a:close/>
              </a:path>
            </a:pathLst>
          </a:custGeom>
          <a:solidFill>
            <a:srgbClr val="2F5597"/>
          </a:solidFill>
          <a:ln/>
          <a:effectLst/>
        </p:spPr>
        <p:style>
          <a:lnRef idx="0">
            <a:schemeClr val="accent4"/>
          </a:lnRef>
          <a:fillRef idx="3">
            <a:schemeClr val="accent4"/>
          </a:fillRef>
          <a:effectRef idx="3">
            <a:schemeClr val="accent4"/>
          </a:effectRef>
          <a:fontRef idx="minor">
            <a:schemeClr val="lt1"/>
          </a:fontRef>
        </p:style>
        <p:txBody>
          <a:bodyPr vert="vert270" wrap="square" lIns="274320" tIns="91440" rIns="91440" bIns="182880" rtlCol="0" anchor="t">
            <a:noAutofit/>
          </a:bodyPr>
          <a:lstStyle/>
          <a:p>
            <a:pPr marR="0" lvl="0" algn="ctr" defTabSz="914400" rtl="0" eaLnBrk="1" fontAlgn="auto" latinLnBrk="0" hangingPunct="1">
              <a:lnSpc>
                <a:spcPct val="100000"/>
              </a:lnSpc>
              <a:buClrTx/>
              <a:buSzTx/>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Severe COVID-19 Disease</a:t>
            </a:r>
          </a:p>
          <a:p>
            <a:pPr marL="228600" indent="-228600">
              <a:buFont typeface="Arial" panose="020B0604020202020204" pitchFamily="34" charset="0"/>
              <a:buChar char="•"/>
              <a:defRPr/>
            </a:pPr>
            <a:r>
              <a:rPr lang="en-US" sz="1600" dirty="0">
                <a:solidFill>
                  <a:srgbClr val="000000"/>
                </a:solidFill>
                <a:latin typeface="Arial"/>
              </a:rPr>
              <a:t>SARS-CoV2</a:t>
            </a:r>
          </a:p>
          <a:p>
            <a:pPr marL="228600" indent="-228600">
              <a:buFont typeface="Arial" panose="020B0604020202020204" pitchFamily="34" charset="0"/>
              <a:buChar char="•"/>
              <a:defRPr/>
            </a:pPr>
            <a:r>
              <a:rPr lang="en-US" sz="1600" dirty="0">
                <a:solidFill>
                  <a:srgbClr val="000000"/>
                </a:solidFill>
                <a:latin typeface="Arial"/>
              </a:rPr>
              <a:t>Dysfunctional organs </a:t>
            </a:r>
          </a:p>
          <a:p>
            <a:pPr lvl="1" indent="-169863">
              <a:buFont typeface="Arial" panose="020B0604020202020204" pitchFamily="34" charset="0"/>
              <a:buChar char="̶"/>
              <a:defRPr/>
            </a:pPr>
            <a:r>
              <a:rPr lang="en-US" sz="1400" dirty="0">
                <a:solidFill>
                  <a:srgbClr val="000000"/>
                </a:solidFill>
                <a:latin typeface="Arial"/>
              </a:rPr>
              <a:t>Pulmonary</a:t>
            </a:r>
          </a:p>
          <a:p>
            <a:pPr lvl="1" indent="-169863">
              <a:buFont typeface="Arial" panose="020B0604020202020204" pitchFamily="34" charset="0"/>
              <a:buChar char="̶"/>
              <a:defRPr/>
            </a:pPr>
            <a:r>
              <a:rPr lang="en-US" sz="1400" dirty="0">
                <a:solidFill>
                  <a:srgbClr val="000000"/>
                </a:solidFill>
                <a:latin typeface="Arial"/>
              </a:rPr>
              <a:t>Cardiovascular</a:t>
            </a:r>
          </a:p>
          <a:p>
            <a:pPr lvl="1" indent="-169863">
              <a:buFont typeface="Arial" panose="020B0604020202020204" pitchFamily="34" charset="0"/>
              <a:buChar char="̶"/>
              <a:defRPr/>
            </a:pPr>
            <a:r>
              <a:rPr lang="en-US" sz="1400" dirty="0">
                <a:solidFill>
                  <a:srgbClr val="000000"/>
                </a:solidFill>
                <a:latin typeface="Arial"/>
              </a:rPr>
              <a:t>Renal –</a:t>
            </a:r>
          </a:p>
          <a:p>
            <a:pPr lvl="1" indent="-169863">
              <a:buFont typeface="Arial" panose="020B0604020202020204" pitchFamily="34" charset="0"/>
              <a:buChar char="̶"/>
              <a:defRPr/>
            </a:pPr>
            <a:r>
              <a:rPr lang="en-US" sz="1400" dirty="0">
                <a:solidFill>
                  <a:srgbClr val="000000"/>
                </a:solidFill>
                <a:latin typeface="Arial"/>
              </a:rPr>
              <a:t>Neurological </a:t>
            </a:r>
          </a:p>
          <a:p>
            <a:pPr lvl="1" indent="-169863">
              <a:buFont typeface="Arial" panose="020B0604020202020204" pitchFamily="34" charset="0"/>
              <a:buChar char="̶"/>
              <a:defRPr/>
            </a:pPr>
            <a:r>
              <a:rPr lang="en-US" sz="1400" dirty="0" err="1">
                <a:solidFill>
                  <a:srgbClr val="000000"/>
                </a:solidFill>
                <a:latin typeface="Arial"/>
              </a:rPr>
              <a:t>Thrombostasis</a:t>
            </a:r>
            <a:endParaRPr lang="en-US" sz="1400" dirty="0">
              <a:solidFill>
                <a:srgbClr val="000000"/>
              </a:solidFill>
              <a:latin typeface="Arial"/>
            </a:endParaRPr>
          </a:p>
          <a:p>
            <a:pPr lvl="1" indent="-169863">
              <a:buFont typeface="Arial" panose="020B0604020202020204" pitchFamily="34" charset="0"/>
              <a:buChar char="̶"/>
              <a:defRPr/>
            </a:pPr>
            <a:r>
              <a:rPr lang="en-US" sz="1400" dirty="0">
                <a:solidFill>
                  <a:srgbClr val="000000"/>
                </a:solidFill>
                <a:latin typeface="Arial"/>
              </a:rPr>
              <a:t>Hepatic-</a:t>
            </a:r>
          </a:p>
          <a:p>
            <a:pPr marL="228600" indent="-228600">
              <a:buFont typeface="Arial" panose="020B0604020202020204" pitchFamily="34" charset="0"/>
              <a:buChar char="•"/>
              <a:defRPr/>
            </a:pPr>
            <a:r>
              <a:rPr lang="en-US" sz="1600" dirty="0">
                <a:solidFill>
                  <a:srgbClr val="000000"/>
                </a:solidFill>
                <a:latin typeface="Arial"/>
              </a:rPr>
              <a:t>Dysregulated host response – ”cytokine release syndrome”</a:t>
            </a:r>
          </a:p>
        </p:txBody>
      </p:sp>
      <p:sp>
        <p:nvSpPr>
          <p:cNvPr id="4" name="Right Arrow 3"/>
          <p:cNvSpPr/>
          <p:nvPr/>
        </p:nvSpPr>
        <p:spPr>
          <a:xfrm>
            <a:off x="4241531" y="2017955"/>
            <a:ext cx="807442" cy="85724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350" dirty="0"/>
          </a:p>
        </p:txBody>
      </p:sp>
      <p:sp>
        <p:nvSpPr>
          <p:cNvPr id="9" name="Freeform: Shape 8">
            <a:extLst>
              <a:ext uri="{FF2B5EF4-FFF2-40B4-BE49-F238E27FC236}">
                <a16:creationId xmlns:a16="http://schemas.microsoft.com/office/drawing/2014/main" id="{89A9DA73-D732-4E67-A774-FD84C9014E2A}"/>
              </a:ext>
            </a:extLst>
          </p:cNvPr>
          <p:cNvSpPr/>
          <p:nvPr/>
        </p:nvSpPr>
        <p:spPr>
          <a:xfrm rot="5400000">
            <a:off x="958983" y="579802"/>
            <a:ext cx="2989807" cy="3738831"/>
          </a:xfrm>
          <a:custGeom>
            <a:avLst/>
            <a:gdLst>
              <a:gd name="connsiteX0" fmla="*/ 91314 w 2229488"/>
              <a:gd name="connsiteY0" fmla="*/ 3553306 h 3738831"/>
              <a:gd name="connsiteX1" fmla="*/ 167410 w 2229488"/>
              <a:gd name="connsiteY1" fmla="*/ 3637636 h 3738831"/>
              <a:gd name="connsiteX2" fmla="*/ 2062077 w 2229488"/>
              <a:gd name="connsiteY2" fmla="*/ 3637636 h 3738831"/>
              <a:gd name="connsiteX3" fmla="*/ 2138173 w 2229488"/>
              <a:gd name="connsiteY3" fmla="*/ 3553306 h 3738831"/>
              <a:gd name="connsiteX4" fmla="*/ 2138173 w 2229488"/>
              <a:gd name="connsiteY4" fmla="*/ 3421990 h 3738831"/>
              <a:gd name="connsiteX5" fmla="*/ 2137359 w 2229488"/>
              <a:gd name="connsiteY5" fmla="*/ 3421990 h 3738831"/>
              <a:gd name="connsiteX6" fmla="*/ 2137359 w 2229488"/>
              <a:gd name="connsiteY6" fmla="*/ 528231 h 3738831"/>
              <a:gd name="connsiteX7" fmla="*/ 2138174 w 2229488"/>
              <a:gd name="connsiteY7" fmla="*/ 528231 h 3738831"/>
              <a:gd name="connsiteX8" fmla="*/ 2138174 w 2229488"/>
              <a:gd name="connsiteY8" fmla="*/ 185525 h 3738831"/>
              <a:gd name="connsiteX9" fmla="*/ 2062078 w 2229488"/>
              <a:gd name="connsiteY9" fmla="*/ 101195 h 3738831"/>
              <a:gd name="connsiteX10" fmla="*/ 167411 w 2229488"/>
              <a:gd name="connsiteY10" fmla="*/ 101195 h 3738831"/>
              <a:gd name="connsiteX11" fmla="*/ 91315 w 2229488"/>
              <a:gd name="connsiteY11" fmla="*/ 185525 h 3738831"/>
              <a:gd name="connsiteX12" fmla="*/ 91315 w 2229488"/>
              <a:gd name="connsiteY12" fmla="*/ 528231 h 3738831"/>
              <a:gd name="connsiteX13" fmla="*/ 92127 w 2229488"/>
              <a:gd name="connsiteY13" fmla="*/ 528231 h 3738831"/>
              <a:gd name="connsiteX14" fmla="*/ 92127 w 2229488"/>
              <a:gd name="connsiteY14" fmla="*/ 3421990 h 3738831"/>
              <a:gd name="connsiteX15" fmla="*/ 91314 w 2229488"/>
              <a:gd name="connsiteY15" fmla="*/ 3421990 h 3738831"/>
              <a:gd name="connsiteX16" fmla="*/ 0 w 2229488"/>
              <a:gd name="connsiteY16" fmla="*/ 3553306 h 3738831"/>
              <a:gd name="connsiteX17" fmla="*/ 0 w 2229488"/>
              <a:gd name="connsiteY17" fmla="*/ 3421990 h 3738831"/>
              <a:gd name="connsiteX18" fmla="*/ 0 w 2229488"/>
              <a:gd name="connsiteY18" fmla="*/ 2902058 h 3738831"/>
              <a:gd name="connsiteX19" fmla="*/ 0 w 2229488"/>
              <a:gd name="connsiteY19" fmla="*/ 528231 h 3738831"/>
              <a:gd name="connsiteX20" fmla="*/ 1 w 2229488"/>
              <a:gd name="connsiteY20" fmla="*/ 528231 h 3738831"/>
              <a:gd name="connsiteX21" fmla="*/ 1 w 2229488"/>
              <a:gd name="connsiteY21" fmla="*/ 185525 h 3738831"/>
              <a:gd name="connsiteX22" fmla="*/ 167411 w 2229488"/>
              <a:gd name="connsiteY22" fmla="*/ 0 h 3738831"/>
              <a:gd name="connsiteX23" fmla="*/ 2062078 w 2229488"/>
              <a:gd name="connsiteY23" fmla="*/ 0 h 3738831"/>
              <a:gd name="connsiteX24" fmla="*/ 2229488 w 2229488"/>
              <a:gd name="connsiteY24" fmla="*/ 185525 h 3738831"/>
              <a:gd name="connsiteX25" fmla="*/ 2229488 w 2229488"/>
              <a:gd name="connsiteY25" fmla="*/ 836773 h 3738831"/>
              <a:gd name="connsiteX26" fmla="*/ 2229486 w 2229488"/>
              <a:gd name="connsiteY26" fmla="*/ 836773 h 3738831"/>
              <a:gd name="connsiteX27" fmla="*/ 2229486 w 2229488"/>
              <a:gd name="connsiteY27" fmla="*/ 2902058 h 3738831"/>
              <a:gd name="connsiteX28" fmla="*/ 2229487 w 2229488"/>
              <a:gd name="connsiteY28" fmla="*/ 2902058 h 3738831"/>
              <a:gd name="connsiteX29" fmla="*/ 2229487 w 2229488"/>
              <a:gd name="connsiteY29" fmla="*/ 3553306 h 3738831"/>
              <a:gd name="connsiteX30" fmla="*/ 2062077 w 2229488"/>
              <a:gd name="connsiteY30" fmla="*/ 3738831 h 3738831"/>
              <a:gd name="connsiteX31" fmla="*/ 167410 w 2229488"/>
              <a:gd name="connsiteY31" fmla="*/ 3738831 h 3738831"/>
              <a:gd name="connsiteX32" fmla="*/ 0 w 2229488"/>
              <a:gd name="connsiteY32" fmla="*/ 3553306 h 373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29488" h="3738831">
                <a:moveTo>
                  <a:pt x="91314" y="3553306"/>
                </a:moveTo>
                <a:cubicBezTo>
                  <a:pt x="91314" y="3599857"/>
                  <a:pt x="125405" y="3637636"/>
                  <a:pt x="167410" y="3637636"/>
                </a:cubicBezTo>
                <a:lnTo>
                  <a:pt x="2062077" y="3637636"/>
                </a:lnTo>
                <a:cubicBezTo>
                  <a:pt x="2104082" y="3637636"/>
                  <a:pt x="2138173" y="3599857"/>
                  <a:pt x="2138173" y="3553306"/>
                </a:cubicBezTo>
                <a:lnTo>
                  <a:pt x="2138173" y="3421990"/>
                </a:lnTo>
                <a:lnTo>
                  <a:pt x="2137359" y="3421990"/>
                </a:lnTo>
                <a:lnTo>
                  <a:pt x="2137359" y="528231"/>
                </a:lnTo>
                <a:lnTo>
                  <a:pt x="2138174" y="528231"/>
                </a:lnTo>
                <a:lnTo>
                  <a:pt x="2138174" y="185525"/>
                </a:lnTo>
                <a:cubicBezTo>
                  <a:pt x="2138174" y="138975"/>
                  <a:pt x="2104083" y="101195"/>
                  <a:pt x="2062078" y="101195"/>
                </a:cubicBezTo>
                <a:lnTo>
                  <a:pt x="167411" y="101195"/>
                </a:lnTo>
                <a:cubicBezTo>
                  <a:pt x="125406" y="101195"/>
                  <a:pt x="91315" y="138975"/>
                  <a:pt x="91315" y="185525"/>
                </a:cubicBezTo>
                <a:lnTo>
                  <a:pt x="91315" y="528231"/>
                </a:lnTo>
                <a:lnTo>
                  <a:pt x="92127" y="528231"/>
                </a:lnTo>
                <a:lnTo>
                  <a:pt x="92127" y="3421990"/>
                </a:lnTo>
                <a:lnTo>
                  <a:pt x="91314" y="3421990"/>
                </a:lnTo>
                <a:close/>
                <a:moveTo>
                  <a:pt x="0" y="3553306"/>
                </a:moveTo>
                <a:lnTo>
                  <a:pt x="0" y="3421990"/>
                </a:lnTo>
                <a:lnTo>
                  <a:pt x="0" y="2902058"/>
                </a:lnTo>
                <a:lnTo>
                  <a:pt x="0" y="528231"/>
                </a:lnTo>
                <a:lnTo>
                  <a:pt x="1" y="528231"/>
                </a:lnTo>
                <a:lnTo>
                  <a:pt x="1" y="185525"/>
                </a:lnTo>
                <a:cubicBezTo>
                  <a:pt x="1" y="83205"/>
                  <a:pt x="75082" y="0"/>
                  <a:pt x="167411" y="0"/>
                </a:cubicBezTo>
                <a:lnTo>
                  <a:pt x="2062078" y="0"/>
                </a:lnTo>
                <a:cubicBezTo>
                  <a:pt x="2154408" y="0"/>
                  <a:pt x="2229488" y="83205"/>
                  <a:pt x="2229488" y="185525"/>
                </a:cubicBezTo>
                <a:lnTo>
                  <a:pt x="2229488" y="836773"/>
                </a:lnTo>
                <a:lnTo>
                  <a:pt x="2229486" y="836773"/>
                </a:lnTo>
                <a:lnTo>
                  <a:pt x="2229486" y="2902058"/>
                </a:lnTo>
                <a:lnTo>
                  <a:pt x="2229487" y="2902058"/>
                </a:lnTo>
                <a:lnTo>
                  <a:pt x="2229487" y="3553306"/>
                </a:lnTo>
                <a:cubicBezTo>
                  <a:pt x="2229487" y="3655626"/>
                  <a:pt x="2154407" y="3738831"/>
                  <a:pt x="2062077" y="3738831"/>
                </a:cubicBezTo>
                <a:lnTo>
                  <a:pt x="167410" y="3738831"/>
                </a:lnTo>
                <a:cubicBezTo>
                  <a:pt x="75081" y="3738831"/>
                  <a:pt x="0" y="3655626"/>
                  <a:pt x="0" y="3553306"/>
                </a:cubicBezTo>
                <a:close/>
              </a:path>
            </a:pathLst>
          </a:custGeom>
          <a:solidFill>
            <a:srgbClr val="2F5597"/>
          </a:solidFill>
          <a:ln/>
          <a:effectLst/>
        </p:spPr>
        <p:style>
          <a:lnRef idx="0">
            <a:schemeClr val="accent4"/>
          </a:lnRef>
          <a:fillRef idx="3">
            <a:schemeClr val="accent4"/>
          </a:fillRef>
          <a:effectRef idx="3">
            <a:schemeClr val="accent4"/>
          </a:effectRef>
          <a:fontRef idx="minor">
            <a:schemeClr val="lt1"/>
          </a:fontRef>
        </p:style>
        <p:txBody>
          <a:bodyPr vert="vert270" wrap="square" lIns="274320" tIns="91440" rIns="91440" bIns="182880" rtlCol="0" anchor="t">
            <a:noAutofit/>
          </a:bodyPr>
          <a:lstStyle/>
          <a:p>
            <a:pPr marR="0" lvl="0" algn="ctr" defTabSz="914400" rtl="0" eaLnBrk="1" fontAlgn="auto" latinLnBrk="0" hangingPunct="1">
              <a:lnSpc>
                <a:spcPct val="100000"/>
              </a:lnSpc>
              <a:spcBef>
                <a:spcPts val="300"/>
              </a:spcBef>
              <a:spcAft>
                <a:spcPts val="300"/>
              </a:spcAft>
              <a:buClrTx/>
              <a:buSzTx/>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Sepsis</a:t>
            </a:r>
            <a:endParaRPr kumimoji="0" lang="en-US" sz="1600" b="1" i="0" u="none" strike="noStrike" kern="1200" cap="none" spc="0" normalizeH="0" baseline="0" noProof="0" dirty="0">
              <a:ln>
                <a:noFill/>
              </a:ln>
              <a:solidFill>
                <a:srgbClr val="000000"/>
              </a:solidFill>
              <a:effectLst/>
              <a:uLnTx/>
              <a:uFillTx/>
              <a:latin typeface="Arial"/>
              <a:ea typeface="+mn-ea"/>
              <a:cs typeface="+mn-cs"/>
            </a:endParaRPr>
          </a:p>
          <a:p>
            <a:pPr marL="228600" marR="0" lvl="0" indent="-2286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Infection</a:t>
            </a:r>
          </a:p>
          <a:p>
            <a:pPr marL="228600" marR="0" lvl="0" indent="-2286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Organ dysfunction</a:t>
            </a:r>
          </a:p>
          <a:p>
            <a:pPr marL="228600" marR="0" lvl="0" indent="-2286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Dysregulated host response</a:t>
            </a:r>
          </a:p>
        </p:txBody>
      </p:sp>
    </p:spTree>
    <p:extLst>
      <p:ext uri="{BB962C8B-B14F-4D97-AF65-F5344CB8AC3E}">
        <p14:creationId xmlns:p14="http://schemas.microsoft.com/office/powerpoint/2010/main" val="3196546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37A7-DDD0-4C35-B59E-540D3D7EB6BE}"/>
              </a:ext>
            </a:extLst>
          </p:cNvPr>
          <p:cNvSpPr>
            <a:spLocks noGrp="1"/>
          </p:cNvSpPr>
          <p:nvPr>
            <p:ph type="title"/>
          </p:nvPr>
        </p:nvSpPr>
        <p:spPr/>
        <p:txBody>
          <a:bodyPr>
            <a:normAutofit/>
          </a:bodyPr>
          <a:lstStyle/>
          <a:p>
            <a:pPr algn="ctr"/>
            <a:r>
              <a:rPr lang="en-US" sz="2400" dirty="0">
                <a:latin typeface="Arial" panose="020B0604020202020204" pitchFamily="34" charset="0"/>
                <a:cs typeface="Arial" panose="020B0604020202020204" pitchFamily="34" charset="0"/>
              </a:rPr>
              <a:t>A perspective: COVID-19 Continuum of Care</a:t>
            </a:r>
          </a:p>
        </p:txBody>
      </p:sp>
      <p:grpSp>
        <p:nvGrpSpPr>
          <p:cNvPr id="49" name="Group 48">
            <a:extLst>
              <a:ext uri="{FF2B5EF4-FFF2-40B4-BE49-F238E27FC236}">
                <a16:creationId xmlns:a16="http://schemas.microsoft.com/office/drawing/2014/main" id="{2B5319E8-2372-42CC-AF20-038E99F856AB}"/>
              </a:ext>
            </a:extLst>
          </p:cNvPr>
          <p:cNvGrpSpPr/>
          <p:nvPr/>
        </p:nvGrpSpPr>
        <p:grpSpPr>
          <a:xfrm>
            <a:off x="116700" y="839149"/>
            <a:ext cx="9027301" cy="2681344"/>
            <a:chOff x="42226" y="1326725"/>
            <a:chExt cx="12036401" cy="3575126"/>
          </a:xfrm>
        </p:grpSpPr>
        <p:sp>
          <p:nvSpPr>
            <p:cNvPr id="4" name="TextBox 3">
              <a:extLst>
                <a:ext uri="{FF2B5EF4-FFF2-40B4-BE49-F238E27FC236}">
                  <a16:creationId xmlns:a16="http://schemas.microsoft.com/office/drawing/2014/main" id="{FA82C195-ADA7-4751-BC45-A7FF48A548C6}"/>
                </a:ext>
              </a:extLst>
            </p:cNvPr>
            <p:cNvSpPr txBox="1"/>
            <p:nvPr/>
          </p:nvSpPr>
          <p:spPr>
            <a:xfrm>
              <a:off x="6012773" y="2550334"/>
              <a:ext cx="1726256" cy="338555"/>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SEPSIS</a:t>
              </a:r>
            </a:p>
          </p:txBody>
        </p:sp>
        <p:sp>
          <p:nvSpPr>
            <p:cNvPr id="5" name="TextBox 4">
              <a:extLst>
                <a:ext uri="{FF2B5EF4-FFF2-40B4-BE49-F238E27FC236}">
                  <a16:creationId xmlns:a16="http://schemas.microsoft.com/office/drawing/2014/main" id="{82C4BEB7-36D6-4D7A-A6AC-5179639EB988}"/>
                </a:ext>
              </a:extLst>
            </p:cNvPr>
            <p:cNvSpPr txBox="1"/>
            <p:nvPr/>
          </p:nvSpPr>
          <p:spPr>
            <a:xfrm>
              <a:off x="7624268" y="2550334"/>
              <a:ext cx="1078601" cy="338555"/>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ARDS</a:t>
              </a:r>
            </a:p>
          </p:txBody>
        </p:sp>
        <p:sp>
          <p:nvSpPr>
            <p:cNvPr id="6" name="TextBox 5">
              <a:extLst>
                <a:ext uri="{FF2B5EF4-FFF2-40B4-BE49-F238E27FC236}">
                  <a16:creationId xmlns:a16="http://schemas.microsoft.com/office/drawing/2014/main" id="{2C450FBE-6345-4706-A372-B8ABEE3B9D92}"/>
                </a:ext>
              </a:extLst>
            </p:cNvPr>
            <p:cNvSpPr txBox="1"/>
            <p:nvPr/>
          </p:nvSpPr>
          <p:spPr>
            <a:xfrm>
              <a:off x="3301266" y="2515161"/>
              <a:ext cx="1473216" cy="553997"/>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SYMPTOM</a:t>
              </a:r>
            </a:p>
            <a:p>
              <a:pPr algn="ctr" defTabSz="914355">
                <a:defRPr/>
              </a:pPr>
              <a:r>
                <a:rPr lang="en-US" sz="1050" b="1" dirty="0">
                  <a:solidFill>
                    <a:srgbClr val="000000"/>
                  </a:solidFill>
                  <a:latin typeface="Arial" panose="020B0604020202020204" pitchFamily="34" charset="0"/>
                  <a:cs typeface="Arial" panose="020B0604020202020204" pitchFamily="34" charset="0"/>
                </a:rPr>
                <a:t>ONSET</a:t>
              </a:r>
            </a:p>
          </p:txBody>
        </p:sp>
        <p:sp>
          <p:nvSpPr>
            <p:cNvPr id="7" name="TextBox 6">
              <a:extLst>
                <a:ext uri="{FF2B5EF4-FFF2-40B4-BE49-F238E27FC236}">
                  <a16:creationId xmlns:a16="http://schemas.microsoft.com/office/drawing/2014/main" id="{2583DA32-33F7-4867-B065-134708FFE7B3}"/>
                </a:ext>
              </a:extLst>
            </p:cNvPr>
            <p:cNvSpPr txBox="1"/>
            <p:nvPr/>
          </p:nvSpPr>
          <p:spPr>
            <a:xfrm>
              <a:off x="1635525" y="2550334"/>
              <a:ext cx="1351703" cy="338555"/>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INFECTION</a:t>
              </a:r>
            </a:p>
          </p:txBody>
        </p:sp>
        <p:sp>
          <p:nvSpPr>
            <p:cNvPr id="8" name="TextBox 7">
              <a:extLst>
                <a:ext uri="{FF2B5EF4-FFF2-40B4-BE49-F238E27FC236}">
                  <a16:creationId xmlns:a16="http://schemas.microsoft.com/office/drawing/2014/main" id="{209C77F4-8C04-437E-9E2B-3C794378AA39}"/>
                </a:ext>
              </a:extLst>
            </p:cNvPr>
            <p:cNvSpPr txBox="1"/>
            <p:nvPr/>
          </p:nvSpPr>
          <p:spPr>
            <a:xfrm>
              <a:off x="42226" y="2550334"/>
              <a:ext cx="1576460" cy="338555"/>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PREVENTION</a:t>
              </a:r>
            </a:p>
          </p:txBody>
        </p:sp>
        <p:sp>
          <p:nvSpPr>
            <p:cNvPr id="9" name="TextBox 8">
              <a:extLst>
                <a:ext uri="{FF2B5EF4-FFF2-40B4-BE49-F238E27FC236}">
                  <a16:creationId xmlns:a16="http://schemas.microsoft.com/office/drawing/2014/main" id="{40DD1845-1C76-42D5-A880-53888BF73BF0}"/>
                </a:ext>
              </a:extLst>
            </p:cNvPr>
            <p:cNvSpPr txBox="1"/>
            <p:nvPr/>
          </p:nvSpPr>
          <p:spPr>
            <a:xfrm>
              <a:off x="5166589" y="2493730"/>
              <a:ext cx="1618051" cy="553997"/>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VIRAL PNEUMONIA</a:t>
              </a:r>
            </a:p>
          </p:txBody>
        </p:sp>
        <p:sp>
          <p:nvSpPr>
            <p:cNvPr id="10" name="TextBox 9">
              <a:extLst>
                <a:ext uri="{FF2B5EF4-FFF2-40B4-BE49-F238E27FC236}">
                  <a16:creationId xmlns:a16="http://schemas.microsoft.com/office/drawing/2014/main" id="{C3C2B44E-1BDF-4F3B-869C-A91D249A879A}"/>
                </a:ext>
              </a:extLst>
            </p:cNvPr>
            <p:cNvSpPr txBox="1"/>
            <p:nvPr/>
          </p:nvSpPr>
          <p:spPr>
            <a:xfrm>
              <a:off x="8780064" y="2411092"/>
              <a:ext cx="1078601" cy="553997"/>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SEPTIC SHOCK</a:t>
              </a:r>
            </a:p>
          </p:txBody>
        </p:sp>
        <p:sp>
          <p:nvSpPr>
            <p:cNvPr id="29" name="Oval 28">
              <a:extLst>
                <a:ext uri="{FF2B5EF4-FFF2-40B4-BE49-F238E27FC236}">
                  <a16:creationId xmlns:a16="http://schemas.microsoft.com/office/drawing/2014/main" id="{42EC6AC4-D9B3-4B42-8550-456796421E18}"/>
                </a:ext>
              </a:extLst>
            </p:cNvPr>
            <p:cNvSpPr/>
            <p:nvPr/>
          </p:nvSpPr>
          <p:spPr>
            <a:xfrm>
              <a:off x="11030559" y="4217155"/>
              <a:ext cx="319315" cy="319315"/>
            </a:xfrm>
            <a:prstGeom prst="ellipse">
              <a:avLst/>
            </a:prstGeom>
            <a:solidFill>
              <a:schemeClr val="bg2">
                <a:lumMod val="10000"/>
              </a:schemeClr>
            </a:soli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46ECC5D3-93A7-45CB-A147-095F6E35EDDD}"/>
                </a:ext>
              </a:extLst>
            </p:cNvPr>
            <p:cNvCxnSpPr>
              <a:cxnSpLocks/>
            </p:cNvCxnSpPr>
            <p:nvPr/>
          </p:nvCxnSpPr>
          <p:spPr>
            <a:xfrm flipH="1">
              <a:off x="9548827" y="2133668"/>
              <a:ext cx="1710771" cy="981715"/>
            </a:xfrm>
            <a:prstGeom prst="line">
              <a:avLst/>
            </a:prstGeom>
            <a:ln w="44450" cap="rnd">
              <a:solidFill>
                <a:schemeClr val="tx1">
                  <a:lumMod val="50000"/>
                </a:schemeClr>
              </a:solidFill>
              <a:headEnd type="triangle"/>
            </a:ln>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AA4D9472-4713-4B4A-BAED-71A47E1FF753}"/>
                </a:ext>
              </a:extLst>
            </p:cNvPr>
            <p:cNvCxnSpPr>
              <a:cxnSpLocks/>
              <a:stCxn id="29" idx="1"/>
            </p:cNvCxnSpPr>
            <p:nvPr/>
          </p:nvCxnSpPr>
          <p:spPr>
            <a:xfrm flipH="1" flipV="1">
              <a:off x="9582995" y="3119832"/>
              <a:ext cx="1494327" cy="1144087"/>
            </a:xfrm>
            <a:prstGeom prst="line">
              <a:avLst/>
            </a:prstGeom>
            <a:ln w="44450" cap="rnd">
              <a:solidFill>
                <a:schemeClr val="tx1">
                  <a:lumMod val="50000"/>
                </a:schemeClr>
              </a:solidFill>
              <a:headEnd type="triangle"/>
            </a:ln>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84379F75-0CEC-4CDC-82CE-BFF67298D15D}"/>
                </a:ext>
              </a:extLst>
            </p:cNvPr>
            <p:cNvSpPr txBox="1"/>
            <p:nvPr/>
          </p:nvSpPr>
          <p:spPr>
            <a:xfrm>
              <a:off x="10771519" y="1326725"/>
              <a:ext cx="1307108" cy="553997"/>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SURVIVAL</a:t>
              </a:r>
              <a:br>
                <a:rPr lang="en-US" sz="1050" b="1" dirty="0">
                  <a:solidFill>
                    <a:srgbClr val="000000"/>
                  </a:solidFill>
                  <a:latin typeface="Arial" panose="020B0604020202020204" pitchFamily="34" charset="0"/>
                  <a:cs typeface="Arial" panose="020B0604020202020204" pitchFamily="34" charset="0"/>
                </a:rPr>
              </a:br>
              <a:r>
                <a:rPr lang="en-US" sz="1050" dirty="0">
                  <a:solidFill>
                    <a:srgbClr val="000000"/>
                  </a:solidFill>
                  <a:latin typeface="Arial" panose="020B0604020202020204" pitchFamily="34" charset="0"/>
                  <a:cs typeface="Arial" panose="020B0604020202020204" pitchFamily="34" charset="0"/>
                </a:rPr>
                <a:t>Resilience</a:t>
              </a:r>
            </a:p>
          </p:txBody>
        </p:sp>
        <p:sp>
          <p:nvSpPr>
            <p:cNvPr id="33" name="TextBox 32">
              <a:extLst>
                <a:ext uri="{FF2B5EF4-FFF2-40B4-BE49-F238E27FC236}">
                  <a16:creationId xmlns:a16="http://schemas.microsoft.com/office/drawing/2014/main" id="{A6482974-9416-4555-A81C-36964AF38F24}"/>
                </a:ext>
              </a:extLst>
            </p:cNvPr>
            <p:cNvSpPr txBox="1"/>
            <p:nvPr/>
          </p:nvSpPr>
          <p:spPr>
            <a:xfrm rot="19699443">
              <a:off x="9662027" y="2003004"/>
              <a:ext cx="1282409" cy="769441"/>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HOSPITAL DISCHARGE</a:t>
              </a:r>
            </a:p>
          </p:txBody>
        </p:sp>
        <p:sp>
          <p:nvSpPr>
            <p:cNvPr id="34" name="TextBox 33">
              <a:extLst>
                <a:ext uri="{FF2B5EF4-FFF2-40B4-BE49-F238E27FC236}">
                  <a16:creationId xmlns:a16="http://schemas.microsoft.com/office/drawing/2014/main" id="{95EAA06E-3560-40B6-A363-24CD9D7848D7}"/>
                </a:ext>
              </a:extLst>
            </p:cNvPr>
            <p:cNvSpPr txBox="1"/>
            <p:nvPr/>
          </p:nvSpPr>
          <p:spPr>
            <a:xfrm>
              <a:off x="10446190" y="4563296"/>
              <a:ext cx="1603052" cy="338555"/>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MORTALITY</a:t>
              </a:r>
            </a:p>
          </p:txBody>
        </p:sp>
        <p:sp>
          <p:nvSpPr>
            <p:cNvPr id="35" name="Oval 34">
              <a:extLst>
                <a:ext uri="{FF2B5EF4-FFF2-40B4-BE49-F238E27FC236}">
                  <a16:creationId xmlns:a16="http://schemas.microsoft.com/office/drawing/2014/main" id="{0D4895F9-4B61-46B8-973A-A2ED44886C46}"/>
                </a:ext>
              </a:extLst>
            </p:cNvPr>
            <p:cNvSpPr/>
            <p:nvPr/>
          </p:nvSpPr>
          <p:spPr>
            <a:xfrm>
              <a:off x="11265416" y="1928372"/>
              <a:ext cx="319315" cy="319315"/>
            </a:xfrm>
            <a:prstGeom prst="ellipse">
              <a:avLst/>
            </a:prstGeom>
            <a:solidFill>
              <a:srgbClr val="92D050"/>
            </a:soli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cxnSp>
          <p:nvCxnSpPr>
            <p:cNvPr id="36" name="Straight Arrow Connector 35">
              <a:extLst>
                <a:ext uri="{FF2B5EF4-FFF2-40B4-BE49-F238E27FC236}">
                  <a16:creationId xmlns:a16="http://schemas.microsoft.com/office/drawing/2014/main" id="{589FA5A1-CCCB-4427-9988-B83452CDFF44}"/>
                </a:ext>
              </a:extLst>
            </p:cNvPr>
            <p:cNvCxnSpPr/>
            <p:nvPr/>
          </p:nvCxnSpPr>
          <p:spPr>
            <a:xfrm>
              <a:off x="11425073" y="2247687"/>
              <a:ext cx="0" cy="6063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63F1145-A35E-4392-A261-1110B958CD8A}"/>
                </a:ext>
              </a:extLst>
            </p:cNvPr>
            <p:cNvSpPr txBox="1"/>
            <p:nvPr/>
          </p:nvSpPr>
          <p:spPr>
            <a:xfrm>
              <a:off x="10798370" y="3173328"/>
              <a:ext cx="1253407" cy="769441"/>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LONG TERM SEQUELAE</a:t>
              </a:r>
            </a:p>
          </p:txBody>
        </p:sp>
        <p:sp>
          <p:nvSpPr>
            <p:cNvPr id="38" name="Oval 37">
              <a:extLst>
                <a:ext uri="{FF2B5EF4-FFF2-40B4-BE49-F238E27FC236}">
                  <a16:creationId xmlns:a16="http://schemas.microsoft.com/office/drawing/2014/main" id="{F987CD05-36C5-4789-9E92-CEA45DED79F1}"/>
                </a:ext>
              </a:extLst>
            </p:cNvPr>
            <p:cNvSpPr/>
            <p:nvPr/>
          </p:nvSpPr>
          <p:spPr>
            <a:xfrm>
              <a:off x="11265416" y="2854013"/>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CE9E0BC8-982F-406A-8C02-C75C8A214C83}"/>
                </a:ext>
              </a:extLst>
            </p:cNvPr>
            <p:cNvSpPr/>
            <p:nvPr/>
          </p:nvSpPr>
          <p:spPr>
            <a:xfrm>
              <a:off x="2151719"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DC70EEC-CEB0-4722-AB40-180E216C58F8}"/>
                </a:ext>
              </a:extLst>
            </p:cNvPr>
            <p:cNvSpPr/>
            <p:nvPr/>
          </p:nvSpPr>
          <p:spPr>
            <a:xfrm>
              <a:off x="670799"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A1C205AF-38FD-42C5-B62D-A0C5F533C29A}"/>
                </a:ext>
              </a:extLst>
            </p:cNvPr>
            <p:cNvCxnSpPr>
              <a:cxnSpLocks/>
            </p:cNvCxnSpPr>
            <p:nvPr/>
          </p:nvCxnSpPr>
          <p:spPr>
            <a:xfrm flipH="1">
              <a:off x="2448326" y="3131377"/>
              <a:ext cx="7201516" cy="12215"/>
            </a:xfrm>
            <a:prstGeom prst="line">
              <a:avLst/>
            </a:prstGeom>
            <a:ln w="44450">
              <a:solidFill>
                <a:schemeClr val="tx1">
                  <a:lumMod val="50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297519AD-7B14-401E-BAF9-959B6F62D768}"/>
                </a:ext>
              </a:extLst>
            </p:cNvPr>
            <p:cNvCxnSpPr>
              <a:cxnSpLocks/>
            </p:cNvCxnSpPr>
            <p:nvPr/>
          </p:nvCxnSpPr>
          <p:spPr>
            <a:xfrm flipH="1">
              <a:off x="1002570" y="3133312"/>
              <a:ext cx="1040413" cy="8344"/>
            </a:xfrm>
            <a:prstGeom prst="line">
              <a:avLst/>
            </a:prstGeom>
            <a:ln w="44450">
              <a:solidFill>
                <a:schemeClr val="tx1">
                  <a:lumMod val="50000"/>
                </a:schemeClr>
              </a:solidFill>
              <a:prstDash val="sysDot"/>
              <a:headEnd type="triangle"/>
            </a:ln>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0E693913-C791-44A2-9D3A-642F735C9760}"/>
                </a:ext>
              </a:extLst>
            </p:cNvPr>
            <p:cNvSpPr/>
            <p:nvPr/>
          </p:nvSpPr>
          <p:spPr>
            <a:xfrm>
              <a:off x="4147075" y="3046378"/>
              <a:ext cx="5524821" cy="142400"/>
            </a:xfrm>
            <a:prstGeom prst="rect">
              <a:avLst/>
            </a:prstGeom>
            <a:gradFill flip="none" rotWithShape="1">
              <a:gsLst>
                <a:gs pos="0">
                  <a:schemeClr val="tx1">
                    <a:lumMod val="50000"/>
                  </a:schemeClr>
                </a:gs>
                <a:gs pos="100000">
                  <a:schemeClr val="tx1">
                    <a:lumMod val="60000"/>
                    <a:lumOff val="40000"/>
                    <a:tint val="44500"/>
                    <a:satMod val="160000"/>
                  </a:schemeClr>
                </a:gs>
                <a:gs pos="100000">
                  <a:schemeClr val="tx1">
                    <a:lumMod val="60000"/>
                    <a:lumOff val="40000"/>
                    <a:tint val="23500"/>
                    <a:satMod val="16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350">
                <a:solidFill>
                  <a:prstClr val="white"/>
                </a:solidFill>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0C0594D-13D2-4B4A-98EC-416624C54E22}"/>
                </a:ext>
              </a:extLst>
            </p:cNvPr>
            <p:cNvSpPr/>
            <p:nvPr/>
          </p:nvSpPr>
          <p:spPr>
            <a:xfrm>
              <a:off x="3854624"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C9FD94C2-B51C-48F4-9C4C-018F271FDE35}"/>
                </a:ext>
              </a:extLst>
            </p:cNvPr>
            <p:cNvSpPr/>
            <p:nvPr/>
          </p:nvSpPr>
          <p:spPr>
            <a:xfrm>
              <a:off x="6716243"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04EE95A8-D97D-4768-AEAA-60C0267E4C06}"/>
                </a:ext>
              </a:extLst>
            </p:cNvPr>
            <p:cNvSpPr/>
            <p:nvPr/>
          </p:nvSpPr>
          <p:spPr>
            <a:xfrm>
              <a:off x="8003911"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7ECEA6-37F5-462A-A9CB-C1BBB502E30F}"/>
                </a:ext>
              </a:extLst>
            </p:cNvPr>
            <p:cNvSpPr/>
            <p:nvPr/>
          </p:nvSpPr>
          <p:spPr>
            <a:xfrm>
              <a:off x="5707384"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9C8D272F-FBA9-4FD5-A72B-AF1743B876EF}"/>
                </a:ext>
              </a:extLst>
            </p:cNvPr>
            <p:cNvSpPr/>
            <p:nvPr/>
          </p:nvSpPr>
          <p:spPr>
            <a:xfrm>
              <a:off x="9159707"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grpSp>
      <p:sp>
        <p:nvSpPr>
          <p:cNvPr id="77" name="Oval 76">
            <a:extLst>
              <a:ext uri="{FF2B5EF4-FFF2-40B4-BE49-F238E27FC236}">
                <a16:creationId xmlns:a16="http://schemas.microsoft.com/office/drawing/2014/main" id="{C0C0594D-13D2-4B4A-98EC-416624C54E22}"/>
              </a:ext>
            </a:extLst>
          </p:cNvPr>
          <p:cNvSpPr/>
          <p:nvPr/>
        </p:nvSpPr>
        <p:spPr>
          <a:xfrm>
            <a:off x="2403331" y="1815582"/>
            <a:ext cx="239486" cy="239486"/>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C450FBE-6345-4706-A372-B8ABEE3B9D92}"/>
              </a:ext>
            </a:extLst>
          </p:cNvPr>
          <p:cNvSpPr txBox="1"/>
          <p:nvPr/>
        </p:nvSpPr>
        <p:spPr>
          <a:xfrm>
            <a:off x="1844885" y="1544702"/>
            <a:ext cx="1379499" cy="253916"/>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ASYMPTOMATIC</a:t>
            </a:r>
          </a:p>
        </p:txBody>
      </p:sp>
      <p:cxnSp>
        <p:nvCxnSpPr>
          <p:cNvPr id="84" name="Straight Connector 83"/>
          <p:cNvCxnSpPr>
            <a:stCxn id="77" idx="3"/>
            <a:endCxn id="19" idx="7"/>
          </p:cNvCxnSpPr>
          <p:nvPr/>
        </p:nvCxnSpPr>
        <p:spPr>
          <a:xfrm flipH="1">
            <a:off x="1905239" y="2019996"/>
            <a:ext cx="533163" cy="238678"/>
          </a:xfrm>
          <a:prstGeom prst="line">
            <a:avLst/>
          </a:prstGeom>
          <a:ln w="381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7" idx="5"/>
            <a:endCxn id="24" idx="1"/>
          </p:cNvCxnSpPr>
          <p:nvPr/>
        </p:nvCxnSpPr>
        <p:spPr>
          <a:xfrm>
            <a:off x="2607745" y="2019996"/>
            <a:ext cx="405332" cy="238678"/>
          </a:xfrm>
          <a:prstGeom prst="line">
            <a:avLst/>
          </a:prstGeom>
          <a:ln w="381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76903" y="953652"/>
            <a:ext cx="3864895" cy="217382"/>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350" dirty="0">
                <a:solidFill>
                  <a:srgbClr val="102B62">
                    <a:lumMod val="50000"/>
                  </a:srgbClr>
                </a:solidFill>
                <a:latin typeface="Arial"/>
              </a:rPr>
              <a:t>Community Mild Illness (~80%)</a:t>
            </a:r>
          </a:p>
        </p:txBody>
      </p:sp>
      <p:sp>
        <p:nvSpPr>
          <p:cNvPr id="90" name="Rectangle 89"/>
          <p:cNvSpPr/>
          <p:nvPr/>
        </p:nvSpPr>
        <p:spPr>
          <a:xfrm>
            <a:off x="4263233" y="951678"/>
            <a:ext cx="2776433" cy="224323"/>
          </a:xfrm>
          <a:prstGeom prst="rect">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35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350" dirty="0">
                <a:solidFill>
                  <a:srgbClr val="102B62">
                    <a:lumMod val="50000"/>
                  </a:srgbClr>
                </a:solidFill>
                <a:latin typeface="Arial"/>
              </a:rPr>
              <a:t>Severe Infection (~20%)</a:t>
            </a:r>
          </a:p>
        </p:txBody>
      </p:sp>
      <p:sp>
        <p:nvSpPr>
          <p:cNvPr id="132" name="Oval 131">
            <a:extLst>
              <a:ext uri="{FF2B5EF4-FFF2-40B4-BE49-F238E27FC236}">
                <a16:creationId xmlns:a16="http://schemas.microsoft.com/office/drawing/2014/main" id="{C0C0594D-13D2-4B4A-98EC-416624C54E22}"/>
              </a:ext>
            </a:extLst>
          </p:cNvPr>
          <p:cNvSpPr/>
          <p:nvPr/>
        </p:nvSpPr>
        <p:spPr>
          <a:xfrm>
            <a:off x="3619191" y="2246698"/>
            <a:ext cx="239486" cy="239486"/>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355">
              <a:defRPr/>
            </a:pPr>
            <a:endParaRPr lang="en-US" sz="1350" dirty="0">
              <a:solidFill>
                <a:prstClr val="white"/>
              </a:solidFill>
              <a:latin typeface="Arial" panose="020B0604020202020204" pitchFamily="34" charset="0"/>
              <a:cs typeface="Arial" panose="020B0604020202020204" pitchFamily="34" charset="0"/>
            </a:endParaRPr>
          </a:p>
        </p:txBody>
      </p:sp>
      <p:sp>
        <p:nvSpPr>
          <p:cNvPr id="133" name="TextBox 132">
            <a:extLst>
              <a:ext uri="{FF2B5EF4-FFF2-40B4-BE49-F238E27FC236}">
                <a16:creationId xmlns:a16="http://schemas.microsoft.com/office/drawing/2014/main" id="{40DD1845-1C76-42D5-A880-53888BF73BF0}"/>
              </a:ext>
            </a:extLst>
          </p:cNvPr>
          <p:cNvSpPr txBox="1"/>
          <p:nvPr/>
        </p:nvSpPr>
        <p:spPr>
          <a:xfrm>
            <a:off x="3358319" y="1719468"/>
            <a:ext cx="789214" cy="415498"/>
          </a:xfrm>
          <a:prstGeom prst="rect">
            <a:avLst/>
          </a:prstGeom>
          <a:noFill/>
        </p:spPr>
        <p:txBody>
          <a:bodyPr wrap="square" rtlCol="0">
            <a:spAutoFit/>
          </a:bodyPr>
          <a:lstStyle/>
          <a:p>
            <a:pPr algn="ctr" defTabSz="914355">
              <a:defRPr/>
            </a:pPr>
            <a:r>
              <a:rPr lang="en-US" sz="1050" b="1" dirty="0">
                <a:solidFill>
                  <a:srgbClr val="000000"/>
                </a:solidFill>
                <a:latin typeface="Arial" panose="020B0604020202020204" pitchFamily="34" charset="0"/>
                <a:cs typeface="Arial" panose="020B0604020202020204" pitchFamily="34" charset="0"/>
              </a:rPr>
              <a:t>MILD ILLNESS</a:t>
            </a:r>
          </a:p>
        </p:txBody>
      </p:sp>
      <p:sp>
        <p:nvSpPr>
          <p:cNvPr id="141" name="TextBox 140"/>
          <p:cNvSpPr txBox="1"/>
          <p:nvPr/>
        </p:nvSpPr>
        <p:spPr>
          <a:xfrm>
            <a:off x="2081928" y="3924352"/>
            <a:ext cx="2559766" cy="507831"/>
          </a:xfrm>
          <a:prstGeom prst="rect">
            <a:avLst/>
          </a:prstGeom>
          <a:solidFill>
            <a:schemeClr val="bg1">
              <a:lumMod val="85000"/>
            </a:schemeClr>
          </a:solidFill>
          <a:ln w="38100">
            <a:solidFill>
              <a:srgbClr val="FF0000"/>
            </a:solidFill>
          </a:ln>
        </p:spPr>
        <p:txBody>
          <a:bodyPr wrap="square" rtlCol="0">
            <a:spAutoFit/>
          </a:bodyPr>
          <a:lstStyle/>
          <a:p>
            <a:pPr algn="ctr" defTabSz="685783">
              <a:defRPr/>
            </a:pPr>
            <a:r>
              <a:rPr lang="en-US" sz="900" b="1" u="sng" dirty="0">
                <a:solidFill>
                  <a:srgbClr val="102B62"/>
                </a:solidFill>
                <a:latin typeface="Arial"/>
              </a:rPr>
              <a:t>Diagnostic Tools for Disease Severity</a:t>
            </a:r>
          </a:p>
          <a:p>
            <a:pPr marL="214308" indent="-214308" defTabSz="685783">
              <a:buFont typeface="Arial" panose="020B0604020202020204" pitchFamily="34" charset="0"/>
              <a:buChar char="•"/>
              <a:defRPr/>
            </a:pPr>
            <a:r>
              <a:rPr lang="en-US" sz="900" dirty="0">
                <a:solidFill>
                  <a:srgbClr val="102B62"/>
                </a:solidFill>
                <a:latin typeface="Arial"/>
              </a:rPr>
              <a:t>EHR digital tools</a:t>
            </a:r>
          </a:p>
          <a:p>
            <a:pPr marL="214308" indent="-214308" defTabSz="685783">
              <a:buFont typeface="Arial" panose="020B0604020202020204" pitchFamily="34" charset="0"/>
              <a:buChar char="•"/>
              <a:defRPr/>
            </a:pPr>
            <a:r>
              <a:rPr lang="en-US" sz="900" dirty="0">
                <a:solidFill>
                  <a:srgbClr val="102B62"/>
                </a:solidFill>
                <a:latin typeface="Arial"/>
              </a:rPr>
              <a:t>host-based blood IV Diagnostics</a:t>
            </a:r>
          </a:p>
        </p:txBody>
      </p:sp>
      <p:grpSp>
        <p:nvGrpSpPr>
          <p:cNvPr id="51" name="Group 50">
            <a:extLst>
              <a:ext uri="{FF2B5EF4-FFF2-40B4-BE49-F238E27FC236}">
                <a16:creationId xmlns:a16="http://schemas.microsoft.com/office/drawing/2014/main" id="{512C1B3A-4333-47C3-92DF-7E1184AB9D15}"/>
              </a:ext>
            </a:extLst>
          </p:cNvPr>
          <p:cNvGrpSpPr/>
          <p:nvPr/>
        </p:nvGrpSpPr>
        <p:grpSpPr>
          <a:xfrm>
            <a:off x="1524482" y="2944044"/>
            <a:ext cx="5749801" cy="1113026"/>
            <a:chOff x="-15439" y="1342985"/>
            <a:chExt cx="9024097" cy="1645648"/>
          </a:xfrm>
        </p:grpSpPr>
        <p:sp>
          <p:nvSpPr>
            <p:cNvPr id="53" name="Rectangle 52">
              <a:extLst>
                <a:ext uri="{FF2B5EF4-FFF2-40B4-BE49-F238E27FC236}">
                  <a16:creationId xmlns:a16="http://schemas.microsoft.com/office/drawing/2014/main" id="{DDCEB315-072B-426D-B72D-75ADA59632AC}"/>
                </a:ext>
              </a:extLst>
            </p:cNvPr>
            <p:cNvSpPr/>
            <p:nvPr/>
          </p:nvSpPr>
          <p:spPr>
            <a:xfrm>
              <a:off x="-15439" y="2517739"/>
              <a:ext cx="1806767" cy="307164"/>
            </a:xfrm>
            <a:prstGeom prst="rect">
              <a:avLst/>
            </a:prstGeom>
            <a:effectLst/>
          </p:spPr>
          <p:txBody>
            <a:bodyPr wrap="square">
              <a:spAutoFit/>
            </a:bodyPr>
            <a:lstStyle/>
            <a:p>
              <a:pPr algn="ctr" defTabSz="914333">
                <a:defRPr/>
              </a:pPr>
              <a:r>
                <a:rPr lang="en-US" sz="750" b="1" dirty="0">
                  <a:solidFill>
                    <a:srgbClr val="000000"/>
                  </a:solidFill>
                  <a:latin typeface="Arial"/>
                </a:rPr>
                <a:t>AWARENESS</a:t>
              </a:r>
            </a:p>
          </p:txBody>
        </p:sp>
        <p:sp>
          <p:nvSpPr>
            <p:cNvPr id="54" name="Rectangle 53">
              <a:extLst>
                <a:ext uri="{FF2B5EF4-FFF2-40B4-BE49-F238E27FC236}">
                  <a16:creationId xmlns:a16="http://schemas.microsoft.com/office/drawing/2014/main" id="{095AB93E-C091-4BC7-9193-C7AC79D43190}"/>
                </a:ext>
              </a:extLst>
            </p:cNvPr>
            <p:cNvSpPr/>
            <p:nvPr/>
          </p:nvSpPr>
          <p:spPr>
            <a:xfrm>
              <a:off x="1740666" y="2510822"/>
              <a:ext cx="1277955" cy="307164"/>
            </a:xfrm>
            <a:prstGeom prst="rect">
              <a:avLst/>
            </a:prstGeom>
            <a:effectLst/>
          </p:spPr>
          <p:txBody>
            <a:bodyPr wrap="square">
              <a:spAutoFit/>
            </a:bodyPr>
            <a:lstStyle/>
            <a:p>
              <a:pPr algn="ctr" defTabSz="914333">
                <a:defRPr/>
              </a:pPr>
              <a:r>
                <a:rPr lang="en-US" sz="750" b="1" dirty="0">
                  <a:solidFill>
                    <a:srgbClr val="000000"/>
                  </a:solidFill>
                  <a:latin typeface="Arial"/>
                </a:rPr>
                <a:t>PREDICTION</a:t>
              </a:r>
            </a:p>
          </p:txBody>
        </p:sp>
        <p:sp>
          <p:nvSpPr>
            <p:cNvPr id="55" name="Rectangle 54">
              <a:extLst>
                <a:ext uri="{FF2B5EF4-FFF2-40B4-BE49-F238E27FC236}">
                  <a16:creationId xmlns:a16="http://schemas.microsoft.com/office/drawing/2014/main" id="{47C7C402-82EB-4875-8B38-31B64E0430F6}"/>
                </a:ext>
              </a:extLst>
            </p:cNvPr>
            <p:cNvSpPr/>
            <p:nvPr/>
          </p:nvSpPr>
          <p:spPr>
            <a:xfrm>
              <a:off x="2886419" y="2510822"/>
              <a:ext cx="1916937" cy="307164"/>
            </a:xfrm>
            <a:prstGeom prst="rect">
              <a:avLst/>
            </a:prstGeom>
            <a:effectLst/>
          </p:spPr>
          <p:txBody>
            <a:bodyPr wrap="square">
              <a:spAutoFit/>
            </a:bodyPr>
            <a:lstStyle/>
            <a:p>
              <a:pPr algn="ctr" defTabSz="914333">
                <a:defRPr/>
              </a:pPr>
              <a:r>
                <a:rPr lang="en-US" sz="750" b="1" dirty="0">
                  <a:solidFill>
                    <a:srgbClr val="000000"/>
                  </a:solidFill>
                  <a:latin typeface="Arial"/>
                </a:rPr>
                <a:t>DIAGNOSIS</a:t>
              </a:r>
            </a:p>
          </p:txBody>
        </p:sp>
        <p:sp>
          <p:nvSpPr>
            <p:cNvPr id="56" name="Rectangle 55">
              <a:extLst>
                <a:ext uri="{FF2B5EF4-FFF2-40B4-BE49-F238E27FC236}">
                  <a16:creationId xmlns:a16="http://schemas.microsoft.com/office/drawing/2014/main" id="{9FF4F1B0-0F29-4F4F-A167-430DA442AD69}"/>
                </a:ext>
              </a:extLst>
            </p:cNvPr>
            <p:cNvSpPr/>
            <p:nvPr/>
          </p:nvSpPr>
          <p:spPr>
            <a:xfrm>
              <a:off x="4671152" y="2510822"/>
              <a:ext cx="1277955" cy="307164"/>
            </a:xfrm>
            <a:prstGeom prst="rect">
              <a:avLst/>
            </a:prstGeom>
            <a:effectLst/>
          </p:spPr>
          <p:txBody>
            <a:bodyPr wrap="square">
              <a:spAutoFit/>
            </a:bodyPr>
            <a:lstStyle/>
            <a:p>
              <a:pPr algn="ctr" defTabSz="914333">
                <a:defRPr/>
              </a:pPr>
              <a:r>
                <a:rPr lang="en-US" sz="750" b="1" dirty="0">
                  <a:solidFill>
                    <a:srgbClr val="000000"/>
                  </a:solidFill>
                  <a:latin typeface="Arial"/>
                </a:rPr>
                <a:t>PROGNOSIS</a:t>
              </a:r>
            </a:p>
          </p:txBody>
        </p:sp>
        <p:sp>
          <p:nvSpPr>
            <p:cNvPr id="57" name="Rectangle 56">
              <a:extLst>
                <a:ext uri="{FF2B5EF4-FFF2-40B4-BE49-F238E27FC236}">
                  <a16:creationId xmlns:a16="http://schemas.microsoft.com/office/drawing/2014/main" id="{1DF08193-EB02-4D1A-B822-FC16BAE59D15}"/>
                </a:ext>
              </a:extLst>
            </p:cNvPr>
            <p:cNvSpPr/>
            <p:nvPr/>
          </p:nvSpPr>
          <p:spPr>
            <a:xfrm>
              <a:off x="6337375" y="2510822"/>
              <a:ext cx="1264263" cy="307164"/>
            </a:xfrm>
            <a:prstGeom prst="rect">
              <a:avLst/>
            </a:prstGeom>
            <a:effectLst/>
          </p:spPr>
          <p:txBody>
            <a:bodyPr wrap="square">
              <a:spAutoFit/>
            </a:bodyPr>
            <a:lstStyle/>
            <a:p>
              <a:pPr defTabSz="914333">
                <a:defRPr/>
              </a:pPr>
              <a:r>
                <a:rPr lang="en-US" sz="750" b="1" dirty="0">
                  <a:solidFill>
                    <a:srgbClr val="000000"/>
                  </a:solidFill>
                  <a:latin typeface="Arial"/>
                </a:rPr>
                <a:t>TREATMENT</a:t>
              </a:r>
            </a:p>
          </p:txBody>
        </p:sp>
        <p:sp>
          <p:nvSpPr>
            <p:cNvPr id="58" name="Rectangle 57">
              <a:extLst>
                <a:ext uri="{FF2B5EF4-FFF2-40B4-BE49-F238E27FC236}">
                  <a16:creationId xmlns:a16="http://schemas.microsoft.com/office/drawing/2014/main" id="{9F4B8EE6-C1CB-427D-820B-19517B6D53F0}"/>
                </a:ext>
              </a:extLst>
            </p:cNvPr>
            <p:cNvSpPr/>
            <p:nvPr/>
          </p:nvSpPr>
          <p:spPr>
            <a:xfrm>
              <a:off x="7809251" y="2510822"/>
              <a:ext cx="1057654" cy="477811"/>
            </a:xfrm>
            <a:prstGeom prst="rect">
              <a:avLst/>
            </a:prstGeom>
            <a:effectLst/>
          </p:spPr>
          <p:txBody>
            <a:bodyPr wrap="square">
              <a:spAutoFit/>
            </a:bodyPr>
            <a:lstStyle/>
            <a:p>
              <a:pPr defTabSz="914333">
                <a:defRPr/>
              </a:pPr>
              <a:r>
                <a:rPr lang="en-US" sz="750" b="1" dirty="0">
                  <a:solidFill>
                    <a:srgbClr val="000000"/>
                  </a:solidFill>
                  <a:latin typeface="Arial"/>
                </a:rPr>
                <a:t>RECOVERY</a:t>
              </a:r>
              <a:endParaRPr lang="en-US" sz="750" dirty="0">
                <a:solidFill>
                  <a:srgbClr val="000000"/>
                </a:solidFill>
                <a:latin typeface="Arial"/>
              </a:endParaRPr>
            </a:p>
          </p:txBody>
        </p:sp>
        <p:grpSp>
          <p:nvGrpSpPr>
            <p:cNvPr id="59" name="Group 58">
              <a:extLst>
                <a:ext uri="{FF2B5EF4-FFF2-40B4-BE49-F238E27FC236}">
                  <a16:creationId xmlns:a16="http://schemas.microsoft.com/office/drawing/2014/main" id="{48126CE7-5B70-42BB-A96C-818B501059B4}"/>
                </a:ext>
              </a:extLst>
            </p:cNvPr>
            <p:cNvGrpSpPr/>
            <p:nvPr/>
          </p:nvGrpSpPr>
          <p:grpSpPr>
            <a:xfrm>
              <a:off x="135342" y="1342985"/>
              <a:ext cx="8873316" cy="1146067"/>
              <a:chOff x="150020" y="1889580"/>
              <a:chExt cx="8849569" cy="1143000"/>
            </a:xfrm>
          </p:grpSpPr>
          <p:grpSp>
            <p:nvGrpSpPr>
              <p:cNvPr id="61" name="Public Awareness">
                <a:extLst>
                  <a:ext uri="{FF2B5EF4-FFF2-40B4-BE49-F238E27FC236}">
                    <a16:creationId xmlns:a16="http://schemas.microsoft.com/office/drawing/2014/main" id="{13364652-03EB-4E5C-86C7-80BDD3D0D308}"/>
                  </a:ext>
                </a:extLst>
              </p:cNvPr>
              <p:cNvGrpSpPr/>
              <p:nvPr/>
            </p:nvGrpSpPr>
            <p:grpSpPr>
              <a:xfrm>
                <a:off x="150020" y="1889580"/>
                <a:ext cx="1474839" cy="1143000"/>
                <a:chOff x="150020" y="1889580"/>
                <a:chExt cx="1474839" cy="1143000"/>
              </a:xfrm>
            </p:grpSpPr>
            <p:grpSp>
              <p:nvGrpSpPr>
                <p:cNvPr id="94" name="Group 93">
                  <a:extLst>
                    <a:ext uri="{FF2B5EF4-FFF2-40B4-BE49-F238E27FC236}">
                      <a16:creationId xmlns:a16="http://schemas.microsoft.com/office/drawing/2014/main" id="{63C92C5A-2FA1-456D-93B9-B76E67D36357}"/>
                    </a:ext>
                  </a:extLst>
                </p:cNvPr>
                <p:cNvGrpSpPr/>
                <p:nvPr/>
              </p:nvGrpSpPr>
              <p:grpSpPr>
                <a:xfrm>
                  <a:off x="150020" y="1889580"/>
                  <a:ext cx="1474839" cy="1143000"/>
                  <a:chOff x="-1775460" y="1889580"/>
                  <a:chExt cx="1474839" cy="1143000"/>
                </a:xfrm>
              </p:grpSpPr>
              <p:pic>
                <p:nvPicPr>
                  <p:cNvPr id="97" name="Graphic 103">
                    <a:extLst>
                      <a:ext uri="{FF2B5EF4-FFF2-40B4-BE49-F238E27FC236}">
                        <a16:creationId xmlns:a16="http://schemas.microsoft.com/office/drawing/2014/main" id="{B2033230-2372-46CD-A865-B3759A0B871B}"/>
                      </a:ext>
                    </a:extLst>
                  </p:cNvPr>
                  <p:cNvPicPr>
                    <a:picLocks noChangeAspect="1"/>
                  </p:cNvPicPr>
                  <p:nvPr/>
                </p:nvPicPr>
                <p:blipFill>
                  <a:blip r:embed="rId2">
                    <a:extLst>
                      <a:ext uri="{96DAC541-7B7A-43D3-8B79-37D633B846F1}">
                        <asvg:svgBlip xmlns="" xmlns:asvg="http://schemas.microsoft.com/office/drawing/2016/SVG/main" r:embed="rId6"/>
                      </a:ext>
                    </a:extLst>
                  </a:blip>
                  <a:stretch>
                    <a:fillRect/>
                  </a:stretch>
                </p:blipFill>
                <p:spPr>
                  <a:xfrm>
                    <a:off x="-1775460" y="1889580"/>
                    <a:ext cx="1474839" cy="1143000"/>
                  </a:xfrm>
                  <a:prstGeom prst="rect">
                    <a:avLst/>
                  </a:prstGeom>
                  <a:effectLst/>
                </p:spPr>
              </p:pic>
              <p:sp>
                <p:nvSpPr>
                  <p:cNvPr id="98" name="Oval 97">
                    <a:extLst>
                      <a:ext uri="{FF2B5EF4-FFF2-40B4-BE49-F238E27FC236}">
                        <a16:creationId xmlns:a16="http://schemas.microsoft.com/office/drawing/2014/main" id="{29911C0E-BF3D-4BB1-AABC-F71F7CD8156B}"/>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99" name="Rectangle 98">
                    <a:extLst>
                      <a:ext uri="{FF2B5EF4-FFF2-40B4-BE49-F238E27FC236}">
                        <a16:creationId xmlns:a16="http://schemas.microsoft.com/office/drawing/2014/main" id="{52C4AF5D-6D4D-4D74-9D50-B27D2E920280}"/>
                      </a:ext>
                    </a:extLst>
                  </p:cNvPr>
                  <p:cNvSpPr/>
                  <p:nvPr/>
                </p:nvSpPr>
                <p:spPr>
                  <a:xfrm>
                    <a:off x="-1775460" y="2315824"/>
                    <a:ext cx="85725" cy="290511"/>
                  </a:xfrm>
                  <a:prstGeom prst="rect">
                    <a:avLst/>
                  </a:prstGeom>
                  <a:solidFill>
                    <a:srgbClr val="548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pic>
              <p:nvPicPr>
                <p:cNvPr id="96" name="Graphic 102">
                  <a:extLst>
                    <a:ext uri="{FF2B5EF4-FFF2-40B4-BE49-F238E27FC236}">
                      <a16:creationId xmlns:a16="http://schemas.microsoft.com/office/drawing/2014/main" id="{356A982B-F161-41F2-9066-7C67907F4B27}"/>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35039" y="2265934"/>
                  <a:ext cx="304800" cy="390293"/>
                </a:xfrm>
                <a:prstGeom prst="rect">
                  <a:avLst/>
                </a:prstGeom>
              </p:spPr>
            </p:pic>
          </p:grpSp>
          <p:grpSp>
            <p:nvGrpSpPr>
              <p:cNvPr id="62" name="Group 61">
                <a:extLst>
                  <a:ext uri="{FF2B5EF4-FFF2-40B4-BE49-F238E27FC236}">
                    <a16:creationId xmlns:a16="http://schemas.microsoft.com/office/drawing/2014/main" id="{4AC63C53-61D2-4597-B183-F3415CF2AAF8}"/>
                  </a:ext>
                </a:extLst>
              </p:cNvPr>
              <p:cNvGrpSpPr/>
              <p:nvPr/>
            </p:nvGrpSpPr>
            <p:grpSpPr>
              <a:xfrm>
                <a:off x="3103365" y="1889580"/>
                <a:ext cx="1474839" cy="1143000"/>
                <a:chOff x="3097161" y="1889580"/>
                <a:chExt cx="1474839" cy="1143000"/>
              </a:xfrm>
            </p:grpSpPr>
            <p:grpSp>
              <p:nvGrpSpPr>
                <p:cNvPr id="89" name="Group 88">
                  <a:extLst>
                    <a:ext uri="{FF2B5EF4-FFF2-40B4-BE49-F238E27FC236}">
                      <a16:creationId xmlns:a16="http://schemas.microsoft.com/office/drawing/2014/main" id="{EE5FBA30-74BA-4AA4-94A4-87A3BF2C5282}"/>
                    </a:ext>
                  </a:extLst>
                </p:cNvPr>
                <p:cNvGrpSpPr/>
                <p:nvPr/>
              </p:nvGrpSpPr>
              <p:grpSpPr>
                <a:xfrm>
                  <a:off x="3097161" y="1889580"/>
                  <a:ext cx="1474839" cy="1143000"/>
                  <a:chOff x="-1775460" y="1889580"/>
                  <a:chExt cx="1474839" cy="1143000"/>
                </a:xfrm>
              </p:grpSpPr>
              <p:pic>
                <p:nvPicPr>
                  <p:cNvPr id="92" name="Graphic 99">
                    <a:extLst>
                      <a:ext uri="{FF2B5EF4-FFF2-40B4-BE49-F238E27FC236}">
                        <a16:creationId xmlns:a16="http://schemas.microsoft.com/office/drawing/2014/main" id="{ACD59110-734C-4E0F-8FCC-2B3C7485D8FD}"/>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775460" y="1889580"/>
                    <a:ext cx="1474839" cy="1143000"/>
                  </a:xfrm>
                  <a:prstGeom prst="rect">
                    <a:avLst/>
                  </a:prstGeom>
                  <a:effectLst/>
                </p:spPr>
              </p:pic>
              <p:sp>
                <p:nvSpPr>
                  <p:cNvPr id="93" name="Oval 92">
                    <a:extLst>
                      <a:ext uri="{FF2B5EF4-FFF2-40B4-BE49-F238E27FC236}">
                        <a16:creationId xmlns:a16="http://schemas.microsoft.com/office/drawing/2014/main" id="{EF0A704D-F58F-4096-9D82-135F0AAF9FF4}"/>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grpSp>
            <p:pic>
              <p:nvPicPr>
                <p:cNvPr id="91" name="Graphic 96">
                  <a:extLst>
                    <a:ext uri="{FF2B5EF4-FFF2-40B4-BE49-F238E27FC236}">
                      <a16:creationId xmlns:a16="http://schemas.microsoft.com/office/drawing/2014/main" id="{8056ABAC-DCB9-4F72-A521-A3C5E42A497E}"/>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3648393" y="2246771"/>
                  <a:ext cx="414020" cy="437829"/>
                </a:xfrm>
                <a:prstGeom prst="rect">
                  <a:avLst/>
                </a:prstGeom>
              </p:spPr>
            </p:pic>
          </p:grpSp>
          <p:grpSp>
            <p:nvGrpSpPr>
              <p:cNvPr id="63" name="Group 62">
                <a:extLst>
                  <a:ext uri="{FF2B5EF4-FFF2-40B4-BE49-F238E27FC236}">
                    <a16:creationId xmlns:a16="http://schemas.microsoft.com/office/drawing/2014/main" id="{D9DCED8A-EE24-4252-AED1-C01EA07B305A}"/>
                  </a:ext>
                </a:extLst>
              </p:cNvPr>
              <p:cNvGrpSpPr/>
              <p:nvPr/>
            </p:nvGrpSpPr>
            <p:grpSpPr>
              <a:xfrm>
                <a:off x="6050955" y="1889580"/>
                <a:ext cx="1474839" cy="1143000"/>
                <a:chOff x="6057900" y="1889580"/>
                <a:chExt cx="1474839" cy="1143000"/>
              </a:xfrm>
            </p:grpSpPr>
            <p:grpSp>
              <p:nvGrpSpPr>
                <p:cNvPr id="82" name="Group 81">
                  <a:extLst>
                    <a:ext uri="{FF2B5EF4-FFF2-40B4-BE49-F238E27FC236}">
                      <a16:creationId xmlns:a16="http://schemas.microsoft.com/office/drawing/2014/main" id="{1EF9DC89-71C7-4268-AAE8-9B6565106D7F}"/>
                    </a:ext>
                  </a:extLst>
                </p:cNvPr>
                <p:cNvGrpSpPr/>
                <p:nvPr/>
              </p:nvGrpSpPr>
              <p:grpSpPr>
                <a:xfrm>
                  <a:off x="6057900" y="1889580"/>
                  <a:ext cx="1474839" cy="1143000"/>
                  <a:chOff x="-1775460" y="1889580"/>
                  <a:chExt cx="1474839" cy="1143000"/>
                </a:xfrm>
              </p:grpSpPr>
              <p:pic>
                <p:nvPicPr>
                  <p:cNvPr id="86" name="Graphic 89">
                    <a:extLst>
                      <a:ext uri="{FF2B5EF4-FFF2-40B4-BE49-F238E27FC236}">
                        <a16:creationId xmlns:a16="http://schemas.microsoft.com/office/drawing/2014/main" id="{369ED142-E07F-4090-84F2-ACFAE3A1396F}"/>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1775460" y="1889580"/>
                    <a:ext cx="1474839" cy="1143000"/>
                  </a:xfrm>
                  <a:prstGeom prst="rect">
                    <a:avLst/>
                  </a:prstGeom>
                  <a:effectLst/>
                </p:spPr>
              </p:pic>
              <p:sp>
                <p:nvSpPr>
                  <p:cNvPr id="87" name="Oval 86">
                    <a:extLst>
                      <a:ext uri="{FF2B5EF4-FFF2-40B4-BE49-F238E27FC236}">
                        <a16:creationId xmlns:a16="http://schemas.microsoft.com/office/drawing/2014/main" id="{213E83E2-FCE1-4492-B6C9-96DCD7419CB9}"/>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grpSp>
            <p:pic>
              <p:nvPicPr>
                <p:cNvPr id="85" name="Graphic 86">
                  <a:extLst>
                    <a:ext uri="{FF2B5EF4-FFF2-40B4-BE49-F238E27FC236}">
                      <a16:creationId xmlns:a16="http://schemas.microsoft.com/office/drawing/2014/main" id="{05C46376-EC18-42D7-95EE-8029269E9454}"/>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rot="10800000">
                  <a:off x="6591300" y="2272486"/>
                  <a:ext cx="400050" cy="400050"/>
                </a:xfrm>
                <a:prstGeom prst="rect">
                  <a:avLst/>
                </a:prstGeom>
              </p:spPr>
            </p:pic>
          </p:grpSp>
          <p:grpSp>
            <p:nvGrpSpPr>
              <p:cNvPr id="64" name="Group 63">
                <a:extLst>
                  <a:ext uri="{FF2B5EF4-FFF2-40B4-BE49-F238E27FC236}">
                    <a16:creationId xmlns:a16="http://schemas.microsoft.com/office/drawing/2014/main" id="{E7DF3141-492C-4AF1-8432-8DBF63E6DE02}"/>
                  </a:ext>
                </a:extLst>
              </p:cNvPr>
              <p:cNvGrpSpPr/>
              <p:nvPr/>
            </p:nvGrpSpPr>
            <p:grpSpPr>
              <a:xfrm>
                <a:off x="1629570" y="1889580"/>
                <a:ext cx="1474839" cy="1143000"/>
                <a:chOff x="1629570" y="1889580"/>
                <a:chExt cx="1474839" cy="1143000"/>
              </a:xfrm>
            </p:grpSpPr>
            <p:grpSp>
              <p:nvGrpSpPr>
                <p:cNvPr id="78" name="Group 77">
                  <a:extLst>
                    <a:ext uri="{FF2B5EF4-FFF2-40B4-BE49-F238E27FC236}">
                      <a16:creationId xmlns:a16="http://schemas.microsoft.com/office/drawing/2014/main" id="{869FA710-8116-41B3-AEB8-AA727236314E}"/>
                    </a:ext>
                  </a:extLst>
                </p:cNvPr>
                <p:cNvGrpSpPr/>
                <p:nvPr/>
              </p:nvGrpSpPr>
              <p:grpSpPr>
                <a:xfrm>
                  <a:off x="1629570" y="1889580"/>
                  <a:ext cx="1474839" cy="1143000"/>
                  <a:chOff x="-1775460" y="1889580"/>
                  <a:chExt cx="1474839" cy="1143000"/>
                </a:xfrm>
              </p:grpSpPr>
              <p:pic>
                <p:nvPicPr>
                  <p:cNvPr id="80" name="Graphic 80">
                    <a:extLst>
                      <a:ext uri="{FF2B5EF4-FFF2-40B4-BE49-F238E27FC236}">
                        <a16:creationId xmlns:a16="http://schemas.microsoft.com/office/drawing/2014/main" id="{4EB917E1-F341-44C1-AE19-A285CE4A1391}"/>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775460" y="1889580"/>
                    <a:ext cx="1474839" cy="1143000"/>
                  </a:xfrm>
                  <a:prstGeom prst="rect">
                    <a:avLst/>
                  </a:prstGeom>
                  <a:effectLst/>
                </p:spPr>
              </p:pic>
              <p:sp>
                <p:nvSpPr>
                  <p:cNvPr id="81" name="Oval 80">
                    <a:extLst>
                      <a:ext uri="{FF2B5EF4-FFF2-40B4-BE49-F238E27FC236}">
                        <a16:creationId xmlns:a16="http://schemas.microsoft.com/office/drawing/2014/main" id="{503F7812-B8FF-4055-8261-C8906198E56E}"/>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grpSp>
            <p:pic>
              <p:nvPicPr>
                <p:cNvPr id="79" name="Graphic 79">
                  <a:extLst>
                    <a:ext uri="{FF2B5EF4-FFF2-40B4-BE49-F238E27FC236}">
                      <a16:creationId xmlns:a16="http://schemas.microsoft.com/office/drawing/2014/main" id="{7A598C6A-561F-4D8A-BA34-8E5D3F8227AC}"/>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2165033" y="2249625"/>
                  <a:ext cx="429577" cy="429577"/>
                </a:xfrm>
                <a:prstGeom prst="rect">
                  <a:avLst/>
                </a:prstGeom>
              </p:spPr>
            </p:pic>
          </p:grpSp>
          <p:grpSp>
            <p:nvGrpSpPr>
              <p:cNvPr id="65" name="Group 64">
                <a:extLst>
                  <a:ext uri="{FF2B5EF4-FFF2-40B4-BE49-F238E27FC236}">
                    <a16:creationId xmlns:a16="http://schemas.microsoft.com/office/drawing/2014/main" id="{0FF4B813-FEB1-444F-AF3F-85D2CD611F66}"/>
                  </a:ext>
                </a:extLst>
              </p:cNvPr>
              <p:cNvGrpSpPr/>
              <p:nvPr/>
            </p:nvGrpSpPr>
            <p:grpSpPr>
              <a:xfrm>
                <a:off x="4577160" y="1889580"/>
                <a:ext cx="1474839" cy="1143000"/>
                <a:chOff x="4572000" y="1889580"/>
                <a:chExt cx="1474839" cy="1143000"/>
              </a:xfrm>
            </p:grpSpPr>
            <p:grpSp>
              <p:nvGrpSpPr>
                <p:cNvPr id="73" name="Group 72">
                  <a:extLst>
                    <a:ext uri="{FF2B5EF4-FFF2-40B4-BE49-F238E27FC236}">
                      <a16:creationId xmlns:a16="http://schemas.microsoft.com/office/drawing/2014/main" id="{96DA9D01-0591-4B42-A3CC-2FBB3DD2CA2B}"/>
                    </a:ext>
                  </a:extLst>
                </p:cNvPr>
                <p:cNvGrpSpPr/>
                <p:nvPr/>
              </p:nvGrpSpPr>
              <p:grpSpPr>
                <a:xfrm>
                  <a:off x="4572000" y="1889580"/>
                  <a:ext cx="1474839" cy="1143000"/>
                  <a:chOff x="-1775460" y="1889580"/>
                  <a:chExt cx="1474839" cy="1143000"/>
                </a:xfrm>
              </p:grpSpPr>
              <p:pic>
                <p:nvPicPr>
                  <p:cNvPr id="75" name="Graphic 70">
                    <a:extLst>
                      <a:ext uri="{FF2B5EF4-FFF2-40B4-BE49-F238E27FC236}">
                        <a16:creationId xmlns:a16="http://schemas.microsoft.com/office/drawing/2014/main" id="{32866B6F-7992-463B-BE5F-65555BE021A8}"/>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1775460" y="1889580"/>
                    <a:ext cx="1474839" cy="1143000"/>
                  </a:xfrm>
                  <a:prstGeom prst="rect">
                    <a:avLst/>
                  </a:prstGeom>
                  <a:effectLst/>
                </p:spPr>
              </p:pic>
              <p:sp>
                <p:nvSpPr>
                  <p:cNvPr id="76" name="Oval 75">
                    <a:extLst>
                      <a:ext uri="{FF2B5EF4-FFF2-40B4-BE49-F238E27FC236}">
                        <a16:creationId xmlns:a16="http://schemas.microsoft.com/office/drawing/2014/main" id="{A624AE71-A60C-444C-9456-96125FDF30D6}"/>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grpSp>
            <p:pic>
              <p:nvPicPr>
                <p:cNvPr id="74" name="Graphic 64">
                  <a:extLst>
                    <a:ext uri="{FF2B5EF4-FFF2-40B4-BE49-F238E27FC236}">
                      <a16:creationId xmlns:a16="http://schemas.microsoft.com/office/drawing/2014/main" id="{18513725-FF0F-42CA-BB9E-9532E7DE7AA8}"/>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5150815" y="2216386"/>
                  <a:ext cx="340348" cy="468531"/>
                </a:xfrm>
                <a:prstGeom prst="rect">
                  <a:avLst/>
                </a:prstGeom>
              </p:spPr>
            </p:pic>
          </p:grpSp>
          <p:grpSp>
            <p:nvGrpSpPr>
              <p:cNvPr id="66" name="Group 65">
                <a:extLst>
                  <a:ext uri="{FF2B5EF4-FFF2-40B4-BE49-F238E27FC236}">
                    <a16:creationId xmlns:a16="http://schemas.microsoft.com/office/drawing/2014/main" id="{90C67394-6BBF-4D5D-B101-D397DADDC3BE}"/>
                  </a:ext>
                </a:extLst>
              </p:cNvPr>
              <p:cNvGrpSpPr/>
              <p:nvPr/>
            </p:nvGrpSpPr>
            <p:grpSpPr>
              <a:xfrm>
                <a:off x="7524750" y="1889580"/>
                <a:ext cx="1474839" cy="1143000"/>
                <a:chOff x="7524750" y="1889580"/>
                <a:chExt cx="1474839" cy="1143000"/>
              </a:xfrm>
            </p:grpSpPr>
            <p:grpSp>
              <p:nvGrpSpPr>
                <p:cNvPr id="69" name="Group 68">
                  <a:extLst>
                    <a:ext uri="{FF2B5EF4-FFF2-40B4-BE49-F238E27FC236}">
                      <a16:creationId xmlns:a16="http://schemas.microsoft.com/office/drawing/2014/main" id="{093F27F6-93CE-4244-A2E5-763092AA16CA}"/>
                    </a:ext>
                  </a:extLst>
                </p:cNvPr>
                <p:cNvGrpSpPr/>
                <p:nvPr/>
              </p:nvGrpSpPr>
              <p:grpSpPr>
                <a:xfrm>
                  <a:off x="7524750" y="1889580"/>
                  <a:ext cx="1474839" cy="1143000"/>
                  <a:chOff x="-1775460" y="1889580"/>
                  <a:chExt cx="1474839" cy="1143000"/>
                </a:xfrm>
              </p:grpSpPr>
              <p:pic>
                <p:nvPicPr>
                  <p:cNvPr id="71" name="Graphic 57">
                    <a:extLst>
                      <a:ext uri="{FF2B5EF4-FFF2-40B4-BE49-F238E27FC236}">
                        <a16:creationId xmlns:a16="http://schemas.microsoft.com/office/drawing/2014/main" id="{099A3F0A-55CB-41F9-B9D8-8FDC0C26A8C2}"/>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1775460" y="1889580"/>
                    <a:ext cx="1474839" cy="1143000"/>
                  </a:xfrm>
                  <a:prstGeom prst="rect">
                    <a:avLst/>
                  </a:prstGeom>
                  <a:effectLst/>
                </p:spPr>
              </p:pic>
              <p:sp>
                <p:nvSpPr>
                  <p:cNvPr id="72" name="Oval 71">
                    <a:extLst>
                      <a:ext uri="{FF2B5EF4-FFF2-40B4-BE49-F238E27FC236}">
                        <a16:creationId xmlns:a16="http://schemas.microsoft.com/office/drawing/2014/main" id="{489F8D3B-0E94-44BD-AD02-7C6C49FDA16A}"/>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grpSp>
            <p:pic>
              <p:nvPicPr>
                <p:cNvPr id="70" name="Graphic 56">
                  <a:extLst>
                    <a:ext uri="{FF2B5EF4-FFF2-40B4-BE49-F238E27FC236}">
                      <a16:creationId xmlns:a16="http://schemas.microsoft.com/office/drawing/2014/main" id="{4465258B-5DB6-47B6-B281-BAD6CCEE89EC}"/>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8060323" y="2262259"/>
                  <a:ext cx="402640" cy="379136"/>
                </a:xfrm>
                <a:prstGeom prst="rect">
                  <a:avLst/>
                </a:prstGeom>
              </p:spPr>
            </p:pic>
          </p:grpSp>
        </p:grpSp>
      </p:grpSp>
      <p:sp>
        <p:nvSpPr>
          <p:cNvPr id="12" name="Down Arrow 11"/>
          <p:cNvSpPr/>
          <p:nvPr/>
        </p:nvSpPr>
        <p:spPr>
          <a:xfrm>
            <a:off x="4126256" y="2511127"/>
            <a:ext cx="136977" cy="447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TextBox 99"/>
          <p:cNvSpPr txBox="1"/>
          <p:nvPr/>
        </p:nvSpPr>
        <p:spPr>
          <a:xfrm>
            <a:off x="145318" y="3949490"/>
            <a:ext cx="1766906" cy="369332"/>
          </a:xfrm>
          <a:prstGeom prst="rect">
            <a:avLst/>
          </a:prstGeom>
          <a:solidFill>
            <a:schemeClr val="bg1">
              <a:lumMod val="85000"/>
            </a:schemeClr>
          </a:solidFill>
          <a:ln w="38100">
            <a:solidFill>
              <a:srgbClr val="FF0000"/>
            </a:solidFill>
          </a:ln>
        </p:spPr>
        <p:txBody>
          <a:bodyPr wrap="square" rtlCol="0">
            <a:spAutoFit/>
          </a:bodyPr>
          <a:lstStyle/>
          <a:p>
            <a:pPr algn="ctr" defTabSz="685783">
              <a:defRPr/>
            </a:pPr>
            <a:r>
              <a:rPr lang="en-US" sz="900" b="1" u="sng" dirty="0">
                <a:solidFill>
                  <a:srgbClr val="102B62"/>
                </a:solidFill>
                <a:latin typeface="Arial"/>
              </a:rPr>
              <a:t>Educate/Public Awareness</a:t>
            </a:r>
          </a:p>
          <a:p>
            <a:pPr marL="214308" indent="-214308" algn="ctr" defTabSz="685783">
              <a:buFont typeface="Arial" panose="020B0604020202020204" pitchFamily="34" charset="0"/>
              <a:buChar char="•"/>
              <a:defRPr/>
            </a:pPr>
            <a:r>
              <a:rPr lang="en-US" sz="900" dirty="0">
                <a:solidFill>
                  <a:srgbClr val="102B62"/>
                </a:solidFill>
                <a:latin typeface="Arial"/>
              </a:rPr>
              <a:t>Training webinars</a:t>
            </a:r>
          </a:p>
        </p:txBody>
      </p:sp>
      <p:sp>
        <p:nvSpPr>
          <p:cNvPr id="101" name="TextBox 100"/>
          <p:cNvSpPr txBox="1"/>
          <p:nvPr/>
        </p:nvSpPr>
        <p:spPr>
          <a:xfrm>
            <a:off x="6597852" y="3934007"/>
            <a:ext cx="2433215" cy="507831"/>
          </a:xfrm>
          <a:prstGeom prst="rect">
            <a:avLst/>
          </a:prstGeom>
          <a:solidFill>
            <a:schemeClr val="bg1">
              <a:lumMod val="85000"/>
            </a:schemeClr>
          </a:solidFill>
          <a:ln w="38100">
            <a:solidFill>
              <a:srgbClr val="FF0000"/>
            </a:solidFill>
          </a:ln>
        </p:spPr>
        <p:txBody>
          <a:bodyPr wrap="square" rtlCol="0">
            <a:spAutoFit/>
          </a:bodyPr>
          <a:lstStyle/>
          <a:p>
            <a:pPr algn="ctr" defTabSz="685783">
              <a:defRPr/>
            </a:pPr>
            <a:r>
              <a:rPr lang="en-US" sz="900" b="1" u="sng" dirty="0">
                <a:solidFill>
                  <a:srgbClr val="102B62"/>
                </a:solidFill>
                <a:latin typeface="Arial"/>
              </a:rPr>
              <a:t>Post-ICU discharge/Long-Terms Sequelae</a:t>
            </a:r>
          </a:p>
          <a:p>
            <a:pPr marL="214308" indent="-214308" algn="ctr" defTabSz="685783">
              <a:buFont typeface="Arial" panose="020B0604020202020204" pitchFamily="34" charset="0"/>
              <a:buChar char="•"/>
              <a:defRPr/>
            </a:pPr>
            <a:r>
              <a:rPr lang="en-US" sz="900" dirty="0">
                <a:solidFill>
                  <a:srgbClr val="102B62"/>
                </a:solidFill>
                <a:latin typeface="Arial"/>
              </a:rPr>
              <a:t>Diagnose deterioration</a:t>
            </a:r>
          </a:p>
        </p:txBody>
      </p:sp>
      <p:sp>
        <p:nvSpPr>
          <p:cNvPr id="14" name="TextBox 13"/>
          <p:cNvSpPr txBox="1"/>
          <p:nvPr/>
        </p:nvSpPr>
        <p:spPr>
          <a:xfrm>
            <a:off x="3522706" y="2622453"/>
            <a:ext cx="1633781" cy="230832"/>
          </a:xfrm>
          <a:prstGeom prst="rect">
            <a:avLst/>
          </a:prstGeom>
          <a:solidFill>
            <a:schemeClr val="bg1"/>
          </a:solidFill>
        </p:spPr>
        <p:txBody>
          <a:bodyPr wrap="none" rtlCol="0">
            <a:spAutoFit/>
          </a:bodyPr>
          <a:lstStyle/>
          <a:p>
            <a:r>
              <a:rPr lang="en-US" sz="900" b="1" dirty="0"/>
              <a:t>Threat Agnostic Approach</a:t>
            </a:r>
          </a:p>
        </p:txBody>
      </p:sp>
      <p:sp>
        <p:nvSpPr>
          <p:cNvPr id="95" name="TextBox 94"/>
          <p:cNvSpPr txBox="1"/>
          <p:nvPr/>
        </p:nvSpPr>
        <p:spPr>
          <a:xfrm>
            <a:off x="4818710" y="3934007"/>
            <a:ext cx="1650674" cy="230832"/>
          </a:xfrm>
          <a:prstGeom prst="rect">
            <a:avLst/>
          </a:prstGeom>
          <a:solidFill>
            <a:schemeClr val="bg1">
              <a:lumMod val="85000"/>
            </a:schemeClr>
          </a:solidFill>
        </p:spPr>
        <p:txBody>
          <a:bodyPr wrap="square" rtlCol="0">
            <a:spAutoFit/>
          </a:bodyPr>
          <a:lstStyle/>
          <a:p>
            <a:pPr algn="ctr" defTabSz="685783">
              <a:defRPr/>
            </a:pPr>
            <a:r>
              <a:rPr lang="en-US" sz="900" b="1" u="sng" dirty="0">
                <a:solidFill>
                  <a:srgbClr val="102B62"/>
                </a:solidFill>
                <a:latin typeface="Arial"/>
              </a:rPr>
              <a:t>Host-based therapeutics</a:t>
            </a:r>
          </a:p>
        </p:txBody>
      </p:sp>
    </p:spTree>
    <p:extLst>
      <p:ext uri="{BB962C8B-B14F-4D97-AF65-F5344CB8AC3E}">
        <p14:creationId xmlns:p14="http://schemas.microsoft.com/office/powerpoint/2010/main" val="27705566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CB8A07FB-D3EF-4205-83D1-59F20C1C6FF9}"/>
              </a:ext>
            </a:extLst>
          </p:cNvPr>
          <p:cNvSpPr/>
          <p:nvPr/>
        </p:nvSpPr>
        <p:spPr>
          <a:xfrm>
            <a:off x="1339922" y="1343093"/>
            <a:ext cx="1633881" cy="1633881"/>
          </a:xfrm>
          <a:custGeom>
            <a:avLst/>
            <a:gdLst>
              <a:gd name="connsiteX0" fmla="*/ 2217579 w 2215506"/>
              <a:gd name="connsiteY0" fmla="*/ 1110564 h 2215506"/>
              <a:gd name="connsiteX1" fmla="*/ 1110564 w 2215506"/>
              <a:gd name="connsiteY1" fmla="*/ 2217579 h 2215506"/>
              <a:gd name="connsiteX2" fmla="*/ 3549 w 2215506"/>
              <a:gd name="connsiteY2" fmla="*/ 1110564 h 2215506"/>
              <a:gd name="connsiteX3" fmla="*/ 1110564 w 2215506"/>
              <a:gd name="connsiteY3" fmla="*/ 3549 h 2215506"/>
              <a:gd name="connsiteX4" fmla="*/ 2217579 w 2215506"/>
              <a:gd name="connsiteY4" fmla="*/ 1110564 h 221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06" h="2215506">
                <a:moveTo>
                  <a:pt x="2217579" y="1110564"/>
                </a:moveTo>
                <a:cubicBezTo>
                  <a:pt x="2217579" y="1721952"/>
                  <a:pt x="1721951" y="2217579"/>
                  <a:pt x="1110564" y="2217579"/>
                </a:cubicBezTo>
                <a:cubicBezTo>
                  <a:pt x="499176" y="2217579"/>
                  <a:pt x="3549" y="1721952"/>
                  <a:pt x="3549" y="1110564"/>
                </a:cubicBezTo>
                <a:cubicBezTo>
                  <a:pt x="3549" y="499177"/>
                  <a:pt x="499176" y="3549"/>
                  <a:pt x="1110564" y="3549"/>
                </a:cubicBezTo>
                <a:cubicBezTo>
                  <a:pt x="1721951" y="3549"/>
                  <a:pt x="2217579" y="499177"/>
                  <a:pt x="2217579" y="1110564"/>
                </a:cubicBezTo>
                <a:close/>
              </a:path>
            </a:pathLst>
          </a:custGeom>
          <a:solidFill>
            <a:srgbClr val="FFFFFF"/>
          </a:solidFill>
          <a:ln w="6714" cap="flat">
            <a:noFill/>
            <a:prstDash val="solid"/>
            <a:miter/>
          </a:ln>
          <a:effectLst>
            <a:innerShdw blurRad="114300">
              <a:prstClr val="black"/>
            </a:innerShdw>
          </a:effectLst>
        </p:spPr>
        <p:txBody>
          <a:bodyPr lIns="0" tIns="0" rIns="0" bIns="182880" rtlCol="0" anchor="b"/>
          <a:lstStyle/>
          <a:p>
            <a:pPr algn="ctr"/>
            <a:r>
              <a:rPr lang="en-US" sz="1100" b="1" dirty="0">
                <a:solidFill>
                  <a:srgbClr val="000000"/>
                </a:solidFill>
              </a:rPr>
              <a:t>ENACT</a:t>
            </a:r>
          </a:p>
        </p:txBody>
      </p:sp>
      <p:sp>
        <p:nvSpPr>
          <p:cNvPr id="22" name="Freeform: Shape 21">
            <a:extLst>
              <a:ext uri="{FF2B5EF4-FFF2-40B4-BE49-F238E27FC236}">
                <a16:creationId xmlns:a16="http://schemas.microsoft.com/office/drawing/2014/main" id="{FDF95733-9DEA-48A4-8B26-409093B0F2C0}"/>
              </a:ext>
            </a:extLst>
          </p:cNvPr>
          <p:cNvSpPr/>
          <p:nvPr/>
        </p:nvSpPr>
        <p:spPr>
          <a:xfrm>
            <a:off x="3740337" y="1338228"/>
            <a:ext cx="1633881" cy="1633881"/>
          </a:xfrm>
          <a:custGeom>
            <a:avLst/>
            <a:gdLst>
              <a:gd name="connsiteX0" fmla="*/ 2217579 w 2215506"/>
              <a:gd name="connsiteY0" fmla="*/ 1110564 h 2215506"/>
              <a:gd name="connsiteX1" fmla="*/ 1110564 w 2215506"/>
              <a:gd name="connsiteY1" fmla="*/ 2217579 h 2215506"/>
              <a:gd name="connsiteX2" fmla="*/ 3549 w 2215506"/>
              <a:gd name="connsiteY2" fmla="*/ 1110564 h 2215506"/>
              <a:gd name="connsiteX3" fmla="*/ 1110564 w 2215506"/>
              <a:gd name="connsiteY3" fmla="*/ 3549 h 2215506"/>
              <a:gd name="connsiteX4" fmla="*/ 2217579 w 2215506"/>
              <a:gd name="connsiteY4" fmla="*/ 1110564 h 221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06" h="2215506">
                <a:moveTo>
                  <a:pt x="2217579" y="1110564"/>
                </a:moveTo>
                <a:cubicBezTo>
                  <a:pt x="2217579" y="1721952"/>
                  <a:pt x="1721951" y="2217579"/>
                  <a:pt x="1110564" y="2217579"/>
                </a:cubicBezTo>
                <a:cubicBezTo>
                  <a:pt x="499176" y="2217579"/>
                  <a:pt x="3549" y="1721952"/>
                  <a:pt x="3549" y="1110564"/>
                </a:cubicBezTo>
                <a:cubicBezTo>
                  <a:pt x="3549" y="499177"/>
                  <a:pt x="499176" y="3549"/>
                  <a:pt x="1110564" y="3549"/>
                </a:cubicBezTo>
                <a:cubicBezTo>
                  <a:pt x="1721951" y="3549"/>
                  <a:pt x="2217579" y="499177"/>
                  <a:pt x="2217579" y="1110564"/>
                </a:cubicBezTo>
                <a:close/>
              </a:path>
            </a:pathLst>
          </a:custGeom>
          <a:solidFill>
            <a:srgbClr val="FFFFFF"/>
          </a:solidFill>
          <a:ln w="6714" cap="flat">
            <a:noFill/>
            <a:prstDash val="solid"/>
            <a:miter/>
          </a:ln>
          <a:effectLst>
            <a:innerShdw blurRad="114300">
              <a:prstClr val="black"/>
            </a:innerShdw>
          </a:effectLst>
        </p:spPr>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algn="ctr"/>
            <a:r>
              <a:rPr lang="en-US" sz="1100" b="1" dirty="0">
                <a:solidFill>
                  <a:srgbClr val="000000"/>
                </a:solidFill>
              </a:rPr>
              <a:t>SEPSIS</a:t>
            </a:r>
          </a:p>
        </p:txBody>
      </p:sp>
      <p:sp>
        <p:nvSpPr>
          <p:cNvPr id="23" name="Freeform: Shape 22">
            <a:extLst>
              <a:ext uri="{FF2B5EF4-FFF2-40B4-BE49-F238E27FC236}">
                <a16:creationId xmlns:a16="http://schemas.microsoft.com/office/drawing/2014/main" id="{9866C280-8C37-4E7E-84A1-75AD00ADB6A6}"/>
              </a:ext>
            </a:extLst>
          </p:cNvPr>
          <p:cNvSpPr/>
          <p:nvPr/>
        </p:nvSpPr>
        <p:spPr>
          <a:xfrm>
            <a:off x="6165461" y="1343093"/>
            <a:ext cx="1633881" cy="1633881"/>
          </a:xfrm>
          <a:custGeom>
            <a:avLst/>
            <a:gdLst>
              <a:gd name="connsiteX0" fmla="*/ 2217579 w 2215506"/>
              <a:gd name="connsiteY0" fmla="*/ 1110564 h 2215506"/>
              <a:gd name="connsiteX1" fmla="*/ 1110564 w 2215506"/>
              <a:gd name="connsiteY1" fmla="*/ 2217579 h 2215506"/>
              <a:gd name="connsiteX2" fmla="*/ 3549 w 2215506"/>
              <a:gd name="connsiteY2" fmla="*/ 1110564 h 2215506"/>
              <a:gd name="connsiteX3" fmla="*/ 1110564 w 2215506"/>
              <a:gd name="connsiteY3" fmla="*/ 3549 h 2215506"/>
              <a:gd name="connsiteX4" fmla="*/ 2217579 w 2215506"/>
              <a:gd name="connsiteY4" fmla="*/ 1110564 h 221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06" h="2215506">
                <a:moveTo>
                  <a:pt x="2217579" y="1110564"/>
                </a:moveTo>
                <a:cubicBezTo>
                  <a:pt x="2217579" y="1721952"/>
                  <a:pt x="1721951" y="2217579"/>
                  <a:pt x="1110564" y="2217579"/>
                </a:cubicBezTo>
                <a:cubicBezTo>
                  <a:pt x="499176" y="2217579"/>
                  <a:pt x="3549" y="1721952"/>
                  <a:pt x="3549" y="1110564"/>
                </a:cubicBezTo>
                <a:cubicBezTo>
                  <a:pt x="3549" y="499177"/>
                  <a:pt x="499176" y="3549"/>
                  <a:pt x="1110564" y="3549"/>
                </a:cubicBezTo>
                <a:cubicBezTo>
                  <a:pt x="1721951" y="3549"/>
                  <a:pt x="2217579" y="499177"/>
                  <a:pt x="2217579" y="1110564"/>
                </a:cubicBezTo>
                <a:close/>
              </a:path>
            </a:pathLst>
          </a:custGeom>
          <a:solidFill>
            <a:srgbClr val="FFFFFF"/>
          </a:solidFill>
          <a:ln w="6714" cap="flat">
            <a:noFill/>
            <a:prstDash val="solid"/>
            <a:miter/>
          </a:ln>
          <a:effectLst>
            <a:innerShdw blurRad="114300">
              <a:prstClr val="black"/>
            </a:innerShdw>
          </a:effectLst>
        </p:spPr>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a:r>
              <a:rPr lang="en-US" sz="1100" b="1" dirty="0">
                <a:solidFill>
                  <a:srgbClr val="000000"/>
                </a:solidFill>
              </a:rPr>
              <a:t>DRIVe</a:t>
            </a:r>
          </a:p>
          <a:p>
            <a:pPr algn="ctr"/>
            <a:r>
              <a:rPr lang="en-US" sz="1100" b="1" dirty="0" smtClean="0">
                <a:solidFill>
                  <a:srgbClr val="000000"/>
                </a:solidFill>
              </a:rPr>
              <a:t>CATALYST </a:t>
            </a:r>
            <a:r>
              <a:rPr lang="en-US" sz="1100" b="1" dirty="0">
                <a:solidFill>
                  <a:srgbClr val="000000"/>
                </a:solidFill>
              </a:rPr>
              <a:t/>
            </a:r>
            <a:br>
              <a:rPr lang="en-US" sz="1100" b="1" dirty="0">
                <a:solidFill>
                  <a:srgbClr val="000000"/>
                </a:solidFill>
              </a:rPr>
            </a:br>
            <a:r>
              <a:rPr lang="en-US" sz="1100" b="1" dirty="0">
                <a:solidFill>
                  <a:srgbClr val="000000"/>
                </a:solidFill>
              </a:rPr>
              <a:t>OFFICE</a:t>
            </a:r>
          </a:p>
        </p:txBody>
      </p:sp>
      <p:grpSp>
        <p:nvGrpSpPr>
          <p:cNvPr id="26" name="Group 25">
            <a:extLst>
              <a:ext uri="{FF2B5EF4-FFF2-40B4-BE49-F238E27FC236}">
                <a16:creationId xmlns:a16="http://schemas.microsoft.com/office/drawing/2014/main" id="{17D3C531-AAA8-494E-BC6A-8DB0F07F3F93}"/>
              </a:ext>
            </a:extLst>
          </p:cNvPr>
          <p:cNvGrpSpPr/>
          <p:nvPr/>
        </p:nvGrpSpPr>
        <p:grpSpPr>
          <a:xfrm>
            <a:off x="5598002" y="1198760"/>
            <a:ext cx="2349223" cy="1925999"/>
            <a:chOff x="5800420" y="1560004"/>
            <a:chExt cx="2812697" cy="2305976"/>
          </a:xfrm>
          <a:solidFill>
            <a:srgbClr val="FA7E0A"/>
          </a:solidFill>
        </p:grpSpPr>
        <p:sp>
          <p:nvSpPr>
            <p:cNvPr id="27" name="Freeform: Shape 26">
              <a:extLst>
                <a:ext uri="{FF2B5EF4-FFF2-40B4-BE49-F238E27FC236}">
                  <a16:creationId xmlns:a16="http://schemas.microsoft.com/office/drawing/2014/main" id="{EBFAC55D-3B19-45FB-B4BD-7BB57FD986E8}"/>
                </a:ext>
              </a:extLst>
            </p:cNvPr>
            <p:cNvSpPr/>
            <p:nvPr/>
          </p:nvSpPr>
          <p:spPr>
            <a:xfrm>
              <a:off x="5939609" y="1560004"/>
              <a:ext cx="2673508" cy="2305976"/>
            </a:xfrm>
            <a:custGeom>
              <a:avLst/>
              <a:gdLst>
                <a:gd name="connsiteX0" fmla="*/ 1722389 w 3027859"/>
                <a:gd name="connsiteY0" fmla="*/ 5035 h 2611612"/>
                <a:gd name="connsiteX1" fmla="*/ 480564 w 3027859"/>
                <a:gd name="connsiteY1" fmla="*/ 916414 h 2611612"/>
                <a:gd name="connsiteX2" fmla="*/ 242564 w 3027859"/>
                <a:gd name="connsiteY2" fmla="*/ 916414 h 2611612"/>
                <a:gd name="connsiteX3" fmla="*/ 144008 w 3027859"/>
                <a:gd name="connsiteY3" fmla="*/ 1014971 h 2611612"/>
                <a:gd name="connsiteX4" fmla="*/ 242564 w 3027859"/>
                <a:gd name="connsiteY4" fmla="*/ 1113527 h 2611612"/>
                <a:gd name="connsiteX5" fmla="*/ 435381 w 3027859"/>
                <a:gd name="connsiteY5" fmla="*/ 1113527 h 2611612"/>
                <a:gd name="connsiteX6" fmla="*/ 424773 w 3027859"/>
                <a:gd name="connsiteY6" fmla="*/ 1208593 h 2611612"/>
                <a:gd name="connsiteX7" fmla="*/ 338234 w 3027859"/>
                <a:gd name="connsiteY7" fmla="*/ 1306343 h 2611612"/>
                <a:gd name="connsiteX8" fmla="*/ 424773 w 3027859"/>
                <a:gd name="connsiteY8" fmla="*/ 1404094 h 2611612"/>
                <a:gd name="connsiteX9" fmla="*/ 435381 w 3027859"/>
                <a:gd name="connsiteY9" fmla="*/ 1499160 h 2611612"/>
                <a:gd name="connsiteX10" fmla="*/ 103592 w 3027859"/>
                <a:gd name="connsiteY10" fmla="*/ 1499160 h 2611612"/>
                <a:gd name="connsiteX11" fmla="*/ 5035 w 3027859"/>
                <a:gd name="connsiteY11" fmla="*/ 1597716 h 2611612"/>
                <a:gd name="connsiteX12" fmla="*/ 103592 w 3027859"/>
                <a:gd name="connsiteY12" fmla="*/ 1696273 h 2611612"/>
                <a:gd name="connsiteX13" fmla="*/ 480631 w 3027859"/>
                <a:gd name="connsiteY13" fmla="*/ 1696273 h 2611612"/>
                <a:gd name="connsiteX14" fmla="*/ 1722456 w 3027859"/>
                <a:gd name="connsiteY14" fmla="*/ 2607652 h 2611612"/>
                <a:gd name="connsiteX15" fmla="*/ 3023697 w 3027859"/>
                <a:gd name="connsiteY15" fmla="*/ 1306411 h 2611612"/>
                <a:gd name="connsiteX16" fmla="*/ 1722389 w 3027859"/>
                <a:gd name="connsiteY16" fmla="*/ 5035 h 2611612"/>
                <a:gd name="connsiteX17" fmla="*/ 2509565 w 3027859"/>
                <a:gd name="connsiteY17" fmla="*/ 2093453 h 2611612"/>
                <a:gd name="connsiteX18" fmla="*/ 1722389 w 3027859"/>
                <a:gd name="connsiteY18" fmla="*/ 2419535 h 2611612"/>
                <a:gd name="connsiteX19" fmla="*/ 935212 w 3027859"/>
                <a:gd name="connsiteY19" fmla="*/ 2093453 h 2611612"/>
                <a:gd name="connsiteX20" fmla="*/ 609130 w 3027859"/>
                <a:gd name="connsiteY20" fmla="*/ 1306276 h 2611612"/>
                <a:gd name="connsiteX21" fmla="*/ 935212 w 3027859"/>
                <a:gd name="connsiteY21" fmla="*/ 519100 h 2611612"/>
                <a:gd name="connsiteX22" fmla="*/ 1722389 w 3027859"/>
                <a:gd name="connsiteY22" fmla="*/ 193018 h 2611612"/>
                <a:gd name="connsiteX23" fmla="*/ 2509565 w 3027859"/>
                <a:gd name="connsiteY23" fmla="*/ 519100 h 2611612"/>
                <a:gd name="connsiteX24" fmla="*/ 2835648 w 3027859"/>
                <a:gd name="connsiteY24" fmla="*/ 1306276 h 2611612"/>
                <a:gd name="connsiteX25" fmla="*/ 2509565 w 3027859"/>
                <a:gd name="connsiteY25" fmla="*/ 2093453 h 26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27859" h="2611612">
                  <a:moveTo>
                    <a:pt x="1722389" y="5035"/>
                  </a:moveTo>
                  <a:cubicBezTo>
                    <a:pt x="1139576" y="5035"/>
                    <a:pt x="646257" y="388251"/>
                    <a:pt x="480564" y="916414"/>
                  </a:cubicBezTo>
                  <a:lnTo>
                    <a:pt x="242564" y="916414"/>
                  </a:lnTo>
                  <a:cubicBezTo>
                    <a:pt x="188117" y="916414"/>
                    <a:pt x="144008" y="960523"/>
                    <a:pt x="144008" y="1014971"/>
                  </a:cubicBezTo>
                  <a:cubicBezTo>
                    <a:pt x="144008" y="1069418"/>
                    <a:pt x="188117" y="1113527"/>
                    <a:pt x="242564" y="1113527"/>
                  </a:cubicBezTo>
                  <a:lnTo>
                    <a:pt x="435381" y="1113527"/>
                  </a:lnTo>
                  <a:cubicBezTo>
                    <a:pt x="430748" y="1144880"/>
                    <a:pt x="427190" y="1176568"/>
                    <a:pt x="424773" y="1208593"/>
                  </a:cubicBezTo>
                  <a:cubicBezTo>
                    <a:pt x="376032" y="1214501"/>
                    <a:pt x="338234" y="1255991"/>
                    <a:pt x="338234" y="1306343"/>
                  </a:cubicBezTo>
                  <a:cubicBezTo>
                    <a:pt x="338234" y="1356696"/>
                    <a:pt x="376032" y="1398186"/>
                    <a:pt x="424773" y="1404094"/>
                  </a:cubicBezTo>
                  <a:cubicBezTo>
                    <a:pt x="427123" y="1436119"/>
                    <a:pt x="430748" y="1467807"/>
                    <a:pt x="435381" y="1499160"/>
                  </a:cubicBezTo>
                  <a:lnTo>
                    <a:pt x="103592" y="1499160"/>
                  </a:lnTo>
                  <a:cubicBezTo>
                    <a:pt x="49144" y="1499160"/>
                    <a:pt x="5035" y="1543268"/>
                    <a:pt x="5035" y="1597716"/>
                  </a:cubicBezTo>
                  <a:cubicBezTo>
                    <a:pt x="5035" y="1652164"/>
                    <a:pt x="49144" y="1696273"/>
                    <a:pt x="103592" y="1696273"/>
                  </a:cubicBezTo>
                  <a:lnTo>
                    <a:pt x="480631" y="1696273"/>
                  </a:lnTo>
                  <a:cubicBezTo>
                    <a:pt x="646324" y="2224436"/>
                    <a:pt x="1139576" y="2607652"/>
                    <a:pt x="1722456" y="2607652"/>
                  </a:cubicBezTo>
                  <a:cubicBezTo>
                    <a:pt x="2441086" y="2607652"/>
                    <a:pt x="3023697" y="2025041"/>
                    <a:pt x="3023697" y="1306411"/>
                  </a:cubicBezTo>
                  <a:cubicBezTo>
                    <a:pt x="3023697" y="587781"/>
                    <a:pt x="2441019" y="5035"/>
                    <a:pt x="1722389" y="5035"/>
                  </a:cubicBezTo>
                  <a:close/>
                  <a:moveTo>
                    <a:pt x="2509565" y="2093453"/>
                  </a:moveTo>
                  <a:cubicBezTo>
                    <a:pt x="2299293" y="2303725"/>
                    <a:pt x="2019737" y="2419535"/>
                    <a:pt x="1722389" y="2419535"/>
                  </a:cubicBezTo>
                  <a:cubicBezTo>
                    <a:pt x="1425041" y="2419535"/>
                    <a:pt x="1145484" y="2303725"/>
                    <a:pt x="935212" y="2093453"/>
                  </a:cubicBezTo>
                  <a:cubicBezTo>
                    <a:pt x="724941" y="1883181"/>
                    <a:pt x="609130" y="1603624"/>
                    <a:pt x="609130" y="1306276"/>
                  </a:cubicBezTo>
                  <a:cubicBezTo>
                    <a:pt x="609130" y="1008928"/>
                    <a:pt x="724941" y="729372"/>
                    <a:pt x="935212" y="519100"/>
                  </a:cubicBezTo>
                  <a:cubicBezTo>
                    <a:pt x="1145484" y="308828"/>
                    <a:pt x="1425041" y="193018"/>
                    <a:pt x="1722389" y="193018"/>
                  </a:cubicBezTo>
                  <a:cubicBezTo>
                    <a:pt x="2019737" y="193018"/>
                    <a:pt x="2299293" y="308828"/>
                    <a:pt x="2509565" y="519100"/>
                  </a:cubicBezTo>
                  <a:cubicBezTo>
                    <a:pt x="2719837" y="729372"/>
                    <a:pt x="2835648" y="1008928"/>
                    <a:pt x="2835648" y="1306276"/>
                  </a:cubicBezTo>
                  <a:cubicBezTo>
                    <a:pt x="2835648" y="1603624"/>
                    <a:pt x="2719837" y="1883248"/>
                    <a:pt x="2509565" y="2093453"/>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0A1AFD-BF14-4A34-B6CA-C83A4842E198}"/>
                </a:ext>
              </a:extLst>
            </p:cNvPr>
            <p:cNvSpPr/>
            <p:nvPr/>
          </p:nvSpPr>
          <p:spPr>
            <a:xfrm>
              <a:off x="5800420" y="2364724"/>
              <a:ext cx="177839" cy="177839"/>
            </a:xfrm>
            <a:custGeom>
              <a:avLst/>
              <a:gdLst>
                <a:gd name="connsiteX0" fmla="*/ 103592 w 201409"/>
                <a:gd name="connsiteY0" fmla="*/ 202148 h 201409"/>
                <a:gd name="connsiteX1" fmla="*/ 202148 w 201409"/>
                <a:gd name="connsiteY1" fmla="*/ 103592 h 201409"/>
                <a:gd name="connsiteX2" fmla="*/ 103592 w 201409"/>
                <a:gd name="connsiteY2" fmla="*/ 5035 h 201409"/>
                <a:gd name="connsiteX3" fmla="*/ 5035 w 201409"/>
                <a:gd name="connsiteY3" fmla="*/ 103592 h 201409"/>
                <a:gd name="connsiteX4" fmla="*/ 103592 w 201409"/>
                <a:gd name="connsiteY4" fmla="*/ 202148 h 201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09" h="201409">
                  <a:moveTo>
                    <a:pt x="103592" y="202148"/>
                  </a:moveTo>
                  <a:cubicBezTo>
                    <a:pt x="158039" y="202148"/>
                    <a:pt x="202148" y="158039"/>
                    <a:pt x="202148" y="103592"/>
                  </a:cubicBezTo>
                  <a:cubicBezTo>
                    <a:pt x="202148" y="49144"/>
                    <a:pt x="158039" y="5035"/>
                    <a:pt x="103592" y="5035"/>
                  </a:cubicBezTo>
                  <a:cubicBezTo>
                    <a:pt x="49144" y="5035"/>
                    <a:pt x="5035" y="49144"/>
                    <a:pt x="5035" y="103592"/>
                  </a:cubicBezTo>
                  <a:cubicBezTo>
                    <a:pt x="5035" y="158039"/>
                    <a:pt x="49144" y="202148"/>
                    <a:pt x="103592" y="202148"/>
                  </a:cubicBezTo>
                  <a:close/>
                </a:path>
              </a:pathLst>
            </a:custGeom>
            <a:grpFill/>
            <a:ln w="9525"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FB5894C-CD76-4ED6-9533-C4CA203E8361}"/>
              </a:ext>
            </a:extLst>
          </p:cNvPr>
          <p:cNvGrpSpPr/>
          <p:nvPr/>
        </p:nvGrpSpPr>
        <p:grpSpPr>
          <a:xfrm>
            <a:off x="1196774" y="1198760"/>
            <a:ext cx="2317139" cy="1925999"/>
            <a:chOff x="530882" y="1560004"/>
            <a:chExt cx="2774283" cy="2305976"/>
          </a:xfrm>
          <a:solidFill>
            <a:srgbClr val="056387"/>
          </a:solidFill>
        </p:grpSpPr>
        <p:sp>
          <p:nvSpPr>
            <p:cNvPr id="30" name="Freeform: Shape 29">
              <a:extLst>
                <a:ext uri="{FF2B5EF4-FFF2-40B4-BE49-F238E27FC236}">
                  <a16:creationId xmlns:a16="http://schemas.microsoft.com/office/drawing/2014/main" id="{25D45DB6-3BCF-4811-9E48-A698D2DD92C0}"/>
                </a:ext>
              </a:extLst>
            </p:cNvPr>
            <p:cNvSpPr/>
            <p:nvPr/>
          </p:nvSpPr>
          <p:spPr>
            <a:xfrm>
              <a:off x="2883903" y="2856547"/>
              <a:ext cx="225262" cy="225262"/>
            </a:xfrm>
            <a:custGeom>
              <a:avLst/>
              <a:gdLst>
                <a:gd name="connsiteX0" fmla="*/ 223497 w 255118"/>
                <a:gd name="connsiteY0" fmla="*/ 100607 h 255118"/>
                <a:gd name="connsiteX1" fmla="*/ 157730 w 255118"/>
                <a:gd name="connsiteY1" fmla="*/ 223497 h 255118"/>
                <a:gd name="connsiteX2" fmla="*/ 34840 w 255118"/>
                <a:gd name="connsiteY2" fmla="*/ 157730 h 255118"/>
                <a:gd name="connsiteX3" fmla="*/ 100607 w 255118"/>
                <a:gd name="connsiteY3" fmla="*/ 34840 h 255118"/>
                <a:gd name="connsiteX4" fmla="*/ 223497 w 255118"/>
                <a:gd name="connsiteY4" fmla="*/ 100607 h 255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18" h="255118">
                  <a:moveTo>
                    <a:pt x="223497" y="100607"/>
                  </a:moveTo>
                  <a:cubicBezTo>
                    <a:pt x="239271" y="152703"/>
                    <a:pt x="209826" y="207723"/>
                    <a:pt x="157730" y="223497"/>
                  </a:cubicBezTo>
                  <a:cubicBezTo>
                    <a:pt x="105634" y="239271"/>
                    <a:pt x="50614" y="209826"/>
                    <a:pt x="34840" y="157730"/>
                  </a:cubicBezTo>
                  <a:cubicBezTo>
                    <a:pt x="19066" y="105634"/>
                    <a:pt x="48511" y="50614"/>
                    <a:pt x="100607" y="34840"/>
                  </a:cubicBezTo>
                  <a:cubicBezTo>
                    <a:pt x="152703" y="19066"/>
                    <a:pt x="207723" y="48511"/>
                    <a:pt x="223497" y="100607"/>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F673ECE9-8F02-460D-8F7B-A551BD38E756}"/>
                </a:ext>
              </a:extLst>
            </p:cNvPr>
            <p:cNvSpPr/>
            <p:nvPr/>
          </p:nvSpPr>
          <p:spPr>
            <a:xfrm>
              <a:off x="530882" y="1560004"/>
              <a:ext cx="2774283" cy="2305976"/>
            </a:xfrm>
            <a:custGeom>
              <a:avLst/>
              <a:gdLst>
                <a:gd name="connsiteX0" fmla="*/ 3039138 w 3141991"/>
                <a:gd name="connsiteY0" fmla="*/ 1404833 h 2611612"/>
                <a:gd name="connsiteX1" fmla="*/ 3137694 w 3141991"/>
                <a:gd name="connsiteY1" fmla="*/ 1306276 h 2611612"/>
                <a:gd name="connsiteX2" fmla="*/ 3039138 w 3141991"/>
                <a:gd name="connsiteY2" fmla="*/ 1207720 h 2611612"/>
                <a:gd name="connsiteX3" fmla="*/ 2603825 w 3141991"/>
                <a:gd name="connsiteY3" fmla="*/ 1207720 h 2611612"/>
                <a:gd name="connsiteX4" fmla="*/ 2593284 w 3141991"/>
                <a:gd name="connsiteY4" fmla="*/ 1113460 h 2611612"/>
                <a:gd name="connsiteX5" fmla="*/ 2695466 w 3141991"/>
                <a:gd name="connsiteY5" fmla="*/ 1113460 h 2611612"/>
                <a:gd name="connsiteX6" fmla="*/ 2794023 w 3141991"/>
                <a:gd name="connsiteY6" fmla="*/ 1014904 h 2611612"/>
                <a:gd name="connsiteX7" fmla="*/ 2695466 w 3141991"/>
                <a:gd name="connsiteY7" fmla="*/ 916347 h 2611612"/>
                <a:gd name="connsiteX8" fmla="*/ 2548034 w 3141991"/>
                <a:gd name="connsiteY8" fmla="*/ 916347 h 2611612"/>
                <a:gd name="connsiteX9" fmla="*/ 1306276 w 3141991"/>
                <a:gd name="connsiteY9" fmla="*/ 5035 h 2611612"/>
                <a:gd name="connsiteX10" fmla="*/ 5035 w 3141991"/>
                <a:gd name="connsiteY10" fmla="*/ 1306276 h 2611612"/>
                <a:gd name="connsiteX11" fmla="*/ 1306276 w 3141991"/>
                <a:gd name="connsiteY11" fmla="*/ 2607518 h 2611612"/>
                <a:gd name="connsiteX12" fmla="*/ 2603825 w 3141991"/>
                <a:gd name="connsiteY12" fmla="*/ 1404833 h 2611612"/>
                <a:gd name="connsiteX13" fmla="*/ 3039138 w 3141991"/>
                <a:gd name="connsiteY13" fmla="*/ 1404833 h 2611612"/>
                <a:gd name="connsiteX14" fmla="*/ 2093452 w 3141991"/>
                <a:gd name="connsiteY14" fmla="*/ 2093453 h 2611612"/>
                <a:gd name="connsiteX15" fmla="*/ 1306276 w 3141991"/>
                <a:gd name="connsiteY15" fmla="*/ 2419535 h 2611612"/>
                <a:gd name="connsiteX16" fmla="*/ 519100 w 3141991"/>
                <a:gd name="connsiteY16" fmla="*/ 2093453 h 2611612"/>
                <a:gd name="connsiteX17" fmla="*/ 193018 w 3141991"/>
                <a:gd name="connsiteY17" fmla="*/ 1306276 h 2611612"/>
                <a:gd name="connsiteX18" fmla="*/ 519100 w 3141991"/>
                <a:gd name="connsiteY18" fmla="*/ 519100 h 2611612"/>
                <a:gd name="connsiteX19" fmla="*/ 1306276 w 3141991"/>
                <a:gd name="connsiteY19" fmla="*/ 193018 h 2611612"/>
                <a:gd name="connsiteX20" fmla="*/ 2093452 w 3141991"/>
                <a:gd name="connsiteY20" fmla="*/ 519100 h 2611612"/>
                <a:gd name="connsiteX21" fmla="*/ 2419535 w 3141991"/>
                <a:gd name="connsiteY21" fmla="*/ 1306276 h 2611612"/>
                <a:gd name="connsiteX22" fmla="*/ 2093452 w 3141991"/>
                <a:gd name="connsiteY22" fmla="*/ 2093453 h 26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41991" h="2611612">
                  <a:moveTo>
                    <a:pt x="3039138" y="1404833"/>
                  </a:moveTo>
                  <a:cubicBezTo>
                    <a:pt x="3093586" y="1404833"/>
                    <a:pt x="3137694" y="1360724"/>
                    <a:pt x="3137694" y="1306276"/>
                  </a:cubicBezTo>
                  <a:cubicBezTo>
                    <a:pt x="3137694" y="1251829"/>
                    <a:pt x="3093586" y="1207720"/>
                    <a:pt x="3039138" y="1207720"/>
                  </a:cubicBezTo>
                  <a:lnTo>
                    <a:pt x="2603825" y="1207720"/>
                  </a:lnTo>
                  <a:cubicBezTo>
                    <a:pt x="2601475" y="1175964"/>
                    <a:pt x="2597917" y="1144544"/>
                    <a:pt x="2593284" y="1113460"/>
                  </a:cubicBezTo>
                  <a:lnTo>
                    <a:pt x="2695466" y="1113460"/>
                  </a:lnTo>
                  <a:cubicBezTo>
                    <a:pt x="2749914" y="1113460"/>
                    <a:pt x="2794023" y="1069351"/>
                    <a:pt x="2794023" y="1014904"/>
                  </a:cubicBezTo>
                  <a:cubicBezTo>
                    <a:pt x="2794023" y="960456"/>
                    <a:pt x="2749914" y="916347"/>
                    <a:pt x="2695466" y="916347"/>
                  </a:cubicBezTo>
                  <a:lnTo>
                    <a:pt x="2548034" y="916347"/>
                  </a:lnTo>
                  <a:cubicBezTo>
                    <a:pt x="2382408" y="388251"/>
                    <a:pt x="1889089" y="5035"/>
                    <a:pt x="1306276" y="5035"/>
                  </a:cubicBezTo>
                  <a:cubicBezTo>
                    <a:pt x="587646" y="5035"/>
                    <a:pt x="5035" y="587646"/>
                    <a:pt x="5035" y="1306276"/>
                  </a:cubicBezTo>
                  <a:cubicBezTo>
                    <a:pt x="5035" y="2024906"/>
                    <a:pt x="587646" y="2607518"/>
                    <a:pt x="1306276" y="2607518"/>
                  </a:cubicBezTo>
                  <a:cubicBezTo>
                    <a:pt x="1991808" y="2607518"/>
                    <a:pt x="2553472" y="2077407"/>
                    <a:pt x="2603825" y="1404833"/>
                  </a:cubicBezTo>
                  <a:lnTo>
                    <a:pt x="3039138" y="1404833"/>
                  </a:lnTo>
                  <a:close/>
                  <a:moveTo>
                    <a:pt x="2093452" y="2093453"/>
                  </a:moveTo>
                  <a:cubicBezTo>
                    <a:pt x="1883181" y="2303725"/>
                    <a:pt x="1603624" y="2419535"/>
                    <a:pt x="1306276" y="2419535"/>
                  </a:cubicBezTo>
                  <a:cubicBezTo>
                    <a:pt x="1008928" y="2419535"/>
                    <a:pt x="729372" y="2303725"/>
                    <a:pt x="519100" y="2093453"/>
                  </a:cubicBezTo>
                  <a:cubicBezTo>
                    <a:pt x="308828" y="1883248"/>
                    <a:pt x="193018" y="1603624"/>
                    <a:pt x="193018" y="1306276"/>
                  </a:cubicBezTo>
                  <a:cubicBezTo>
                    <a:pt x="193018" y="1008928"/>
                    <a:pt x="308828" y="729372"/>
                    <a:pt x="519100" y="519100"/>
                  </a:cubicBezTo>
                  <a:cubicBezTo>
                    <a:pt x="729372" y="308828"/>
                    <a:pt x="1008928" y="193018"/>
                    <a:pt x="1306276" y="193018"/>
                  </a:cubicBezTo>
                  <a:cubicBezTo>
                    <a:pt x="1603624" y="193018"/>
                    <a:pt x="1883181" y="308828"/>
                    <a:pt x="2093452" y="519100"/>
                  </a:cubicBezTo>
                  <a:cubicBezTo>
                    <a:pt x="2303724" y="729372"/>
                    <a:pt x="2419535" y="1008928"/>
                    <a:pt x="2419535" y="1306276"/>
                  </a:cubicBezTo>
                  <a:cubicBezTo>
                    <a:pt x="2419535" y="1603624"/>
                    <a:pt x="2303724" y="1883248"/>
                    <a:pt x="2093452" y="2093453"/>
                  </a:cubicBezTo>
                  <a:close/>
                </a:path>
              </a:pathLst>
            </a:custGeom>
            <a:grpFill/>
            <a:ln w="9525" cap="flat">
              <a:noFill/>
              <a:prstDash val="solid"/>
              <a:miter/>
            </a:ln>
          </p:spPr>
          <p:txBody>
            <a:bodyPr rtlCol="0" anchor="ctr"/>
            <a:lstStyle/>
            <a:p>
              <a:endParaRPr lang="en-US"/>
            </a:p>
          </p:txBody>
        </p:sp>
      </p:grpSp>
      <p:sp>
        <p:nvSpPr>
          <p:cNvPr id="35" name="Freeform: Shape 34">
            <a:extLst>
              <a:ext uri="{FF2B5EF4-FFF2-40B4-BE49-F238E27FC236}">
                <a16:creationId xmlns:a16="http://schemas.microsoft.com/office/drawing/2014/main" id="{64DCB129-12BC-4FCA-93B6-857B5091F09F}"/>
              </a:ext>
            </a:extLst>
          </p:cNvPr>
          <p:cNvSpPr/>
          <p:nvPr/>
        </p:nvSpPr>
        <p:spPr>
          <a:xfrm>
            <a:off x="3317501" y="1198760"/>
            <a:ext cx="2604306" cy="1925999"/>
          </a:xfrm>
          <a:custGeom>
            <a:avLst/>
            <a:gdLst>
              <a:gd name="connsiteX0" fmla="*/ 3058071 w 3531383"/>
              <a:gd name="connsiteY0" fmla="*/ 1499093 h 2611612"/>
              <a:gd name="connsiteX1" fmla="*/ 2966698 w 3531383"/>
              <a:gd name="connsiteY1" fmla="*/ 1499093 h 2611612"/>
              <a:gd name="connsiteX2" fmla="*/ 2977843 w 3531383"/>
              <a:gd name="connsiteY2" fmla="*/ 1395501 h 2611612"/>
              <a:gd name="connsiteX3" fmla="*/ 2977843 w 3531383"/>
              <a:gd name="connsiteY3" fmla="*/ 1404833 h 2611612"/>
              <a:gd name="connsiteX4" fmla="*/ 3433498 w 3531383"/>
              <a:gd name="connsiteY4" fmla="*/ 1404833 h 2611612"/>
              <a:gd name="connsiteX5" fmla="*/ 3532055 w 3531383"/>
              <a:gd name="connsiteY5" fmla="*/ 1306276 h 2611612"/>
              <a:gd name="connsiteX6" fmla="*/ 3433498 w 3531383"/>
              <a:gd name="connsiteY6" fmla="*/ 1207720 h 2611612"/>
              <a:gd name="connsiteX7" fmla="*/ 2977775 w 3531383"/>
              <a:gd name="connsiteY7" fmla="*/ 1207720 h 2611612"/>
              <a:gd name="connsiteX8" fmla="*/ 2977775 w 3531383"/>
              <a:gd name="connsiteY8" fmla="*/ 1217052 h 2611612"/>
              <a:gd name="connsiteX9" fmla="*/ 1679690 w 3531383"/>
              <a:gd name="connsiteY9" fmla="*/ 5035 h 2611612"/>
              <a:gd name="connsiteX10" fmla="*/ 437865 w 3531383"/>
              <a:gd name="connsiteY10" fmla="*/ 916414 h 2611612"/>
              <a:gd name="connsiteX11" fmla="*/ 103592 w 3531383"/>
              <a:gd name="connsiteY11" fmla="*/ 916414 h 2611612"/>
              <a:gd name="connsiteX12" fmla="*/ 5035 w 3531383"/>
              <a:gd name="connsiteY12" fmla="*/ 1014971 h 2611612"/>
              <a:gd name="connsiteX13" fmla="*/ 103592 w 3531383"/>
              <a:gd name="connsiteY13" fmla="*/ 1113527 h 2611612"/>
              <a:gd name="connsiteX14" fmla="*/ 392682 w 3531383"/>
              <a:gd name="connsiteY14" fmla="*/ 1113527 h 2611612"/>
              <a:gd name="connsiteX15" fmla="*/ 381940 w 3531383"/>
              <a:gd name="connsiteY15" fmla="*/ 1211345 h 2611612"/>
              <a:gd name="connsiteX16" fmla="*/ 309500 w 3531383"/>
              <a:gd name="connsiteY16" fmla="*/ 1306276 h 2611612"/>
              <a:gd name="connsiteX17" fmla="*/ 381940 w 3531383"/>
              <a:gd name="connsiteY17" fmla="*/ 1401208 h 2611612"/>
              <a:gd name="connsiteX18" fmla="*/ 392682 w 3531383"/>
              <a:gd name="connsiteY18" fmla="*/ 1499025 h 2611612"/>
              <a:gd name="connsiteX19" fmla="*/ 207586 w 3531383"/>
              <a:gd name="connsiteY19" fmla="*/ 1499025 h 2611612"/>
              <a:gd name="connsiteX20" fmla="*/ 109030 w 3531383"/>
              <a:gd name="connsiteY20" fmla="*/ 1597582 h 2611612"/>
              <a:gd name="connsiteX21" fmla="*/ 207586 w 3531383"/>
              <a:gd name="connsiteY21" fmla="*/ 1696138 h 2611612"/>
              <a:gd name="connsiteX22" fmla="*/ 437932 w 3531383"/>
              <a:gd name="connsiteY22" fmla="*/ 1696138 h 2611612"/>
              <a:gd name="connsiteX23" fmla="*/ 1679757 w 3531383"/>
              <a:gd name="connsiteY23" fmla="*/ 2607518 h 2611612"/>
              <a:gd name="connsiteX24" fmla="*/ 2921582 w 3531383"/>
              <a:gd name="connsiteY24" fmla="*/ 1696138 h 2611612"/>
              <a:gd name="connsiteX25" fmla="*/ 3058138 w 3531383"/>
              <a:gd name="connsiteY25" fmla="*/ 1696138 h 2611612"/>
              <a:gd name="connsiteX26" fmla="*/ 3156694 w 3531383"/>
              <a:gd name="connsiteY26" fmla="*/ 1597582 h 2611612"/>
              <a:gd name="connsiteX27" fmla="*/ 3058071 w 3531383"/>
              <a:gd name="connsiteY27" fmla="*/ 1499093 h 2611612"/>
              <a:gd name="connsiteX28" fmla="*/ 2466866 w 3531383"/>
              <a:gd name="connsiteY28" fmla="*/ 2093453 h 2611612"/>
              <a:gd name="connsiteX29" fmla="*/ 1679690 w 3531383"/>
              <a:gd name="connsiteY29" fmla="*/ 2419535 h 2611612"/>
              <a:gd name="connsiteX30" fmla="*/ 892514 w 3531383"/>
              <a:gd name="connsiteY30" fmla="*/ 2093453 h 2611612"/>
              <a:gd name="connsiteX31" fmla="*/ 566431 w 3531383"/>
              <a:gd name="connsiteY31" fmla="*/ 1306276 h 2611612"/>
              <a:gd name="connsiteX32" fmla="*/ 892514 w 3531383"/>
              <a:gd name="connsiteY32" fmla="*/ 519100 h 2611612"/>
              <a:gd name="connsiteX33" fmla="*/ 1679690 w 3531383"/>
              <a:gd name="connsiteY33" fmla="*/ 193018 h 2611612"/>
              <a:gd name="connsiteX34" fmla="*/ 2466866 w 3531383"/>
              <a:gd name="connsiteY34" fmla="*/ 519100 h 2611612"/>
              <a:gd name="connsiteX35" fmla="*/ 2792949 w 3531383"/>
              <a:gd name="connsiteY35" fmla="*/ 1306276 h 2611612"/>
              <a:gd name="connsiteX36" fmla="*/ 2466866 w 3531383"/>
              <a:gd name="connsiteY36" fmla="*/ 2093453 h 26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31383" h="2611612">
                <a:moveTo>
                  <a:pt x="3058071" y="1499093"/>
                </a:moveTo>
                <a:lnTo>
                  <a:pt x="2966698" y="1499093"/>
                </a:lnTo>
                <a:cubicBezTo>
                  <a:pt x="2971733" y="1464987"/>
                  <a:pt x="2975493" y="1430412"/>
                  <a:pt x="2977843" y="1395501"/>
                </a:cubicBezTo>
                <a:lnTo>
                  <a:pt x="2977843" y="1404833"/>
                </a:lnTo>
                <a:lnTo>
                  <a:pt x="3433498" y="1404833"/>
                </a:lnTo>
                <a:cubicBezTo>
                  <a:pt x="3487946" y="1404833"/>
                  <a:pt x="3532055" y="1360724"/>
                  <a:pt x="3532055" y="1306276"/>
                </a:cubicBezTo>
                <a:cubicBezTo>
                  <a:pt x="3532055" y="1251829"/>
                  <a:pt x="3487946" y="1207720"/>
                  <a:pt x="3433498" y="1207720"/>
                </a:cubicBezTo>
                <a:lnTo>
                  <a:pt x="2977775" y="1207720"/>
                </a:lnTo>
                <a:lnTo>
                  <a:pt x="2977775" y="1217052"/>
                </a:lnTo>
                <a:cubicBezTo>
                  <a:pt x="2931988" y="540047"/>
                  <a:pt x="2368377" y="5035"/>
                  <a:pt x="1679690" y="5035"/>
                </a:cubicBezTo>
                <a:cubicBezTo>
                  <a:pt x="1096877" y="5035"/>
                  <a:pt x="603558" y="388251"/>
                  <a:pt x="437865" y="916414"/>
                </a:cubicBezTo>
                <a:lnTo>
                  <a:pt x="103592" y="916414"/>
                </a:lnTo>
                <a:cubicBezTo>
                  <a:pt x="49144" y="916414"/>
                  <a:pt x="5035" y="960523"/>
                  <a:pt x="5035" y="1014971"/>
                </a:cubicBezTo>
                <a:cubicBezTo>
                  <a:pt x="5035" y="1069418"/>
                  <a:pt x="49144" y="1113527"/>
                  <a:pt x="103592" y="1113527"/>
                </a:cubicBezTo>
                <a:lnTo>
                  <a:pt x="392682" y="1113527"/>
                </a:lnTo>
                <a:cubicBezTo>
                  <a:pt x="387915" y="1145753"/>
                  <a:pt x="384290" y="1178381"/>
                  <a:pt x="381940" y="1211345"/>
                </a:cubicBezTo>
                <a:cubicBezTo>
                  <a:pt x="340181" y="1222826"/>
                  <a:pt x="309500" y="1260892"/>
                  <a:pt x="309500" y="1306276"/>
                </a:cubicBezTo>
                <a:cubicBezTo>
                  <a:pt x="309500" y="1351661"/>
                  <a:pt x="340181" y="1389794"/>
                  <a:pt x="381940" y="1401208"/>
                </a:cubicBezTo>
                <a:cubicBezTo>
                  <a:pt x="384290" y="1434171"/>
                  <a:pt x="387915" y="1466800"/>
                  <a:pt x="392682" y="1499025"/>
                </a:cubicBezTo>
                <a:lnTo>
                  <a:pt x="207586" y="1499025"/>
                </a:lnTo>
                <a:cubicBezTo>
                  <a:pt x="153139" y="1499025"/>
                  <a:pt x="109030" y="1543134"/>
                  <a:pt x="109030" y="1597582"/>
                </a:cubicBezTo>
                <a:cubicBezTo>
                  <a:pt x="109030" y="1652030"/>
                  <a:pt x="153139" y="1696138"/>
                  <a:pt x="207586" y="1696138"/>
                </a:cubicBezTo>
                <a:lnTo>
                  <a:pt x="437932" y="1696138"/>
                </a:lnTo>
                <a:cubicBezTo>
                  <a:pt x="603625" y="2224302"/>
                  <a:pt x="1096877" y="2607518"/>
                  <a:pt x="1679757" y="2607518"/>
                </a:cubicBezTo>
                <a:cubicBezTo>
                  <a:pt x="2262570" y="2607518"/>
                  <a:pt x="2755889" y="2224302"/>
                  <a:pt x="2921582" y="1696138"/>
                </a:cubicBezTo>
                <a:lnTo>
                  <a:pt x="3058138" y="1696138"/>
                </a:lnTo>
                <a:cubicBezTo>
                  <a:pt x="3112586" y="1696138"/>
                  <a:pt x="3156694" y="1652030"/>
                  <a:pt x="3156694" y="1597582"/>
                </a:cubicBezTo>
                <a:cubicBezTo>
                  <a:pt x="3156694" y="1543134"/>
                  <a:pt x="3112451" y="1499093"/>
                  <a:pt x="3058071" y="1499093"/>
                </a:cubicBezTo>
                <a:close/>
                <a:moveTo>
                  <a:pt x="2466866" y="2093453"/>
                </a:moveTo>
                <a:cubicBezTo>
                  <a:pt x="2256594" y="2303725"/>
                  <a:pt x="1977038" y="2419535"/>
                  <a:pt x="1679690" y="2419535"/>
                </a:cubicBezTo>
                <a:cubicBezTo>
                  <a:pt x="1382342" y="2419535"/>
                  <a:pt x="1102786" y="2303725"/>
                  <a:pt x="892514" y="2093453"/>
                </a:cubicBezTo>
                <a:cubicBezTo>
                  <a:pt x="682242" y="1883181"/>
                  <a:pt x="566431" y="1603624"/>
                  <a:pt x="566431" y="1306276"/>
                </a:cubicBezTo>
                <a:cubicBezTo>
                  <a:pt x="566431" y="1008928"/>
                  <a:pt x="682242" y="729372"/>
                  <a:pt x="892514" y="519100"/>
                </a:cubicBezTo>
                <a:cubicBezTo>
                  <a:pt x="1102786" y="308828"/>
                  <a:pt x="1382342" y="193018"/>
                  <a:pt x="1679690" y="193018"/>
                </a:cubicBezTo>
                <a:cubicBezTo>
                  <a:pt x="1977038" y="193018"/>
                  <a:pt x="2256594" y="308828"/>
                  <a:pt x="2466866" y="519100"/>
                </a:cubicBezTo>
                <a:cubicBezTo>
                  <a:pt x="2677138" y="729372"/>
                  <a:pt x="2792949" y="1008928"/>
                  <a:pt x="2792949" y="1306276"/>
                </a:cubicBezTo>
                <a:cubicBezTo>
                  <a:pt x="2792949" y="1603624"/>
                  <a:pt x="2677138" y="1883248"/>
                  <a:pt x="2466866" y="2093453"/>
                </a:cubicBezTo>
                <a:close/>
              </a:path>
            </a:pathLst>
          </a:custGeom>
          <a:solidFill>
            <a:srgbClr val="00ADB4"/>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C73C6923-81FD-47BF-8DE0-9EA65917E53C}"/>
              </a:ext>
            </a:extLst>
          </p:cNvPr>
          <p:cNvSpPr txBox="1"/>
          <p:nvPr/>
        </p:nvSpPr>
        <p:spPr>
          <a:xfrm>
            <a:off x="1096499" y="3207536"/>
            <a:ext cx="2120727" cy="954107"/>
          </a:xfrm>
          <a:prstGeom prst="rect">
            <a:avLst/>
          </a:prstGeom>
          <a:noFill/>
        </p:spPr>
        <p:txBody>
          <a:bodyPr wrap="square" rtlCol="0">
            <a:spAutoFit/>
          </a:bodyPr>
          <a:lstStyle/>
          <a:p>
            <a:pPr algn="ctr"/>
            <a:r>
              <a:rPr lang="en-US" sz="1400" b="1" dirty="0">
                <a:solidFill>
                  <a:srgbClr val="000000"/>
                </a:solidFill>
              </a:rPr>
              <a:t>Supporting pathogen-agnostic technologies that enable earlier infection diagnoses</a:t>
            </a:r>
          </a:p>
        </p:txBody>
      </p:sp>
      <p:sp>
        <p:nvSpPr>
          <p:cNvPr id="40" name="TextBox 39">
            <a:extLst>
              <a:ext uri="{FF2B5EF4-FFF2-40B4-BE49-F238E27FC236}">
                <a16:creationId xmlns:a16="http://schemas.microsoft.com/office/drawing/2014/main" id="{DFBA5090-EBC8-459C-835C-FEA083FAB56A}"/>
              </a:ext>
            </a:extLst>
          </p:cNvPr>
          <p:cNvSpPr txBox="1"/>
          <p:nvPr/>
        </p:nvSpPr>
        <p:spPr>
          <a:xfrm>
            <a:off x="3566904" y="3264228"/>
            <a:ext cx="1980747" cy="954107"/>
          </a:xfrm>
          <a:prstGeom prst="rect">
            <a:avLst/>
          </a:prstGeom>
          <a:noFill/>
        </p:spPr>
        <p:txBody>
          <a:bodyPr wrap="square" rtlCol="0">
            <a:spAutoFit/>
          </a:bodyPr>
          <a:lstStyle/>
          <a:p>
            <a:pPr algn="ctr"/>
            <a:r>
              <a:rPr lang="en-US" sz="1400" b="1" dirty="0">
                <a:solidFill>
                  <a:srgbClr val="000000"/>
                </a:solidFill>
              </a:rPr>
              <a:t>Reducing the incidence, morbidity, mortality, and cost of sepsis</a:t>
            </a:r>
          </a:p>
        </p:txBody>
      </p:sp>
      <p:sp>
        <p:nvSpPr>
          <p:cNvPr id="41" name="TextBox 40">
            <a:extLst>
              <a:ext uri="{FF2B5EF4-FFF2-40B4-BE49-F238E27FC236}">
                <a16:creationId xmlns:a16="http://schemas.microsoft.com/office/drawing/2014/main" id="{D03648D4-5D7A-4F05-8FAB-D9479556443A}"/>
              </a:ext>
            </a:extLst>
          </p:cNvPr>
          <p:cNvSpPr txBox="1"/>
          <p:nvPr/>
        </p:nvSpPr>
        <p:spPr>
          <a:xfrm>
            <a:off x="5968172" y="3269092"/>
            <a:ext cx="2028458" cy="954107"/>
          </a:xfrm>
          <a:prstGeom prst="rect">
            <a:avLst/>
          </a:prstGeom>
          <a:noFill/>
        </p:spPr>
        <p:txBody>
          <a:bodyPr wrap="square" rtlCol="0">
            <a:spAutoFit/>
          </a:bodyPr>
          <a:lstStyle/>
          <a:p>
            <a:pPr algn="ctr"/>
            <a:r>
              <a:rPr lang="en-US" sz="1400" b="1" dirty="0">
                <a:solidFill>
                  <a:srgbClr val="000000"/>
                </a:solidFill>
              </a:rPr>
              <a:t>Bridging the intersection between the science and the business world</a:t>
            </a:r>
          </a:p>
        </p:txBody>
      </p:sp>
      <p:sp>
        <p:nvSpPr>
          <p:cNvPr id="12" name="Graphic 8">
            <a:extLst>
              <a:ext uri="{FF2B5EF4-FFF2-40B4-BE49-F238E27FC236}">
                <a16:creationId xmlns:a16="http://schemas.microsoft.com/office/drawing/2014/main" id="{CF19374A-8B0E-4985-A301-E5764A640FD1}"/>
              </a:ext>
            </a:extLst>
          </p:cNvPr>
          <p:cNvSpPr/>
          <p:nvPr/>
        </p:nvSpPr>
        <p:spPr>
          <a:xfrm>
            <a:off x="4417382" y="1685145"/>
            <a:ext cx="279791" cy="685722"/>
          </a:xfrm>
          <a:custGeom>
            <a:avLst/>
            <a:gdLst>
              <a:gd name="connsiteX0" fmla="*/ 103823 w 279791"/>
              <a:gd name="connsiteY0" fmla="*/ 545592 h 685722"/>
              <a:gd name="connsiteX1" fmla="*/ 86773 w 279791"/>
              <a:gd name="connsiteY1" fmla="*/ 545592 h 685722"/>
              <a:gd name="connsiteX2" fmla="*/ 72200 w 279791"/>
              <a:gd name="connsiteY2" fmla="*/ 531114 h 685722"/>
              <a:gd name="connsiteX3" fmla="*/ 72200 w 279791"/>
              <a:gd name="connsiteY3" fmla="*/ 439960 h 685722"/>
              <a:gd name="connsiteX4" fmla="*/ 86582 w 279791"/>
              <a:gd name="connsiteY4" fmla="*/ 425577 h 685722"/>
              <a:gd name="connsiteX5" fmla="*/ 103632 w 279791"/>
              <a:gd name="connsiteY5" fmla="*/ 425577 h 685722"/>
              <a:gd name="connsiteX6" fmla="*/ 103632 w 279791"/>
              <a:gd name="connsiteY6" fmla="*/ 384905 h 685722"/>
              <a:gd name="connsiteX7" fmla="*/ 100489 w 279791"/>
              <a:gd name="connsiteY7" fmla="*/ 384810 h 685722"/>
              <a:gd name="connsiteX8" fmla="*/ 76676 w 279791"/>
              <a:gd name="connsiteY8" fmla="*/ 384810 h 685722"/>
              <a:gd name="connsiteX9" fmla="*/ 62294 w 279791"/>
              <a:gd name="connsiteY9" fmla="*/ 370523 h 685722"/>
              <a:gd name="connsiteX10" fmla="*/ 62294 w 279791"/>
              <a:gd name="connsiteY10" fmla="*/ 329851 h 685722"/>
              <a:gd name="connsiteX11" fmla="*/ 60103 w 279791"/>
              <a:gd name="connsiteY11" fmla="*/ 324898 h 685722"/>
              <a:gd name="connsiteX12" fmla="*/ 42482 w 279791"/>
              <a:gd name="connsiteY12" fmla="*/ 305276 h 685722"/>
              <a:gd name="connsiteX13" fmla="*/ 12383 w 279791"/>
              <a:gd name="connsiteY13" fmla="*/ 269558 h 685722"/>
              <a:gd name="connsiteX14" fmla="*/ 0 w 279791"/>
              <a:gd name="connsiteY14" fmla="*/ 235839 h 685722"/>
              <a:gd name="connsiteX15" fmla="*/ 0 w 279791"/>
              <a:gd name="connsiteY15" fmla="*/ 52292 h 685722"/>
              <a:gd name="connsiteX16" fmla="*/ 48578 w 279791"/>
              <a:gd name="connsiteY16" fmla="*/ 667 h 685722"/>
              <a:gd name="connsiteX17" fmla="*/ 78486 w 279791"/>
              <a:gd name="connsiteY17" fmla="*/ 191 h 685722"/>
              <a:gd name="connsiteX18" fmla="*/ 182118 w 279791"/>
              <a:gd name="connsiteY18" fmla="*/ 0 h 685722"/>
              <a:gd name="connsiteX19" fmla="*/ 233648 w 279791"/>
              <a:gd name="connsiteY19" fmla="*/ 42672 h 685722"/>
              <a:gd name="connsiteX20" fmla="*/ 234410 w 279791"/>
              <a:gd name="connsiteY20" fmla="*/ 51626 h 685722"/>
              <a:gd name="connsiteX21" fmla="*/ 234410 w 279791"/>
              <a:gd name="connsiteY21" fmla="*/ 235172 h 685722"/>
              <a:gd name="connsiteX22" fmla="*/ 222218 w 279791"/>
              <a:gd name="connsiteY22" fmla="*/ 269367 h 685722"/>
              <a:gd name="connsiteX23" fmla="*/ 180499 w 279791"/>
              <a:gd name="connsiteY23" fmla="*/ 318897 h 685722"/>
              <a:gd name="connsiteX24" fmla="*/ 176689 w 279791"/>
              <a:gd name="connsiteY24" fmla="*/ 322898 h 685722"/>
              <a:gd name="connsiteX25" fmla="*/ 172117 w 279791"/>
              <a:gd name="connsiteY25" fmla="*/ 333185 h 685722"/>
              <a:gd name="connsiteX26" fmla="*/ 172212 w 279791"/>
              <a:gd name="connsiteY26" fmla="*/ 370046 h 685722"/>
              <a:gd name="connsiteX27" fmla="*/ 157544 w 279791"/>
              <a:gd name="connsiteY27" fmla="*/ 384715 h 685722"/>
              <a:gd name="connsiteX28" fmla="*/ 130874 w 279791"/>
              <a:gd name="connsiteY28" fmla="*/ 384715 h 685722"/>
              <a:gd name="connsiteX29" fmla="*/ 130874 w 279791"/>
              <a:gd name="connsiteY29" fmla="*/ 425577 h 685722"/>
              <a:gd name="connsiteX30" fmla="*/ 142685 w 279791"/>
              <a:gd name="connsiteY30" fmla="*/ 425577 h 685722"/>
              <a:gd name="connsiteX31" fmla="*/ 158496 w 279791"/>
              <a:gd name="connsiteY31" fmla="*/ 441293 h 685722"/>
              <a:gd name="connsiteX32" fmla="*/ 158401 w 279791"/>
              <a:gd name="connsiteY32" fmla="*/ 530733 h 685722"/>
              <a:gd name="connsiteX33" fmla="*/ 143542 w 279791"/>
              <a:gd name="connsiteY33" fmla="*/ 545687 h 685722"/>
              <a:gd name="connsiteX34" fmla="*/ 131255 w 279791"/>
              <a:gd name="connsiteY34" fmla="*/ 545687 h 685722"/>
              <a:gd name="connsiteX35" fmla="*/ 130778 w 279791"/>
              <a:gd name="connsiteY35" fmla="*/ 546354 h 685722"/>
              <a:gd name="connsiteX36" fmla="*/ 130874 w 279791"/>
              <a:gd name="connsiteY36" fmla="*/ 579406 h 685722"/>
              <a:gd name="connsiteX37" fmla="*/ 150209 w 279791"/>
              <a:gd name="connsiteY37" fmla="*/ 601694 h 685722"/>
              <a:gd name="connsiteX38" fmla="*/ 182975 w 279791"/>
              <a:gd name="connsiteY38" fmla="*/ 584454 h 685722"/>
              <a:gd name="connsiteX39" fmla="*/ 184023 w 279791"/>
              <a:gd name="connsiteY39" fmla="*/ 577310 h 685722"/>
              <a:gd name="connsiteX40" fmla="*/ 184023 w 279791"/>
              <a:gd name="connsiteY40" fmla="*/ 538067 h 685722"/>
              <a:gd name="connsiteX41" fmla="*/ 238792 w 279791"/>
              <a:gd name="connsiteY41" fmla="*/ 490823 h 685722"/>
              <a:gd name="connsiteX42" fmla="*/ 278892 w 279791"/>
              <a:gd name="connsiteY42" fmla="*/ 528161 h 685722"/>
              <a:gd name="connsiteX43" fmla="*/ 279749 w 279791"/>
              <a:gd name="connsiteY43" fmla="*/ 537401 h 685722"/>
              <a:gd name="connsiteX44" fmla="*/ 279749 w 279791"/>
              <a:gd name="connsiteY44" fmla="*/ 670751 h 685722"/>
              <a:gd name="connsiteX45" fmla="*/ 265176 w 279791"/>
              <a:gd name="connsiteY45" fmla="*/ 685705 h 685722"/>
              <a:gd name="connsiteX46" fmla="*/ 252603 w 279791"/>
              <a:gd name="connsiteY46" fmla="*/ 673513 h 685722"/>
              <a:gd name="connsiteX47" fmla="*/ 252508 w 279791"/>
              <a:gd name="connsiteY47" fmla="*/ 669703 h 685722"/>
              <a:gd name="connsiteX48" fmla="*/ 252508 w 279791"/>
              <a:gd name="connsiteY48" fmla="*/ 537591 h 685722"/>
              <a:gd name="connsiteX49" fmla="*/ 234791 w 279791"/>
              <a:gd name="connsiteY49" fmla="*/ 517684 h 685722"/>
              <a:gd name="connsiteX50" fmla="*/ 211550 w 279791"/>
              <a:gd name="connsiteY50" fmla="*/ 533210 h 685722"/>
              <a:gd name="connsiteX51" fmla="*/ 211265 w 279791"/>
              <a:gd name="connsiteY51" fmla="*/ 537496 h 685722"/>
              <a:gd name="connsiteX52" fmla="*/ 211265 w 279791"/>
              <a:gd name="connsiteY52" fmla="*/ 577310 h 685722"/>
              <a:gd name="connsiteX53" fmla="*/ 164116 w 279791"/>
              <a:gd name="connsiteY53" fmla="*/ 629317 h 685722"/>
              <a:gd name="connsiteX54" fmla="*/ 109538 w 279791"/>
              <a:gd name="connsiteY54" fmla="*/ 601599 h 685722"/>
              <a:gd name="connsiteX55" fmla="*/ 103632 w 279791"/>
              <a:gd name="connsiteY55" fmla="*/ 578834 h 685722"/>
              <a:gd name="connsiteX56" fmla="*/ 103632 w 279791"/>
              <a:gd name="connsiteY56" fmla="*/ 548926 h 685722"/>
              <a:gd name="connsiteX57" fmla="*/ 103823 w 279791"/>
              <a:gd name="connsiteY57" fmla="*/ 545592 h 685722"/>
              <a:gd name="connsiteX58" fmla="*/ 27241 w 279791"/>
              <a:gd name="connsiteY58" fmla="*/ 188690 h 685722"/>
              <a:gd name="connsiteX59" fmla="*/ 207359 w 279791"/>
              <a:gd name="connsiteY59" fmla="*/ 188690 h 685722"/>
              <a:gd name="connsiteX60" fmla="*/ 207359 w 279791"/>
              <a:gd name="connsiteY60" fmla="*/ 185833 h 685722"/>
              <a:gd name="connsiteX61" fmla="*/ 207359 w 279791"/>
              <a:gd name="connsiteY61" fmla="*/ 51626 h 685722"/>
              <a:gd name="connsiteX62" fmla="*/ 206407 w 279791"/>
              <a:gd name="connsiteY62" fmla="*/ 45053 h 685722"/>
              <a:gd name="connsiteX63" fmla="*/ 181166 w 279791"/>
              <a:gd name="connsiteY63" fmla="*/ 26956 h 685722"/>
              <a:gd name="connsiteX64" fmla="*/ 155353 w 279791"/>
              <a:gd name="connsiteY64" fmla="*/ 27241 h 685722"/>
              <a:gd name="connsiteX65" fmla="*/ 87725 w 279791"/>
              <a:gd name="connsiteY65" fmla="*/ 27337 h 685722"/>
              <a:gd name="connsiteX66" fmla="*/ 54007 w 279791"/>
              <a:gd name="connsiteY66" fmla="*/ 27432 h 685722"/>
              <a:gd name="connsiteX67" fmla="*/ 27146 w 279791"/>
              <a:gd name="connsiteY67" fmla="*/ 54197 h 685722"/>
              <a:gd name="connsiteX68" fmla="*/ 27337 w 279791"/>
              <a:gd name="connsiteY68" fmla="*/ 184594 h 685722"/>
              <a:gd name="connsiteX69" fmla="*/ 27241 w 279791"/>
              <a:gd name="connsiteY69" fmla="*/ 188690 h 685722"/>
              <a:gd name="connsiteX70" fmla="*/ 27241 w 279791"/>
              <a:gd name="connsiteY70" fmla="*/ 216218 h 685722"/>
              <a:gd name="connsiteX71" fmla="*/ 27241 w 279791"/>
              <a:gd name="connsiteY71" fmla="*/ 235077 h 685722"/>
              <a:gd name="connsiteX72" fmla="*/ 33528 w 279791"/>
              <a:gd name="connsiteY72" fmla="*/ 252317 h 685722"/>
              <a:gd name="connsiteX73" fmla="*/ 73247 w 279791"/>
              <a:gd name="connsiteY73" fmla="*/ 299657 h 685722"/>
              <a:gd name="connsiteX74" fmla="*/ 96298 w 279791"/>
              <a:gd name="connsiteY74" fmla="*/ 310325 h 685722"/>
              <a:gd name="connsiteX75" fmla="*/ 138398 w 279791"/>
              <a:gd name="connsiteY75" fmla="*/ 310325 h 685722"/>
              <a:gd name="connsiteX76" fmla="*/ 161449 w 279791"/>
              <a:gd name="connsiteY76" fmla="*/ 299466 h 685722"/>
              <a:gd name="connsiteX77" fmla="*/ 200120 w 279791"/>
              <a:gd name="connsiteY77" fmla="*/ 253175 h 685722"/>
              <a:gd name="connsiteX78" fmla="*/ 206312 w 279791"/>
              <a:gd name="connsiteY78" fmla="*/ 241935 h 685722"/>
              <a:gd name="connsiteX79" fmla="*/ 207645 w 279791"/>
              <a:gd name="connsiteY79" fmla="*/ 216122 h 685722"/>
              <a:gd name="connsiteX80" fmla="*/ 27241 w 279791"/>
              <a:gd name="connsiteY80" fmla="*/ 216218 h 685722"/>
              <a:gd name="connsiteX81" fmla="*/ 99536 w 279791"/>
              <a:gd name="connsiteY81" fmla="*/ 452819 h 685722"/>
              <a:gd name="connsiteX82" fmla="*/ 99536 w 279791"/>
              <a:gd name="connsiteY82" fmla="*/ 518160 h 685722"/>
              <a:gd name="connsiteX83" fmla="*/ 131255 w 279791"/>
              <a:gd name="connsiteY83" fmla="*/ 518160 h 685722"/>
              <a:gd name="connsiteX84" fmla="*/ 131255 w 279791"/>
              <a:gd name="connsiteY84" fmla="*/ 452819 h 685722"/>
              <a:gd name="connsiteX85" fmla="*/ 99536 w 279791"/>
              <a:gd name="connsiteY85" fmla="*/ 452819 h 685722"/>
              <a:gd name="connsiteX86" fmla="*/ 89535 w 279791"/>
              <a:gd name="connsiteY86" fmla="*/ 357283 h 685722"/>
              <a:gd name="connsiteX87" fmla="*/ 144971 w 279791"/>
              <a:gd name="connsiteY87" fmla="*/ 357283 h 685722"/>
              <a:gd name="connsiteX88" fmla="*/ 144971 w 279791"/>
              <a:gd name="connsiteY88" fmla="*/ 337375 h 685722"/>
              <a:gd name="connsiteX89" fmla="*/ 89535 w 279791"/>
              <a:gd name="connsiteY89" fmla="*/ 337375 h 685722"/>
              <a:gd name="connsiteX90" fmla="*/ 89535 w 279791"/>
              <a:gd name="connsiteY90" fmla="*/ 357283 h 68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79791" h="685722">
                <a:moveTo>
                  <a:pt x="103823" y="545592"/>
                </a:moveTo>
                <a:cubicBezTo>
                  <a:pt x="97917" y="545592"/>
                  <a:pt x="92297" y="545592"/>
                  <a:pt x="86773" y="545592"/>
                </a:cubicBezTo>
                <a:cubicBezTo>
                  <a:pt x="77819" y="545592"/>
                  <a:pt x="72200" y="539972"/>
                  <a:pt x="72200" y="531114"/>
                </a:cubicBezTo>
                <a:cubicBezTo>
                  <a:pt x="72200" y="500729"/>
                  <a:pt x="72200" y="470345"/>
                  <a:pt x="72200" y="439960"/>
                </a:cubicBezTo>
                <a:cubicBezTo>
                  <a:pt x="72200" y="431292"/>
                  <a:pt x="77915" y="425577"/>
                  <a:pt x="86582" y="425577"/>
                </a:cubicBezTo>
                <a:cubicBezTo>
                  <a:pt x="92202" y="425577"/>
                  <a:pt x="97822" y="425577"/>
                  <a:pt x="103632" y="425577"/>
                </a:cubicBezTo>
                <a:cubicBezTo>
                  <a:pt x="103632" y="411956"/>
                  <a:pt x="103632" y="398526"/>
                  <a:pt x="103632" y="384905"/>
                </a:cubicBezTo>
                <a:cubicBezTo>
                  <a:pt x="102489" y="384810"/>
                  <a:pt x="101537" y="384810"/>
                  <a:pt x="100489" y="384810"/>
                </a:cubicBezTo>
                <a:cubicBezTo>
                  <a:pt x="92583" y="384810"/>
                  <a:pt x="84582" y="384810"/>
                  <a:pt x="76676" y="384810"/>
                </a:cubicBezTo>
                <a:cubicBezTo>
                  <a:pt x="68009" y="384810"/>
                  <a:pt x="62294" y="379190"/>
                  <a:pt x="62294" y="370523"/>
                </a:cubicBezTo>
                <a:cubicBezTo>
                  <a:pt x="62198" y="356997"/>
                  <a:pt x="62198" y="343376"/>
                  <a:pt x="62294" y="329851"/>
                </a:cubicBezTo>
                <a:cubicBezTo>
                  <a:pt x="62294" y="327755"/>
                  <a:pt x="61532" y="326422"/>
                  <a:pt x="60103" y="324898"/>
                </a:cubicBezTo>
                <a:cubicBezTo>
                  <a:pt x="54102" y="318516"/>
                  <a:pt x="48197" y="311944"/>
                  <a:pt x="42482" y="305276"/>
                </a:cubicBezTo>
                <a:cubicBezTo>
                  <a:pt x="32385" y="293465"/>
                  <a:pt x="22384" y="281464"/>
                  <a:pt x="12383" y="269558"/>
                </a:cubicBezTo>
                <a:cubicBezTo>
                  <a:pt x="4096" y="259747"/>
                  <a:pt x="0" y="248507"/>
                  <a:pt x="0" y="235839"/>
                </a:cubicBezTo>
                <a:cubicBezTo>
                  <a:pt x="0" y="174689"/>
                  <a:pt x="0" y="113443"/>
                  <a:pt x="0" y="52292"/>
                </a:cubicBezTo>
                <a:cubicBezTo>
                  <a:pt x="0" y="25051"/>
                  <a:pt x="21336" y="2381"/>
                  <a:pt x="48578" y="667"/>
                </a:cubicBezTo>
                <a:cubicBezTo>
                  <a:pt x="58484" y="95"/>
                  <a:pt x="68485" y="191"/>
                  <a:pt x="78486" y="191"/>
                </a:cubicBezTo>
                <a:cubicBezTo>
                  <a:pt x="113062" y="95"/>
                  <a:pt x="147638" y="0"/>
                  <a:pt x="182118" y="0"/>
                </a:cubicBezTo>
                <a:cubicBezTo>
                  <a:pt x="207645" y="0"/>
                  <a:pt x="228981" y="17717"/>
                  <a:pt x="233648" y="42672"/>
                </a:cubicBezTo>
                <a:cubicBezTo>
                  <a:pt x="234220" y="45625"/>
                  <a:pt x="234410" y="48673"/>
                  <a:pt x="234410" y="51626"/>
                </a:cubicBezTo>
                <a:cubicBezTo>
                  <a:pt x="234410" y="112776"/>
                  <a:pt x="234410" y="174022"/>
                  <a:pt x="234410" y="235172"/>
                </a:cubicBezTo>
                <a:cubicBezTo>
                  <a:pt x="234410" y="248031"/>
                  <a:pt x="230505" y="259461"/>
                  <a:pt x="222218" y="269367"/>
                </a:cubicBezTo>
                <a:cubicBezTo>
                  <a:pt x="208312" y="285845"/>
                  <a:pt x="194405" y="302419"/>
                  <a:pt x="180499" y="318897"/>
                </a:cubicBezTo>
                <a:cubicBezTo>
                  <a:pt x="179356" y="320326"/>
                  <a:pt x="178213" y="321945"/>
                  <a:pt x="176689" y="322898"/>
                </a:cubicBezTo>
                <a:cubicBezTo>
                  <a:pt x="172593" y="325374"/>
                  <a:pt x="172022" y="328803"/>
                  <a:pt x="172117" y="333185"/>
                </a:cubicBezTo>
                <a:cubicBezTo>
                  <a:pt x="172403" y="345472"/>
                  <a:pt x="172212" y="357759"/>
                  <a:pt x="172212" y="370046"/>
                </a:cubicBezTo>
                <a:cubicBezTo>
                  <a:pt x="172212" y="379095"/>
                  <a:pt x="166688" y="384715"/>
                  <a:pt x="157544" y="384715"/>
                </a:cubicBezTo>
                <a:cubicBezTo>
                  <a:pt x="148781" y="384715"/>
                  <a:pt x="139922" y="384715"/>
                  <a:pt x="130874" y="384715"/>
                </a:cubicBezTo>
                <a:cubicBezTo>
                  <a:pt x="130874" y="398336"/>
                  <a:pt x="130874" y="411671"/>
                  <a:pt x="130874" y="425577"/>
                </a:cubicBezTo>
                <a:cubicBezTo>
                  <a:pt x="134874" y="425577"/>
                  <a:pt x="138779" y="425768"/>
                  <a:pt x="142685" y="425577"/>
                </a:cubicBezTo>
                <a:cubicBezTo>
                  <a:pt x="152305" y="424910"/>
                  <a:pt x="158591" y="431864"/>
                  <a:pt x="158496" y="441293"/>
                </a:cubicBezTo>
                <a:cubicBezTo>
                  <a:pt x="158210" y="471107"/>
                  <a:pt x="158401" y="500920"/>
                  <a:pt x="158401" y="530733"/>
                </a:cubicBezTo>
                <a:cubicBezTo>
                  <a:pt x="158401" y="540258"/>
                  <a:pt x="153067" y="545687"/>
                  <a:pt x="143542" y="545687"/>
                </a:cubicBezTo>
                <a:cubicBezTo>
                  <a:pt x="139351" y="545687"/>
                  <a:pt x="135255" y="545687"/>
                  <a:pt x="131255" y="545687"/>
                </a:cubicBezTo>
                <a:cubicBezTo>
                  <a:pt x="130969" y="546068"/>
                  <a:pt x="130778" y="546259"/>
                  <a:pt x="130778" y="546354"/>
                </a:cubicBezTo>
                <a:cubicBezTo>
                  <a:pt x="130778" y="557403"/>
                  <a:pt x="130302" y="568452"/>
                  <a:pt x="130874" y="579406"/>
                </a:cubicBezTo>
                <a:cubicBezTo>
                  <a:pt x="131445" y="590360"/>
                  <a:pt x="139160" y="598646"/>
                  <a:pt x="150209" y="601694"/>
                </a:cubicBezTo>
                <a:cubicBezTo>
                  <a:pt x="164116" y="605504"/>
                  <a:pt x="178880" y="597789"/>
                  <a:pt x="182975" y="584454"/>
                </a:cubicBezTo>
                <a:cubicBezTo>
                  <a:pt x="183642" y="582168"/>
                  <a:pt x="183928" y="579692"/>
                  <a:pt x="184023" y="577310"/>
                </a:cubicBezTo>
                <a:cubicBezTo>
                  <a:pt x="184118" y="564261"/>
                  <a:pt x="184309" y="551212"/>
                  <a:pt x="184023" y="538067"/>
                </a:cubicBezTo>
                <a:cubicBezTo>
                  <a:pt x="183452" y="508349"/>
                  <a:pt x="210122" y="486632"/>
                  <a:pt x="238792" y="490823"/>
                </a:cubicBezTo>
                <a:cubicBezTo>
                  <a:pt x="259366" y="493871"/>
                  <a:pt x="274796" y="508159"/>
                  <a:pt x="278892" y="528161"/>
                </a:cubicBezTo>
                <a:cubicBezTo>
                  <a:pt x="279464" y="531209"/>
                  <a:pt x="279749" y="534353"/>
                  <a:pt x="279749" y="537401"/>
                </a:cubicBezTo>
                <a:cubicBezTo>
                  <a:pt x="279845" y="581882"/>
                  <a:pt x="279749" y="626269"/>
                  <a:pt x="279749" y="670751"/>
                </a:cubicBezTo>
                <a:cubicBezTo>
                  <a:pt x="279749" y="680180"/>
                  <a:pt x="274034" y="686086"/>
                  <a:pt x="265176" y="685705"/>
                </a:cubicBezTo>
                <a:cubicBezTo>
                  <a:pt x="258604" y="685419"/>
                  <a:pt x="253079" y="680085"/>
                  <a:pt x="252603" y="673513"/>
                </a:cubicBezTo>
                <a:cubicBezTo>
                  <a:pt x="252508" y="672275"/>
                  <a:pt x="252508" y="671036"/>
                  <a:pt x="252508" y="669703"/>
                </a:cubicBezTo>
                <a:cubicBezTo>
                  <a:pt x="252508" y="625697"/>
                  <a:pt x="252508" y="581597"/>
                  <a:pt x="252508" y="537591"/>
                </a:cubicBezTo>
                <a:cubicBezTo>
                  <a:pt x="252508" y="527114"/>
                  <a:pt x="245078" y="518827"/>
                  <a:pt x="234791" y="517684"/>
                </a:cubicBezTo>
                <a:cubicBezTo>
                  <a:pt x="223456" y="516446"/>
                  <a:pt x="213741" y="522923"/>
                  <a:pt x="211550" y="533210"/>
                </a:cubicBezTo>
                <a:cubicBezTo>
                  <a:pt x="211265" y="534638"/>
                  <a:pt x="211265" y="536067"/>
                  <a:pt x="211265" y="537496"/>
                </a:cubicBezTo>
                <a:cubicBezTo>
                  <a:pt x="211265" y="550736"/>
                  <a:pt x="211265" y="564071"/>
                  <a:pt x="211265" y="577310"/>
                </a:cubicBezTo>
                <a:cubicBezTo>
                  <a:pt x="211265" y="603980"/>
                  <a:pt x="190691" y="626269"/>
                  <a:pt x="164116" y="629317"/>
                </a:cubicBezTo>
                <a:cubicBezTo>
                  <a:pt x="141351" y="631888"/>
                  <a:pt x="119444" y="620268"/>
                  <a:pt x="109538" y="601599"/>
                </a:cubicBezTo>
                <a:cubicBezTo>
                  <a:pt x="105728" y="594455"/>
                  <a:pt x="103632" y="586931"/>
                  <a:pt x="103632" y="578834"/>
                </a:cubicBezTo>
                <a:cubicBezTo>
                  <a:pt x="103632" y="568833"/>
                  <a:pt x="103632" y="558927"/>
                  <a:pt x="103632" y="548926"/>
                </a:cubicBezTo>
                <a:cubicBezTo>
                  <a:pt x="103823" y="547973"/>
                  <a:pt x="103823" y="546926"/>
                  <a:pt x="103823" y="545592"/>
                </a:cubicBezTo>
                <a:close/>
                <a:moveTo>
                  <a:pt x="27241" y="188690"/>
                </a:moveTo>
                <a:cubicBezTo>
                  <a:pt x="87440" y="188690"/>
                  <a:pt x="147352" y="188690"/>
                  <a:pt x="207359" y="188690"/>
                </a:cubicBezTo>
                <a:cubicBezTo>
                  <a:pt x="207359" y="187547"/>
                  <a:pt x="207359" y="186690"/>
                  <a:pt x="207359" y="185833"/>
                </a:cubicBezTo>
                <a:cubicBezTo>
                  <a:pt x="207359" y="141065"/>
                  <a:pt x="207359" y="96393"/>
                  <a:pt x="207359" y="51626"/>
                </a:cubicBezTo>
                <a:cubicBezTo>
                  <a:pt x="207359" y="49435"/>
                  <a:pt x="206978" y="47149"/>
                  <a:pt x="206407" y="45053"/>
                </a:cubicBezTo>
                <a:cubicBezTo>
                  <a:pt x="203454" y="34290"/>
                  <a:pt x="193262" y="27051"/>
                  <a:pt x="181166" y="26956"/>
                </a:cubicBezTo>
                <a:cubicBezTo>
                  <a:pt x="172593" y="26956"/>
                  <a:pt x="163925" y="27146"/>
                  <a:pt x="155353" y="27241"/>
                </a:cubicBezTo>
                <a:cubicBezTo>
                  <a:pt x="132779" y="27337"/>
                  <a:pt x="110204" y="27337"/>
                  <a:pt x="87725" y="27337"/>
                </a:cubicBezTo>
                <a:cubicBezTo>
                  <a:pt x="76486" y="27337"/>
                  <a:pt x="65246" y="27337"/>
                  <a:pt x="54007" y="27432"/>
                </a:cubicBezTo>
                <a:cubicBezTo>
                  <a:pt x="38195" y="27527"/>
                  <a:pt x="26956" y="39148"/>
                  <a:pt x="27146" y="54197"/>
                </a:cubicBezTo>
                <a:cubicBezTo>
                  <a:pt x="27623" y="97631"/>
                  <a:pt x="27337" y="141161"/>
                  <a:pt x="27337" y="184594"/>
                </a:cubicBezTo>
                <a:cubicBezTo>
                  <a:pt x="27241" y="185928"/>
                  <a:pt x="27241" y="187166"/>
                  <a:pt x="27241" y="188690"/>
                </a:cubicBezTo>
                <a:close/>
                <a:moveTo>
                  <a:pt x="27241" y="216218"/>
                </a:moveTo>
                <a:cubicBezTo>
                  <a:pt x="27241" y="222694"/>
                  <a:pt x="27337" y="228886"/>
                  <a:pt x="27241" y="235077"/>
                </a:cubicBezTo>
                <a:cubicBezTo>
                  <a:pt x="27051" y="241744"/>
                  <a:pt x="29337" y="247364"/>
                  <a:pt x="33528" y="252317"/>
                </a:cubicBezTo>
                <a:cubicBezTo>
                  <a:pt x="46768" y="268034"/>
                  <a:pt x="60103" y="283845"/>
                  <a:pt x="73247" y="299657"/>
                </a:cubicBezTo>
                <a:cubicBezTo>
                  <a:pt x="79343" y="306991"/>
                  <a:pt x="86963" y="310325"/>
                  <a:pt x="96298" y="310325"/>
                </a:cubicBezTo>
                <a:cubicBezTo>
                  <a:pt x="110300" y="310229"/>
                  <a:pt x="124397" y="310325"/>
                  <a:pt x="138398" y="310325"/>
                </a:cubicBezTo>
                <a:cubicBezTo>
                  <a:pt x="147828" y="310325"/>
                  <a:pt x="155353" y="306800"/>
                  <a:pt x="161449" y="299466"/>
                </a:cubicBezTo>
                <a:cubicBezTo>
                  <a:pt x="174308" y="283940"/>
                  <a:pt x="187357" y="268700"/>
                  <a:pt x="200120" y="253175"/>
                </a:cubicBezTo>
                <a:cubicBezTo>
                  <a:pt x="202787" y="249936"/>
                  <a:pt x="205740" y="245936"/>
                  <a:pt x="206312" y="241935"/>
                </a:cubicBezTo>
                <a:cubicBezTo>
                  <a:pt x="207550" y="233553"/>
                  <a:pt x="207264" y="224885"/>
                  <a:pt x="207645" y="216122"/>
                </a:cubicBezTo>
                <a:cubicBezTo>
                  <a:pt x="147257" y="216218"/>
                  <a:pt x="87440" y="216218"/>
                  <a:pt x="27241" y="216218"/>
                </a:cubicBezTo>
                <a:close/>
                <a:moveTo>
                  <a:pt x="99536" y="452819"/>
                </a:moveTo>
                <a:cubicBezTo>
                  <a:pt x="99536" y="474726"/>
                  <a:pt x="99536" y="496443"/>
                  <a:pt x="99536" y="518160"/>
                </a:cubicBezTo>
                <a:cubicBezTo>
                  <a:pt x="110300" y="518160"/>
                  <a:pt x="120777" y="518160"/>
                  <a:pt x="131255" y="518160"/>
                </a:cubicBezTo>
                <a:cubicBezTo>
                  <a:pt x="131255" y="496348"/>
                  <a:pt x="131255" y="474631"/>
                  <a:pt x="131255" y="452819"/>
                </a:cubicBezTo>
                <a:cubicBezTo>
                  <a:pt x="120682" y="452819"/>
                  <a:pt x="110300" y="452819"/>
                  <a:pt x="99536" y="452819"/>
                </a:cubicBezTo>
                <a:close/>
                <a:moveTo>
                  <a:pt x="89535" y="357283"/>
                </a:moveTo>
                <a:cubicBezTo>
                  <a:pt x="108204" y="357283"/>
                  <a:pt x="126587" y="357283"/>
                  <a:pt x="144971" y="357283"/>
                </a:cubicBezTo>
                <a:cubicBezTo>
                  <a:pt x="144971" y="350520"/>
                  <a:pt x="144971" y="343948"/>
                  <a:pt x="144971" y="337375"/>
                </a:cubicBezTo>
                <a:cubicBezTo>
                  <a:pt x="126397" y="337375"/>
                  <a:pt x="108014" y="337375"/>
                  <a:pt x="89535" y="337375"/>
                </a:cubicBezTo>
                <a:cubicBezTo>
                  <a:pt x="89535" y="344138"/>
                  <a:pt x="89535" y="350615"/>
                  <a:pt x="89535" y="357283"/>
                </a:cubicBezTo>
                <a:close/>
              </a:path>
            </a:pathLst>
          </a:custGeom>
          <a:solidFill>
            <a:srgbClr val="00ADB4"/>
          </a:solidFill>
          <a:ln w="9525" cap="flat">
            <a:noFill/>
            <a:prstDash val="solid"/>
            <a:miter/>
          </a:ln>
        </p:spPr>
        <p:txBody>
          <a:bodyPr rtlCol="0" anchor="ctr"/>
          <a:lstStyle/>
          <a:p>
            <a:endParaRPr lang="en-US"/>
          </a:p>
        </p:txBody>
      </p:sp>
      <p:sp>
        <p:nvSpPr>
          <p:cNvPr id="15" name="Graphic 13">
            <a:extLst>
              <a:ext uri="{FF2B5EF4-FFF2-40B4-BE49-F238E27FC236}">
                <a16:creationId xmlns:a16="http://schemas.microsoft.com/office/drawing/2014/main" id="{6CE86653-C18E-41E1-825A-B32E57CA6F06}"/>
              </a:ext>
            </a:extLst>
          </p:cNvPr>
          <p:cNvSpPr/>
          <p:nvPr/>
        </p:nvSpPr>
        <p:spPr>
          <a:xfrm>
            <a:off x="6733586" y="1649320"/>
            <a:ext cx="497630" cy="591651"/>
          </a:xfrm>
          <a:custGeom>
            <a:avLst/>
            <a:gdLst>
              <a:gd name="connsiteX0" fmla="*/ 167279 w 576573"/>
              <a:gd name="connsiteY0" fmla="*/ 144199 h 685509"/>
              <a:gd name="connsiteX1" fmla="*/ 147753 w 576573"/>
              <a:gd name="connsiteY1" fmla="*/ 125625 h 685509"/>
              <a:gd name="connsiteX2" fmla="*/ 120607 w 576573"/>
              <a:gd name="connsiteY2" fmla="*/ 99908 h 685509"/>
              <a:gd name="connsiteX3" fmla="*/ 120416 w 576573"/>
              <a:gd name="connsiteY3" fmla="*/ 79715 h 685509"/>
              <a:gd name="connsiteX4" fmla="*/ 117844 w 576573"/>
              <a:gd name="connsiteY4" fmla="*/ 77905 h 685509"/>
              <a:gd name="connsiteX5" fmla="*/ 116035 w 576573"/>
              <a:gd name="connsiteY5" fmla="*/ 26280 h 685509"/>
              <a:gd name="connsiteX6" fmla="*/ 130798 w 576573"/>
              <a:gd name="connsiteY6" fmla="*/ 10754 h 685509"/>
              <a:gd name="connsiteX7" fmla="*/ 181757 w 576573"/>
              <a:gd name="connsiteY7" fmla="*/ 10182 h 685509"/>
              <a:gd name="connsiteX8" fmla="*/ 183948 w 576573"/>
              <a:gd name="connsiteY8" fmla="*/ 12183 h 685509"/>
              <a:gd name="connsiteX9" fmla="*/ 191949 w 576573"/>
              <a:gd name="connsiteY9" fmla="*/ 8563 h 685509"/>
              <a:gd name="connsiteX10" fmla="*/ 203950 w 576573"/>
              <a:gd name="connsiteY10" fmla="*/ 11802 h 685509"/>
              <a:gd name="connsiteX11" fmla="*/ 284532 w 576573"/>
              <a:gd name="connsiteY11" fmla="*/ 88383 h 685509"/>
              <a:gd name="connsiteX12" fmla="*/ 381211 w 576573"/>
              <a:gd name="connsiteY12" fmla="*/ 180108 h 685509"/>
              <a:gd name="connsiteX13" fmla="*/ 465983 w 576573"/>
              <a:gd name="connsiteY13" fmla="*/ 260785 h 685509"/>
              <a:gd name="connsiteX14" fmla="*/ 477889 w 576573"/>
              <a:gd name="connsiteY14" fmla="*/ 298314 h 685509"/>
              <a:gd name="connsiteX15" fmla="*/ 479223 w 576573"/>
              <a:gd name="connsiteY15" fmla="*/ 302219 h 685509"/>
              <a:gd name="connsiteX16" fmla="*/ 468460 w 576573"/>
              <a:gd name="connsiteY16" fmla="*/ 365846 h 685509"/>
              <a:gd name="connsiteX17" fmla="*/ 423025 w 576573"/>
              <a:gd name="connsiteY17" fmla="*/ 362131 h 685509"/>
              <a:gd name="connsiteX18" fmla="*/ 414358 w 576573"/>
              <a:gd name="connsiteY18" fmla="*/ 359655 h 685509"/>
              <a:gd name="connsiteX19" fmla="*/ 383116 w 576573"/>
              <a:gd name="connsiteY19" fmla="*/ 349368 h 685509"/>
              <a:gd name="connsiteX20" fmla="*/ 308440 w 576573"/>
              <a:gd name="connsiteY20" fmla="*/ 278406 h 685509"/>
              <a:gd name="connsiteX21" fmla="*/ 247575 w 576573"/>
              <a:gd name="connsiteY21" fmla="*/ 220685 h 685509"/>
              <a:gd name="connsiteX22" fmla="*/ 246051 w 576573"/>
              <a:gd name="connsiteY22" fmla="*/ 219351 h 685509"/>
              <a:gd name="connsiteX23" fmla="*/ 221762 w 576573"/>
              <a:gd name="connsiteY23" fmla="*/ 227924 h 685509"/>
              <a:gd name="connsiteX24" fmla="*/ 172137 w 576573"/>
              <a:gd name="connsiteY24" fmla="*/ 207255 h 685509"/>
              <a:gd name="connsiteX25" fmla="*/ 166612 w 576573"/>
              <a:gd name="connsiteY25" fmla="*/ 206112 h 685509"/>
              <a:gd name="connsiteX26" fmla="*/ 76030 w 576573"/>
              <a:gd name="connsiteY26" fmla="*/ 294885 h 685509"/>
              <a:gd name="connsiteX27" fmla="*/ 54217 w 576573"/>
              <a:gd name="connsiteY27" fmla="*/ 368418 h 685509"/>
              <a:gd name="connsiteX28" fmla="*/ 95365 w 576573"/>
              <a:gd name="connsiteY28" fmla="*/ 511293 h 685509"/>
              <a:gd name="connsiteX29" fmla="*/ 206617 w 576573"/>
              <a:gd name="connsiteY29" fmla="*/ 584445 h 685509"/>
              <a:gd name="connsiteX30" fmla="*/ 380925 w 576573"/>
              <a:gd name="connsiteY30" fmla="*/ 547202 h 685509"/>
              <a:gd name="connsiteX31" fmla="*/ 423787 w 576573"/>
              <a:gd name="connsiteY31" fmla="*/ 501291 h 685509"/>
              <a:gd name="connsiteX32" fmla="*/ 426169 w 576573"/>
              <a:gd name="connsiteY32" fmla="*/ 497672 h 685509"/>
              <a:gd name="connsiteX33" fmla="*/ 422263 w 576573"/>
              <a:gd name="connsiteY33" fmla="*/ 497672 h 685509"/>
              <a:gd name="connsiteX34" fmla="*/ 339967 w 576573"/>
              <a:gd name="connsiteY34" fmla="*/ 497672 h 685509"/>
              <a:gd name="connsiteX35" fmla="*/ 322822 w 576573"/>
              <a:gd name="connsiteY35" fmla="*/ 480622 h 685509"/>
              <a:gd name="connsiteX36" fmla="*/ 323299 w 576573"/>
              <a:gd name="connsiteY36" fmla="*/ 457572 h 685509"/>
              <a:gd name="connsiteX37" fmla="*/ 361113 w 576573"/>
              <a:gd name="connsiteY37" fmla="*/ 422329 h 685509"/>
              <a:gd name="connsiteX38" fmla="*/ 528658 w 576573"/>
              <a:gd name="connsiteY38" fmla="*/ 422329 h 685509"/>
              <a:gd name="connsiteX39" fmla="*/ 566662 w 576573"/>
              <a:gd name="connsiteY39" fmla="*/ 460620 h 685509"/>
              <a:gd name="connsiteX40" fmla="*/ 566662 w 576573"/>
              <a:gd name="connsiteY40" fmla="*/ 483384 h 685509"/>
              <a:gd name="connsiteX41" fmla="*/ 553042 w 576573"/>
              <a:gd name="connsiteY41" fmla="*/ 497577 h 685509"/>
              <a:gd name="connsiteX42" fmla="*/ 539421 w 576573"/>
              <a:gd name="connsiteY42" fmla="*/ 497577 h 685509"/>
              <a:gd name="connsiteX43" fmla="*/ 460744 w 576573"/>
              <a:gd name="connsiteY43" fmla="*/ 497481 h 685509"/>
              <a:gd name="connsiteX44" fmla="*/ 456268 w 576573"/>
              <a:gd name="connsiteY44" fmla="*/ 500148 h 685509"/>
              <a:gd name="connsiteX45" fmla="*/ 361589 w 576573"/>
              <a:gd name="connsiteY45" fmla="*/ 591684 h 685509"/>
              <a:gd name="connsiteX46" fmla="*/ 358541 w 576573"/>
              <a:gd name="connsiteY46" fmla="*/ 594065 h 685509"/>
              <a:gd name="connsiteX47" fmla="*/ 362161 w 576573"/>
              <a:gd name="connsiteY47" fmla="*/ 594065 h 685509"/>
              <a:gd name="connsiteX48" fmla="*/ 522181 w 576573"/>
              <a:gd name="connsiteY48" fmla="*/ 594065 h 685509"/>
              <a:gd name="connsiteX49" fmla="*/ 572187 w 576573"/>
              <a:gd name="connsiteY49" fmla="*/ 625402 h 685509"/>
              <a:gd name="connsiteX50" fmla="*/ 576568 w 576573"/>
              <a:gd name="connsiteY50" fmla="*/ 646833 h 685509"/>
              <a:gd name="connsiteX51" fmla="*/ 576568 w 576573"/>
              <a:gd name="connsiteY51" fmla="*/ 670551 h 685509"/>
              <a:gd name="connsiteX52" fmla="*/ 561519 w 576573"/>
              <a:gd name="connsiteY52" fmla="*/ 685505 h 685509"/>
              <a:gd name="connsiteX53" fmla="*/ 15355 w 576573"/>
              <a:gd name="connsiteY53" fmla="*/ 685505 h 685509"/>
              <a:gd name="connsiteX54" fmla="*/ 14403 w 576573"/>
              <a:gd name="connsiteY54" fmla="*/ 685505 h 685509"/>
              <a:gd name="connsiteX55" fmla="*/ 20 w 576573"/>
              <a:gd name="connsiteY55" fmla="*/ 671598 h 685509"/>
              <a:gd name="connsiteX56" fmla="*/ 782 w 576573"/>
              <a:gd name="connsiteY56" fmla="*/ 638451 h 685509"/>
              <a:gd name="connsiteX57" fmla="*/ 47740 w 576573"/>
              <a:gd name="connsiteY57" fmla="*/ 594636 h 685509"/>
              <a:gd name="connsiteX58" fmla="*/ 62314 w 576573"/>
              <a:gd name="connsiteY58" fmla="*/ 594255 h 685509"/>
              <a:gd name="connsiteX59" fmla="*/ 149848 w 576573"/>
              <a:gd name="connsiteY59" fmla="*/ 594255 h 685509"/>
              <a:gd name="connsiteX60" fmla="*/ 153373 w 576573"/>
              <a:gd name="connsiteY60" fmla="*/ 594255 h 685509"/>
              <a:gd name="connsiteX61" fmla="*/ 153658 w 576573"/>
              <a:gd name="connsiteY61" fmla="*/ 593589 h 685509"/>
              <a:gd name="connsiteX62" fmla="*/ 150896 w 576573"/>
              <a:gd name="connsiteY62" fmla="*/ 592065 h 685509"/>
              <a:gd name="connsiteX63" fmla="*/ 37453 w 576573"/>
              <a:gd name="connsiteY63" fmla="*/ 458238 h 685509"/>
              <a:gd name="connsiteX64" fmla="*/ 26881 w 576573"/>
              <a:gd name="connsiteY64" fmla="*/ 373656 h 685509"/>
              <a:gd name="connsiteX65" fmla="*/ 150515 w 576573"/>
              <a:gd name="connsiteY65" fmla="*/ 184109 h 685509"/>
              <a:gd name="connsiteX66" fmla="*/ 159469 w 576573"/>
              <a:gd name="connsiteY66" fmla="*/ 179156 h 685509"/>
              <a:gd name="connsiteX67" fmla="*/ 159945 w 576573"/>
              <a:gd name="connsiteY67" fmla="*/ 169345 h 685509"/>
              <a:gd name="connsiteX68" fmla="*/ 167279 w 576573"/>
              <a:gd name="connsiteY68" fmla="*/ 144199 h 685509"/>
              <a:gd name="connsiteX69" fmla="*/ 148705 w 576573"/>
              <a:gd name="connsiteY69" fmla="*/ 89430 h 685509"/>
              <a:gd name="connsiteX70" fmla="*/ 168041 w 576573"/>
              <a:gd name="connsiteY70" fmla="*/ 107909 h 685509"/>
              <a:gd name="connsiteX71" fmla="*/ 302915 w 576573"/>
              <a:gd name="connsiteY71" fmla="*/ 235925 h 685509"/>
              <a:gd name="connsiteX72" fmla="*/ 401213 w 576573"/>
              <a:gd name="connsiteY72" fmla="*/ 329270 h 685509"/>
              <a:gd name="connsiteX73" fmla="*/ 418834 w 576573"/>
              <a:gd name="connsiteY73" fmla="*/ 329079 h 685509"/>
              <a:gd name="connsiteX74" fmla="*/ 448362 w 576573"/>
              <a:gd name="connsiteY74" fmla="*/ 298028 h 685509"/>
              <a:gd name="connsiteX75" fmla="*/ 447505 w 576573"/>
              <a:gd name="connsiteY75" fmla="*/ 280216 h 685509"/>
              <a:gd name="connsiteX76" fmla="*/ 420358 w 576573"/>
              <a:gd name="connsiteY76" fmla="*/ 254499 h 685509"/>
              <a:gd name="connsiteX77" fmla="*/ 321108 w 576573"/>
              <a:gd name="connsiteY77" fmla="*/ 160201 h 685509"/>
              <a:gd name="connsiteX78" fmla="*/ 204903 w 576573"/>
              <a:gd name="connsiteY78" fmla="*/ 49806 h 685509"/>
              <a:gd name="connsiteX79" fmla="*/ 194997 w 576573"/>
              <a:gd name="connsiteY79" fmla="*/ 40567 h 685509"/>
              <a:gd name="connsiteX80" fmla="*/ 148705 w 576573"/>
              <a:gd name="connsiteY80" fmla="*/ 89430 h 685509"/>
              <a:gd name="connsiteX81" fmla="*/ 26404 w 576573"/>
              <a:gd name="connsiteY81" fmla="*/ 658835 h 685509"/>
              <a:gd name="connsiteX82" fmla="*/ 549613 w 576573"/>
              <a:gd name="connsiteY82" fmla="*/ 658835 h 685509"/>
              <a:gd name="connsiteX83" fmla="*/ 549613 w 576573"/>
              <a:gd name="connsiteY83" fmla="*/ 645976 h 685509"/>
              <a:gd name="connsiteX84" fmla="*/ 524562 w 576573"/>
              <a:gd name="connsiteY84" fmla="*/ 621306 h 685509"/>
              <a:gd name="connsiteX85" fmla="*/ 51931 w 576573"/>
              <a:gd name="connsiteY85" fmla="*/ 621306 h 685509"/>
              <a:gd name="connsiteX86" fmla="*/ 28119 w 576573"/>
              <a:gd name="connsiteY86" fmla="*/ 639309 h 685509"/>
              <a:gd name="connsiteX87" fmla="*/ 26404 w 576573"/>
              <a:gd name="connsiteY87" fmla="*/ 658835 h 685509"/>
              <a:gd name="connsiteX88" fmla="*/ 539992 w 576573"/>
              <a:gd name="connsiteY88" fmla="*/ 470716 h 685509"/>
              <a:gd name="connsiteX89" fmla="*/ 539992 w 576573"/>
              <a:gd name="connsiteY89" fmla="*/ 464430 h 685509"/>
              <a:gd name="connsiteX90" fmla="*/ 524657 w 576573"/>
              <a:gd name="connsiteY90" fmla="*/ 449094 h 685509"/>
              <a:gd name="connsiteX91" fmla="*/ 365018 w 576573"/>
              <a:gd name="connsiteY91" fmla="*/ 449094 h 685509"/>
              <a:gd name="connsiteX92" fmla="*/ 362446 w 576573"/>
              <a:gd name="connsiteY92" fmla="*/ 449094 h 685509"/>
              <a:gd name="connsiteX93" fmla="*/ 350254 w 576573"/>
              <a:gd name="connsiteY93" fmla="*/ 459000 h 685509"/>
              <a:gd name="connsiteX94" fmla="*/ 350159 w 576573"/>
              <a:gd name="connsiteY94" fmla="*/ 470716 h 685509"/>
              <a:gd name="connsiteX95" fmla="*/ 539992 w 576573"/>
              <a:gd name="connsiteY95" fmla="*/ 470716 h 685509"/>
              <a:gd name="connsiteX96" fmla="*/ 188234 w 576573"/>
              <a:gd name="connsiteY96" fmla="*/ 164202 h 685509"/>
              <a:gd name="connsiteX97" fmla="*/ 195949 w 576573"/>
              <a:gd name="connsiteY97" fmla="*/ 193729 h 685509"/>
              <a:gd name="connsiteX98" fmla="*/ 225286 w 576573"/>
              <a:gd name="connsiteY98" fmla="*/ 199349 h 685509"/>
              <a:gd name="connsiteX99" fmla="*/ 188234 w 576573"/>
              <a:gd name="connsiteY99" fmla="*/ 164202 h 685509"/>
              <a:gd name="connsiteX100" fmla="*/ 139085 w 576573"/>
              <a:gd name="connsiteY100" fmla="*/ 60570 h 685509"/>
              <a:gd name="connsiteX101" fmla="*/ 165850 w 576573"/>
              <a:gd name="connsiteY101" fmla="*/ 32471 h 685509"/>
              <a:gd name="connsiteX102" fmla="*/ 148515 w 576573"/>
              <a:gd name="connsiteY102" fmla="*/ 31423 h 685509"/>
              <a:gd name="connsiteX103" fmla="*/ 137561 w 576573"/>
              <a:gd name="connsiteY103" fmla="*/ 42948 h 685509"/>
              <a:gd name="connsiteX104" fmla="*/ 139085 w 576573"/>
              <a:gd name="connsiteY104" fmla="*/ 60570 h 685509"/>
              <a:gd name="connsiteX105" fmla="*/ 443314 w 576573"/>
              <a:gd name="connsiteY105" fmla="*/ 342700 h 685509"/>
              <a:gd name="connsiteX106" fmla="*/ 459125 w 576573"/>
              <a:gd name="connsiteY106" fmla="*/ 339462 h 685509"/>
              <a:gd name="connsiteX107" fmla="*/ 461030 w 576573"/>
              <a:gd name="connsiteY107" fmla="*/ 323936 h 685509"/>
              <a:gd name="connsiteX108" fmla="*/ 443314 w 576573"/>
              <a:gd name="connsiteY108" fmla="*/ 342700 h 68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76573" h="685509">
                <a:moveTo>
                  <a:pt x="167279" y="144199"/>
                </a:moveTo>
                <a:cubicBezTo>
                  <a:pt x="160707" y="138008"/>
                  <a:pt x="154230" y="131817"/>
                  <a:pt x="147753" y="125625"/>
                </a:cubicBezTo>
                <a:cubicBezTo>
                  <a:pt x="138704" y="117053"/>
                  <a:pt x="129655" y="108480"/>
                  <a:pt x="120607" y="99908"/>
                </a:cubicBezTo>
                <a:cubicBezTo>
                  <a:pt x="114987" y="94574"/>
                  <a:pt x="114892" y="87811"/>
                  <a:pt x="120416" y="79715"/>
                </a:cubicBezTo>
                <a:cubicBezTo>
                  <a:pt x="119654" y="79143"/>
                  <a:pt x="118702" y="78667"/>
                  <a:pt x="117844" y="77905"/>
                </a:cubicBezTo>
                <a:cubicBezTo>
                  <a:pt x="102890" y="63903"/>
                  <a:pt x="102128" y="41234"/>
                  <a:pt x="116035" y="26280"/>
                </a:cubicBezTo>
                <a:cubicBezTo>
                  <a:pt x="120892" y="21041"/>
                  <a:pt x="125845" y="15897"/>
                  <a:pt x="130798" y="10754"/>
                </a:cubicBezTo>
                <a:cubicBezTo>
                  <a:pt x="144419" y="-3343"/>
                  <a:pt x="167089" y="-3629"/>
                  <a:pt x="181757" y="10182"/>
                </a:cubicBezTo>
                <a:cubicBezTo>
                  <a:pt x="182519" y="10944"/>
                  <a:pt x="183376" y="11611"/>
                  <a:pt x="183948" y="12183"/>
                </a:cubicBezTo>
                <a:cubicBezTo>
                  <a:pt x="186710" y="10849"/>
                  <a:pt x="189187" y="9325"/>
                  <a:pt x="191949" y="8563"/>
                </a:cubicBezTo>
                <a:cubicBezTo>
                  <a:pt x="196426" y="7230"/>
                  <a:pt x="200521" y="8658"/>
                  <a:pt x="203950" y="11802"/>
                </a:cubicBezTo>
                <a:cubicBezTo>
                  <a:pt x="230811" y="37329"/>
                  <a:pt x="257671" y="62856"/>
                  <a:pt x="284532" y="88383"/>
                </a:cubicBezTo>
                <a:cubicBezTo>
                  <a:pt x="316726" y="118958"/>
                  <a:pt x="349016" y="149533"/>
                  <a:pt x="381211" y="180108"/>
                </a:cubicBezTo>
                <a:cubicBezTo>
                  <a:pt x="409500" y="206969"/>
                  <a:pt x="437789" y="233829"/>
                  <a:pt x="465983" y="260785"/>
                </a:cubicBezTo>
                <a:cubicBezTo>
                  <a:pt x="476746" y="271072"/>
                  <a:pt x="480747" y="283645"/>
                  <a:pt x="477889" y="298314"/>
                </a:cubicBezTo>
                <a:cubicBezTo>
                  <a:pt x="477699" y="299457"/>
                  <a:pt x="478366" y="301171"/>
                  <a:pt x="479223" y="302219"/>
                </a:cubicBezTo>
                <a:cubicBezTo>
                  <a:pt x="496749" y="322793"/>
                  <a:pt x="491701" y="352606"/>
                  <a:pt x="468460" y="365846"/>
                </a:cubicBezTo>
                <a:cubicBezTo>
                  <a:pt x="454458" y="373847"/>
                  <a:pt x="435408" y="372418"/>
                  <a:pt x="423025" y="362131"/>
                </a:cubicBezTo>
                <a:cubicBezTo>
                  <a:pt x="420358" y="359940"/>
                  <a:pt x="417977" y="359083"/>
                  <a:pt x="414358" y="359655"/>
                </a:cubicBezTo>
                <a:cubicBezTo>
                  <a:pt x="402356" y="361464"/>
                  <a:pt x="391879" y="357654"/>
                  <a:pt x="383116" y="349368"/>
                </a:cubicBezTo>
                <a:cubicBezTo>
                  <a:pt x="358160" y="325746"/>
                  <a:pt x="333300" y="302028"/>
                  <a:pt x="308440" y="278406"/>
                </a:cubicBezTo>
                <a:cubicBezTo>
                  <a:pt x="288151" y="259166"/>
                  <a:pt x="267863" y="239925"/>
                  <a:pt x="247575" y="220685"/>
                </a:cubicBezTo>
                <a:cubicBezTo>
                  <a:pt x="247099" y="220209"/>
                  <a:pt x="246622" y="219828"/>
                  <a:pt x="246051" y="219351"/>
                </a:cubicBezTo>
                <a:cubicBezTo>
                  <a:pt x="238526" y="223923"/>
                  <a:pt x="230525" y="227162"/>
                  <a:pt x="221762" y="227924"/>
                </a:cubicBezTo>
                <a:cubicBezTo>
                  <a:pt x="201569" y="229829"/>
                  <a:pt x="185091" y="222685"/>
                  <a:pt x="172137" y="207255"/>
                </a:cubicBezTo>
                <a:cubicBezTo>
                  <a:pt x="170232" y="204969"/>
                  <a:pt x="168994" y="204873"/>
                  <a:pt x="166612" y="206112"/>
                </a:cubicBezTo>
                <a:cubicBezTo>
                  <a:pt x="126988" y="226019"/>
                  <a:pt x="96699" y="255546"/>
                  <a:pt x="76030" y="294885"/>
                </a:cubicBezTo>
                <a:cubicBezTo>
                  <a:pt x="63933" y="317935"/>
                  <a:pt x="56503" y="342510"/>
                  <a:pt x="54217" y="368418"/>
                </a:cubicBezTo>
                <a:cubicBezTo>
                  <a:pt x="49550" y="421281"/>
                  <a:pt x="62980" y="469192"/>
                  <a:pt x="95365" y="511293"/>
                </a:cubicBezTo>
                <a:cubicBezTo>
                  <a:pt x="123940" y="548440"/>
                  <a:pt x="161088" y="573396"/>
                  <a:pt x="206617" y="584445"/>
                </a:cubicBezTo>
                <a:cubicBezTo>
                  <a:pt x="270530" y="599970"/>
                  <a:pt x="328728" y="586826"/>
                  <a:pt x="380925" y="547202"/>
                </a:cubicBezTo>
                <a:cubicBezTo>
                  <a:pt x="397784" y="534438"/>
                  <a:pt x="411976" y="518913"/>
                  <a:pt x="423787" y="501291"/>
                </a:cubicBezTo>
                <a:cubicBezTo>
                  <a:pt x="424454" y="500339"/>
                  <a:pt x="425121" y="499291"/>
                  <a:pt x="426169" y="497672"/>
                </a:cubicBezTo>
                <a:cubicBezTo>
                  <a:pt x="424454" y="497672"/>
                  <a:pt x="423406" y="497672"/>
                  <a:pt x="422263" y="497672"/>
                </a:cubicBezTo>
                <a:cubicBezTo>
                  <a:pt x="394831" y="497672"/>
                  <a:pt x="367399" y="497672"/>
                  <a:pt x="339967" y="497672"/>
                </a:cubicBezTo>
                <a:cubicBezTo>
                  <a:pt x="327585" y="497672"/>
                  <a:pt x="322727" y="492909"/>
                  <a:pt x="322822" y="480622"/>
                </a:cubicBezTo>
                <a:cubicBezTo>
                  <a:pt x="322822" y="472907"/>
                  <a:pt x="322632" y="465192"/>
                  <a:pt x="323299" y="457572"/>
                </a:cubicBezTo>
                <a:cubicBezTo>
                  <a:pt x="324823" y="438426"/>
                  <a:pt x="341872" y="422424"/>
                  <a:pt x="361113" y="422329"/>
                </a:cubicBezTo>
                <a:cubicBezTo>
                  <a:pt x="416929" y="422234"/>
                  <a:pt x="472746" y="422139"/>
                  <a:pt x="528658" y="422329"/>
                </a:cubicBezTo>
                <a:cubicBezTo>
                  <a:pt x="548946" y="422424"/>
                  <a:pt x="566472" y="440331"/>
                  <a:pt x="566662" y="460620"/>
                </a:cubicBezTo>
                <a:cubicBezTo>
                  <a:pt x="566758" y="468240"/>
                  <a:pt x="566662" y="475764"/>
                  <a:pt x="566662" y="483384"/>
                </a:cubicBezTo>
                <a:cubicBezTo>
                  <a:pt x="566662" y="491671"/>
                  <a:pt x="561328" y="497291"/>
                  <a:pt x="553042" y="497577"/>
                </a:cubicBezTo>
                <a:cubicBezTo>
                  <a:pt x="548470" y="497767"/>
                  <a:pt x="543898" y="497577"/>
                  <a:pt x="539421" y="497577"/>
                </a:cubicBezTo>
                <a:cubicBezTo>
                  <a:pt x="513227" y="497577"/>
                  <a:pt x="486938" y="497577"/>
                  <a:pt x="460744" y="497481"/>
                </a:cubicBezTo>
                <a:cubicBezTo>
                  <a:pt x="458458" y="497481"/>
                  <a:pt x="457315" y="498243"/>
                  <a:pt x="456268" y="500148"/>
                </a:cubicBezTo>
                <a:cubicBezTo>
                  <a:pt x="433693" y="539963"/>
                  <a:pt x="402166" y="570443"/>
                  <a:pt x="361589" y="591684"/>
                </a:cubicBezTo>
                <a:cubicBezTo>
                  <a:pt x="360541" y="592255"/>
                  <a:pt x="359589" y="592827"/>
                  <a:pt x="358541" y="594065"/>
                </a:cubicBezTo>
                <a:cubicBezTo>
                  <a:pt x="359779" y="594065"/>
                  <a:pt x="360922" y="594065"/>
                  <a:pt x="362161" y="594065"/>
                </a:cubicBezTo>
                <a:cubicBezTo>
                  <a:pt x="415501" y="594065"/>
                  <a:pt x="468841" y="593970"/>
                  <a:pt x="522181" y="594065"/>
                </a:cubicBezTo>
                <a:cubicBezTo>
                  <a:pt x="545231" y="594160"/>
                  <a:pt x="562186" y="604352"/>
                  <a:pt x="572187" y="625402"/>
                </a:cubicBezTo>
                <a:cubicBezTo>
                  <a:pt x="575425" y="632165"/>
                  <a:pt x="576664" y="639404"/>
                  <a:pt x="576568" y="646833"/>
                </a:cubicBezTo>
                <a:cubicBezTo>
                  <a:pt x="576568" y="654739"/>
                  <a:pt x="576568" y="662645"/>
                  <a:pt x="576568" y="670551"/>
                </a:cubicBezTo>
                <a:cubicBezTo>
                  <a:pt x="576568" y="680361"/>
                  <a:pt x="571330" y="685505"/>
                  <a:pt x="561519" y="685505"/>
                </a:cubicBezTo>
                <a:cubicBezTo>
                  <a:pt x="379496" y="685505"/>
                  <a:pt x="197473" y="685505"/>
                  <a:pt x="15355" y="685505"/>
                </a:cubicBezTo>
                <a:cubicBezTo>
                  <a:pt x="15070" y="685505"/>
                  <a:pt x="14689" y="685505"/>
                  <a:pt x="14403" y="685505"/>
                </a:cubicBezTo>
                <a:cubicBezTo>
                  <a:pt x="5545" y="685695"/>
                  <a:pt x="20" y="680361"/>
                  <a:pt x="20" y="671598"/>
                </a:cubicBezTo>
                <a:cubicBezTo>
                  <a:pt x="115" y="660549"/>
                  <a:pt x="-361" y="649405"/>
                  <a:pt x="782" y="638451"/>
                </a:cubicBezTo>
                <a:cubicBezTo>
                  <a:pt x="3259" y="615210"/>
                  <a:pt x="24404" y="595970"/>
                  <a:pt x="47740" y="594636"/>
                </a:cubicBezTo>
                <a:cubicBezTo>
                  <a:pt x="52598" y="594351"/>
                  <a:pt x="57456" y="594255"/>
                  <a:pt x="62314" y="594255"/>
                </a:cubicBezTo>
                <a:cubicBezTo>
                  <a:pt x="91460" y="594255"/>
                  <a:pt x="120607" y="594255"/>
                  <a:pt x="149848" y="594255"/>
                </a:cubicBezTo>
                <a:cubicBezTo>
                  <a:pt x="150991" y="594255"/>
                  <a:pt x="152230" y="594255"/>
                  <a:pt x="153373" y="594255"/>
                </a:cubicBezTo>
                <a:cubicBezTo>
                  <a:pt x="153468" y="594065"/>
                  <a:pt x="153563" y="593874"/>
                  <a:pt x="153658" y="593589"/>
                </a:cubicBezTo>
                <a:cubicBezTo>
                  <a:pt x="152706" y="593112"/>
                  <a:pt x="151849" y="592541"/>
                  <a:pt x="150896" y="592065"/>
                </a:cubicBezTo>
                <a:cubicBezTo>
                  <a:pt x="95365" y="562442"/>
                  <a:pt x="57456" y="517865"/>
                  <a:pt x="37453" y="458238"/>
                </a:cubicBezTo>
                <a:cubicBezTo>
                  <a:pt x="28214" y="430806"/>
                  <a:pt x="24404" y="402422"/>
                  <a:pt x="26881" y="373656"/>
                </a:cubicBezTo>
                <a:cubicBezTo>
                  <a:pt x="34120" y="288503"/>
                  <a:pt x="75458" y="225257"/>
                  <a:pt x="150515" y="184109"/>
                </a:cubicBezTo>
                <a:cubicBezTo>
                  <a:pt x="153563" y="182490"/>
                  <a:pt x="157754" y="181728"/>
                  <a:pt x="159469" y="179156"/>
                </a:cubicBezTo>
                <a:cubicBezTo>
                  <a:pt x="160993" y="176775"/>
                  <a:pt x="159850" y="172679"/>
                  <a:pt x="159945" y="169345"/>
                </a:cubicBezTo>
                <a:cubicBezTo>
                  <a:pt x="160135" y="160487"/>
                  <a:pt x="162898" y="152200"/>
                  <a:pt x="167279" y="144199"/>
                </a:cubicBezTo>
                <a:close/>
                <a:moveTo>
                  <a:pt x="148705" y="89430"/>
                </a:moveTo>
                <a:cubicBezTo>
                  <a:pt x="155373" y="95812"/>
                  <a:pt x="161755" y="101908"/>
                  <a:pt x="168041" y="107909"/>
                </a:cubicBezTo>
                <a:cubicBezTo>
                  <a:pt x="212999" y="150581"/>
                  <a:pt x="257957" y="193253"/>
                  <a:pt x="302915" y="235925"/>
                </a:cubicBezTo>
                <a:cubicBezTo>
                  <a:pt x="335681" y="267072"/>
                  <a:pt x="368447" y="298218"/>
                  <a:pt x="401213" y="329270"/>
                </a:cubicBezTo>
                <a:cubicBezTo>
                  <a:pt x="406642" y="334413"/>
                  <a:pt x="413691" y="334509"/>
                  <a:pt x="418834" y="329079"/>
                </a:cubicBezTo>
                <a:cubicBezTo>
                  <a:pt x="428740" y="318792"/>
                  <a:pt x="438646" y="308410"/>
                  <a:pt x="448362" y="298028"/>
                </a:cubicBezTo>
                <a:cubicBezTo>
                  <a:pt x="453601" y="292408"/>
                  <a:pt x="453124" y="285455"/>
                  <a:pt x="447505" y="280216"/>
                </a:cubicBezTo>
                <a:cubicBezTo>
                  <a:pt x="438456" y="271644"/>
                  <a:pt x="429407" y="263071"/>
                  <a:pt x="420358" y="254499"/>
                </a:cubicBezTo>
                <a:cubicBezTo>
                  <a:pt x="387307" y="223066"/>
                  <a:pt x="354255" y="191634"/>
                  <a:pt x="321108" y="160201"/>
                </a:cubicBezTo>
                <a:cubicBezTo>
                  <a:pt x="282341" y="123435"/>
                  <a:pt x="243670" y="86573"/>
                  <a:pt x="204903" y="49806"/>
                </a:cubicBezTo>
                <a:cubicBezTo>
                  <a:pt x="201664" y="46758"/>
                  <a:pt x="198331" y="43710"/>
                  <a:pt x="194997" y="40567"/>
                </a:cubicBezTo>
                <a:cubicBezTo>
                  <a:pt x="179471" y="57045"/>
                  <a:pt x="164231" y="73143"/>
                  <a:pt x="148705" y="89430"/>
                </a:cubicBezTo>
                <a:close/>
                <a:moveTo>
                  <a:pt x="26404" y="658835"/>
                </a:moveTo>
                <a:cubicBezTo>
                  <a:pt x="201379" y="658835"/>
                  <a:pt x="375305" y="658835"/>
                  <a:pt x="549613" y="658835"/>
                </a:cubicBezTo>
                <a:cubicBezTo>
                  <a:pt x="549613" y="654358"/>
                  <a:pt x="549708" y="650167"/>
                  <a:pt x="549613" y="645976"/>
                </a:cubicBezTo>
                <a:cubicBezTo>
                  <a:pt x="549422" y="632355"/>
                  <a:pt x="538183" y="621306"/>
                  <a:pt x="524562" y="621306"/>
                </a:cubicBezTo>
                <a:cubicBezTo>
                  <a:pt x="367018" y="621306"/>
                  <a:pt x="209475" y="621306"/>
                  <a:pt x="51931" y="621306"/>
                </a:cubicBezTo>
                <a:cubicBezTo>
                  <a:pt x="40787" y="621306"/>
                  <a:pt x="30595" y="628545"/>
                  <a:pt x="28119" y="639309"/>
                </a:cubicBezTo>
                <a:cubicBezTo>
                  <a:pt x="26690" y="645500"/>
                  <a:pt x="26881" y="652167"/>
                  <a:pt x="26404" y="658835"/>
                </a:cubicBezTo>
                <a:close/>
                <a:moveTo>
                  <a:pt x="539992" y="470716"/>
                </a:moveTo>
                <a:cubicBezTo>
                  <a:pt x="539992" y="468525"/>
                  <a:pt x="539992" y="466430"/>
                  <a:pt x="539992" y="464430"/>
                </a:cubicBezTo>
                <a:cubicBezTo>
                  <a:pt x="539992" y="454143"/>
                  <a:pt x="534944" y="449094"/>
                  <a:pt x="524657" y="449094"/>
                </a:cubicBezTo>
                <a:cubicBezTo>
                  <a:pt x="471412" y="449094"/>
                  <a:pt x="418263" y="449094"/>
                  <a:pt x="365018" y="449094"/>
                </a:cubicBezTo>
                <a:cubicBezTo>
                  <a:pt x="364161" y="449094"/>
                  <a:pt x="363304" y="449094"/>
                  <a:pt x="362446" y="449094"/>
                </a:cubicBezTo>
                <a:cubicBezTo>
                  <a:pt x="356446" y="449475"/>
                  <a:pt x="351207" y="453381"/>
                  <a:pt x="350254" y="459000"/>
                </a:cubicBezTo>
                <a:cubicBezTo>
                  <a:pt x="349683" y="462715"/>
                  <a:pt x="350159" y="466716"/>
                  <a:pt x="350159" y="470716"/>
                </a:cubicBezTo>
                <a:cubicBezTo>
                  <a:pt x="413405" y="470716"/>
                  <a:pt x="476461" y="470716"/>
                  <a:pt x="539992" y="470716"/>
                </a:cubicBezTo>
                <a:close/>
                <a:moveTo>
                  <a:pt x="188234" y="164202"/>
                </a:moveTo>
                <a:cubicBezTo>
                  <a:pt x="184234" y="173346"/>
                  <a:pt x="187663" y="186109"/>
                  <a:pt x="195949" y="193729"/>
                </a:cubicBezTo>
                <a:cubicBezTo>
                  <a:pt x="204046" y="201254"/>
                  <a:pt x="217000" y="203826"/>
                  <a:pt x="225286" y="199349"/>
                </a:cubicBezTo>
                <a:cubicBezTo>
                  <a:pt x="212904" y="187538"/>
                  <a:pt x="200617" y="175917"/>
                  <a:pt x="188234" y="164202"/>
                </a:cubicBezTo>
                <a:close/>
                <a:moveTo>
                  <a:pt x="139085" y="60570"/>
                </a:moveTo>
                <a:cubicBezTo>
                  <a:pt x="147943" y="51235"/>
                  <a:pt x="156897" y="41805"/>
                  <a:pt x="165850" y="32471"/>
                </a:cubicBezTo>
                <a:cubicBezTo>
                  <a:pt x="160231" y="25232"/>
                  <a:pt x="154611" y="24946"/>
                  <a:pt x="148515" y="31423"/>
                </a:cubicBezTo>
                <a:cubicBezTo>
                  <a:pt x="144895" y="35328"/>
                  <a:pt x="141276" y="39138"/>
                  <a:pt x="137561" y="42948"/>
                </a:cubicBezTo>
                <a:cubicBezTo>
                  <a:pt x="131084" y="49521"/>
                  <a:pt x="131465" y="54759"/>
                  <a:pt x="139085" y="60570"/>
                </a:cubicBezTo>
                <a:close/>
                <a:moveTo>
                  <a:pt x="443314" y="342700"/>
                </a:moveTo>
                <a:cubicBezTo>
                  <a:pt x="448933" y="346034"/>
                  <a:pt x="455887" y="343081"/>
                  <a:pt x="459125" y="339462"/>
                </a:cubicBezTo>
                <a:cubicBezTo>
                  <a:pt x="463030" y="335080"/>
                  <a:pt x="463888" y="328794"/>
                  <a:pt x="461030" y="323936"/>
                </a:cubicBezTo>
                <a:cubicBezTo>
                  <a:pt x="455125" y="330127"/>
                  <a:pt x="449219" y="336414"/>
                  <a:pt x="443314" y="342700"/>
                </a:cubicBezTo>
                <a:close/>
              </a:path>
            </a:pathLst>
          </a:custGeom>
          <a:solidFill>
            <a:srgbClr val="FA7E0A"/>
          </a:solid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F30C4F-5BEF-4648-B4C1-7EF03EB70158}"/>
              </a:ext>
            </a:extLst>
          </p:cNvPr>
          <p:cNvSpPr/>
          <p:nvPr/>
        </p:nvSpPr>
        <p:spPr>
          <a:xfrm>
            <a:off x="1876038" y="1718447"/>
            <a:ext cx="561648" cy="563213"/>
          </a:xfrm>
          <a:custGeom>
            <a:avLst/>
            <a:gdLst>
              <a:gd name="connsiteX0" fmla="*/ 488251 w 683895"/>
              <a:gd name="connsiteY0" fmla="*/ 489490 h 685801"/>
              <a:gd name="connsiteX1" fmla="*/ 488251 w 683895"/>
              <a:gd name="connsiteY1" fmla="*/ 494443 h 685801"/>
              <a:gd name="connsiteX2" fmla="*/ 488347 w 683895"/>
              <a:gd name="connsiteY2" fmla="*/ 665322 h 685801"/>
              <a:gd name="connsiteX3" fmla="*/ 467963 w 683895"/>
              <a:gd name="connsiteY3" fmla="*/ 685801 h 685801"/>
              <a:gd name="connsiteX4" fmla="*/ 215646 w 683895"/>
              <a:gd name="connsiteY4" fmla="*/ 685801 h 685801"/>
              <a:gd name="connsiteX5" fmla="*/ 195548 w 683895"/>
              <a:gd name="connsiteY5" fmla="*/ 665513 h 685801"/>
              <a:gd name="connsiteX6" fmla="*/ 195644 w 683895"/>
              <a:gd name="connsiteY6" fmla="*/ 494634 h 685801"/>
              <a:gd name="connsiteX7" fmla="*/ 195644 w 683895"/>
              <a:gd name="connsiteY7" fmla="*/ 489490 h 685801"/>
              <a:gd name="connsiteX8" fmla="*/ 190691 w 683895"/>
              <a:gd name="connsiteY8" fmla="*/ 489490 h 685801"/>
              <a:gd name="connsiteX9" fmla="*/ 19812 w 683895"/>
              <a:gd name="connsiteY9" fmla="*/ 489490 h 685801"/>
              <a:gd name="connsiteX10" fmla="*/ 762 w 683895"/>
              <a:gd name="connsiteY10" fmla="*/ 476155 h 685801"/>
              <a:gd name="connsiteX11" fmla="*/ 0 w 683895"/>
              <a:gd name="connsiteY11" fmla="*/ 469488 h 685801"/>
              <a:gd name="connsiteX12" fmla="*/ 0 w 683895"/>
              <a:gd name="connsiteY12" fmla="*/ 216409 h 685801"/>
              <a:gd name="connsiteX13" fmla="*/ 20193 w 683895"/>
              <a:gd name="connsiteY13" fmla="*/ 196406 h 685801"/>
              <a:gd name="connsiteX14" fmla="*/ 190310 w 683895"/>
              <a:gd name="connsiteY14" fmla="*/ 196406 h 685801"/>
              <a:gd name="connsiteX15" fmla="*/ 195644 w 683895"/>
              <a:gd name="connsiteY15" fmla="*/ 196406 h 685801"/>
              <a:gd name="connsiteX16" fmla="*/ 195644 w 683895"/>
              <a:gd name="connsiteY16" fmla="*/ 191644 h 685801"/>
              <a:gd name="connsiteX17" fmla="*/ 195548 w 683895"/>
              <a:gd name="connsiteY17" fmla="*/ 20765 h 685801"/>
              <a:gd name="connsiteX18" fmla="*/ 216122 w 683895"/>
              <a:gd name="connsiteY18" fmla="*/ 1 h 685801"/>
              <a:gd name="connsiteX19" fmla="*/ 468059 w 683895"/>
              <a:gd name="connsiteY19" fmla="*/ 1 h 685801"/>
              <a:gd name="connsiteX20" fmla="*/ 488347 w 683895"/>
              <a:gd name="connsiteY20" fmla="*/ 20479 h 685801"/>
              <a:gd name="connsiteX21" fmla="*/ 488251 w 683895"/>
              <a:gd name="connsiteY21" fmla="*/ 191358 h 685801"/>
              <a:gd name="connsiteX22" fmla="*/ 488251 w 683895"/>
              <a:gd name="connsiteY22" fmla="*/ 196311 h 685801"/>
              <a:gd name="connsiteX23" fmla="*/ 493395 w 683895"/>
              <a:gd name="connsiteY23" fmla="*/ 196311 h 685801"/>
              <a:gd name="connsiteX24" fmla="*/ 663893 w 683895"/>
              <a:gd name="connsiteY24" fmla="*/ 196311 h 685801"/>
              <a:gd name="connsiteX25" fmla="*/ 683133 w 683895"/>
              <a:gd name="connsiteY25" fmla="*/ 209455 h 685801"/>
              <a:gd name="connsiteX26" fmla="*/ 683895 w 683895"/>
              <a:gd name="connsiteY26" fmla="*/ 216123 h 685801"/>
              <a:gd name="connsiteX27" fmla="*/ 683895 w 683895"/>
              <a:gd name="connsiteY27" fmla="*/ 469583 h 685801"/>
              <a:gd name="connsiteX28" fmla="*/ 663893 w 683895"/>
              <a:gd name="connsiteY28" fmla="*/ 489395 h 685801"/>
              <a:gd name="connsiteX29" fmla="*/ 493395 w 683895"/>
              <a:gd name="connsiteY29" fmla="*/ 489395 h 685801"/>
              <a:gd name="connsiteX30" fmla="*/ 488251 w 683895"/>
              <a:gd name="connsiteY30" fmla="*/ 489490 h 685801"/>
              <a:gd name="connsiteX31" fmla="*/ 37148 w 683895"/>
              <a:gd name="connsiteY31" fmla="*/ 452533 h 685801"/>
              <a:gd name="connsiteX32" fmla="*/ 42482 w 683895"/>
              <a:gd name="connsiteY32" fmla="*/ 452533 h 685801"/>
              <a:gd name="connsiteX33" fmla="*/ 212217 w 683895"/>
              <a:gd name="connsiteY33" fmla="*/ 452533 h 685801"/>
              <a:gd name="connsiteX34" fmla="*/ 232601 w 683895"/>
              <a:gd name="connsiteY34" fmla="*/ 472822 h 685801"/>
              <a:gd name="connsiteX35" fmla="*/ 232601 w 683895"/>
              <a:gd name="connsiteY35" fmla="*/ 643700 h 685801"/>
              <a:gd name="connsiteX36" fmla="*/ 232601 w 683895"/>
              <a:gd name="connsiteY36" fmla="*/ 648748 h 685801"/>
              <a:gd name="connsiteX37" fmla="*/ 451390 w 683895"/>
              <a:gd name="connsiteY37" fmla="*/ 648748 h 685801"/>
              <a:gd name="connsiteX38" fmla="*/ 451390 w 683895"/>
              <a:gd name="connsiteY38" fmla="*/ 643605 h 685801"/>
              <a:gd name="connsiteX39" fmla="*/ 451199 w 683895"/>
              <a:gd name="connsiteY39" fmla="*/ 473488 h 685801"/>
              <a:gd name="connsiteX40" fmla="*/ 472154 w 683895"/>
              <a:gd name="connsiteY40" fmla="*/ 452438 h 685801"/>
              <a:gd name="connsiteX41" fmla="*/ 641890 w 683895"/>
              <a:gd name="connsiteY41" fmla="*/ 452533 h 685801"/>
              <a:gd name="connsiteX42" fmla="*/ 646652 w 683895"/>
              <a:gd name="connsiteY42" fmla="*/ 452533 h 685801"/>
              <a:gd name="connsiteX43" fmla="*/ 646652 w 683895"/>
              <a:gd name="connsiteY43" fmla="*/ 233268 h 685801"/>
              <a:gd name="connsiteX44" fmla="*/ 641413 w 683895"/>
              <a:gd name="connsiteY44" fmla="*/ 233268 h 685801"/>
              <a:gd name="connsiteX45" fmla="*/ 471678 w 683895"/>
              <a:gd name="connsiteY45" fmla="*/ 233268 h 685801"/>
              <a:gd name="connsiteX46" fmla="*/ 451295 w 683895"/>
              <a:gd name="connsiteY46" fmla="*/ 212980 h 685801"/>
              <a:gd name="connsiteX47" fmla="*/ 451295 w 683895"/>
              <a:gd name="connsiteY47" fmla="*/ 42101 h 685801"/>
              <a:gd name="connsiteX48" fmla="*/ 451295 w 683895"/>
              <a:gd name="connsiteY48" fmla="*/ 37053 h 685801"/>
              <a:gd name="connsiteX49" fmla="*/ 232505 w 683895"/>
              <a:gd name="connsiteY49" fmla="*/ 37053 h 685801"/>
              <a:gd name="connsiteX50" fmla="*/ 232505 w 683895"/>
              <a:gd name="connsiteY50" fmla="*/ 42196 h 685801"/>
              <a:gd name="connsiteX51" fmla="*/ 232696 w 683895"/>
              <a:gd name="connsiteY51" fmla="*/ 212313 h 685801"/>
              <a:gd name="connsiteX52" fmla="*/ 211741 w 683895"/>
              <a:gd name="connsiteY52" fmla="*/ 233363 h 685801"/>
              <a:gd name="connsiteX53" fmla="*/ 42005 w 683895"/>
              <a:gd name="connsiteY53" fmla="*/ 233268 h 685801"/>
              <a:gd name="connsiteX54" fmla="*/ 37148 w 683895"/>
              <a:gd name="connsiteY54" fmla="*/ 233268 h 685801"/>
              <a:gd name="connsiteX55" fmla="*/ 37148 w 683895"/>
              <a:gd name="connsiteY55" fmla="*/ 452533 h 68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83895" h="685801">
                <a:moveTo>
                  <a:pt x="488251" y="489490"/>
                </a:moveTo>
                <a:cubicBezTo>
                  <a:pt x="488251" y="491491"/>
                  <a:pt x="488251" y="492919"/>
                  <a:pt x="488251" y="494443"/>
                </a:cubicBezTo>
                <a:cubicBezTo>
                  <a:pt x="488251" y="551403"/>
                  <a:pt x="488156" y="608362"/>
                  <a:pt x="488347" y="665322"/>
                </a:cubicBezTo>
                <a:cubicBezTo>
                  <a:pt x="488442" y="676466"/>
                  <a:pt x="480441" y="685896"/>
                  <a:pt x="467963" y="685801"/>
                </a:cubicBezTo>
                <a:cubicBezTo>
                  <a:pt x="383858" y="685515"/>
                  <a:pt x="299752" y="685515"/>
                  <a:pt x="215646" y="685801"/>
                </a:cubicBezTo>
                <a:cubicBezTo>
                  <a:pt x="203549" y="685801"/>
                  <a:pt x="195453" y="676657"/>
                  <a:pt x="195548" y="665513"/>
                </a:cubicBezTo>
                <a:cubicBezTo>
                  <a:pt x="195739" y="608553"/>
                  <a:pt x="195644" y="551593"/>
                  <a:pt x="195644" y="494634"/>
                </a:cubicBezTo>
                <a:cubicBezTo>
                  <a:pt x="195644" y="493110"/>
                  <a:pt x="195644" y="491681"/>
                  <a:pt x="195644" y="489490"/>
                </a:cubicBezTo>
                <a:cubicBezTo>
                  <a:pt x="193834" y="489490"/>
                  <a:pt x="192310" y="489490"/>
                  <a:pt x="190691" y="489490"/>
                </a:cubicBezTo>
                <a:cubicBezTo>
                  <a:pt x="133731" y="489490"/>
                  <a:pt x="76772" y="489490"/>
                  <a:pt x="19812" y="489490"/>
                </a:cubicBezTo>
                <a:cubicBezTo>
                  <a:pt x="10001" y="489490"/>
                  <a:pt x="3143" y="484728"/>
                  <a:pt x="762" y="476155"/>
                </a:cubicBezTo>
                <a:cubicBezTo>
                  <a:pt x="191" y="474060"/>
                  <a:pt x="0" y="471679"/>
                  <a:pt x="0" y="469488"/>
                </a:cubicBezTo>
                <a:cubicBezTo>
                  <a:pt x="0" y="385096"/>
                  <a:pt x="0" y="300705"/>
                  <a:pt x="0" y="216409"/>
                </a:cubicBezTo>
                <a:cubicBezTo>
                  <a:pt x="0" y="203740"/>
                  <a:pt x="7429" y="196406"/>
                  <a:pt x="20193" y="196406"/>
                </a:cubicBezTo>
                <a:cubicBezTo>
                  <a:pt x="76867" y="196406"/>
                  <a:pt x="133636" y="196406"/>
                  <a:pt x="190310" y="196406"/>
                </a:cubicBezTo>
                <a:cubicBezTo>
                  <a:pt x="191929" y="196406"/>
                  <a:pt x="193548" y="196406"/>
                  <a:pt x="195644" y="196406"/>
                </a:cubicBezTo>
                <a:cubicBezTo>
                  <a:pt x="195644" y="194596"/>
                  <a:pt x="195644" y="193072"/>
                  <a:pt x="195644" y="191644"/>
                </a:cubicBezTo>
                <a:cubicBezTo>
                  <a:pt x="195644" y="134684"/>
                  <a:pt x="195834" y="77725"/>
                  <a:pt x="195548" y="20765"/>
                </a:cubicBezTo>
                <a:cubicBezTo>
                  <a:pt x="195453" y="9526"/>
                  <a:pt x="203264" y="-95"/>
                  <a:pt x="216122" y="1"/>
                </a:cubicBezTo>
                <a:cubicBezTo>
                  <a:pt x="300133" y="286"/>
                  <a:pt x="384143" y="286"/>
                  <a:pt x="468059" y="1"/>
                </a:cubicBezTo>
                <a:cubicBezTo>
                  <a:pt x="480441" y="1"/>
                  <a:pt x="488442" y="9335"/>
                  <a:pt x="488347" y="20479"/>
                </a:cubicBezTo>
                <a:cubicBezTo>
                  <a:pt x="488061" y="77439"/>
                  <a:pt x="488251" y="134398"/>
                  <a:pt x="488251" y="191358"/>
                </a:cubicBezTo>
                <a:cubicBezTo>
                  <a:pt x="488251" y="192882"/>
                  <a:pt x="488251" y="194311"/>
                  <a:pt x="488251" y="196311"/>
                </a:cubicBezTo>
                <a:cubicBezTo>
                  <a:pt x="490157" y="196311"/>
                  <a:pt x="491776" y="196311"/>
                  <a:pt x="493395" y="196311"/>
                </a:cubicBezTo>
                <a:cubicBezTo>
                  <a:pt x="550259" y="196311"/>
                  <a:pt x="607028" y="196311"/>
                  <a:pt x="663893" y="196311"/>
                </a:cubicBezTo>
                <a:cubicBezTo>
                  <a:pt x="673799" y="196311"/>
                  <a:pt x="680561" y="200883"/>
                  <a:pt x="683133" y="209455"/>
                </a:cubicBezTo>
                <a:cubicBezTo>
                  <a:pt x="683800" y="211551"/>
                  <a:pt x="683895" y="213932"/>
                  <a:pt x="683895" y="216123"/>
                </a:cubicBezTo>
                <a:cubicBezTo>
                  <a:pt x="683895" y="300610"/>
                  <a:pt x="683895" y="385096"/>
                  <a:pt x="683895" y="469583"/>
                </a:cubicBezTo>
                <a:cubicBezTo>
                  <a:pt x="683895" y="482061"/>
                  <a:pt x="676465" y="489395"/>
                  <a:pt x="663893" y="489395"/>
                </a:cubicBezTo>
                <a:cubicBezTo>
                  <a:pt x="607028" y="489395"/>
                  <a:pt x="550259" y="489395"/>
                  <a:pt x="493395" y="489395"/>
                </a:cubicBezTo>
                <a:cubicBezTo>
                  <a:pt x="491776" y="489490"/>
                  <a:pt x="490252" y="489490"/>
                  <a:pt x="488251" y="489490"/>
                </a:cubicBezTo>
                <a:close/>
                <a:moveTo>
                  <a:pt x="37148" y="452533"/>
                </a:moveTo>
                <a:cubicBezTo>
                  <a:pt x="39243" y="452533"/>
                  <a:pt x="40862" y="452533"/>
                  <a:pt x="42482" y="452533"/>
                </a:cubicBezTo>
                <a:cubicBezTo>
                  <a:pt x="99060" y="452533"/>
                  <a:pt x="155639" y="452533"/>
                  <a:pt x="212217" y="452533"/>
                </a:cubicBezTo>
                <a:cubicBezTo>
                  <a:pt x="225171" y="452533"/>
                  <a:pt x="232601" y="459963"/>
                  <a:pt x="232601" y="472822"/>
                </a:cubicBezTo>
                <a:cubicBezTo>
                  <a:pt x="232601" y="529781"/>
                  <a:pt x="232601" y="586741"/>
                  <a:pt x="232601" y="643700"/>
                </a:cubicBezTo>
                <a:cubicBezTo>
                  <a:pt x="232601" y="645319"/>
                  <a:pt x="232601" y="646939"/>
                  <a:pt x="232601" y="648748"/>
                </a:cubicBezTo>
                <a:cubicBezTo>
                  <a:pt x="305657" y="648748"/>
                  <a:pt x="378333" y="648748"/>
                  <a:pt x="451390" y="648748"/>
                </a:cubicBezTo>
                <a:cubicBezTo>
                  <a:pt x="451390" y="646844"/>
                  <a:pt x="451390" y="645224"/>
                  <a:pt x="451390" y="643605"/>
                </a:cubicBezTo>
                <a:cubicBezTo>
                  <a:pt x="451390" y="586931"/>
                  <a:pt x="451580" y="530162"/>
                  <a:pt x="451199" y="473488"/>
                </a:cubicBezTo>
                <a:cubicBezTo>
                  <a:pt x="451104" y="461296"/>
                  <a:pt x="459391" y="452343"/>
                  <a:pt x="472154" y="452438"/>
                </a:cubicBezTo>
                <a:cubicBezTo>
                  <a:pt x="528733" y="452724"/>
                  <a:pt x="585311" y="452533"/>
                  <a:pt x="641890" y="452533"/>
                </a:cubicBezTo>
                <a:cubicBezTo>
                  <a:pt x="643509" y="452533"/>
                  <a:pt x="645033" y="452533"/>
                  <a:pt x="646652" y="452533"/>
                </a:cubicBezTo>
                <a:cubicBezTo>
                  <a:pt x="646652" y="379191"/>
                  <a:pt x="646652" y="306325"/>
                  <a:pt x="646652" y="233268"/>
                </a:cubicBezTo>
                <a:cubicBezTo>
                  <a:pt x="644747" y="233268"/>
                  <a:pt x="643033" y="233268"/>
                  <a:pt x="641413" y="233268"/>
                </a:cubicBezTo>
                <a:cubicBezTo>
                  <a:pt x="584835" y="233268"/>
                  <a:pt x="528257" y="233268"/>
                  <a:pt x="471678" y="233268"/>
                </a:cubicBezTo>
                <a:cubicBezTo>
                  <a:pt x="458724" y="233268"/>
                  <a:pt x="451295" y="225838"/>
                  <a:pt x="451295" y="212980"/>
                </a:cubicBezTo>
                <a:cubicBezTo>
                  <a:pt x="451295" y="156020"/>
                  <a:pt x="451295" y="99061"/>
                  <a:pt x="451295" y="42101"/>
                </a:cubicBezTo>
                <a:cubicBezTo>
                  <a:pt x="451295" y="40482"/>
                  <a:pt x="451295" y="38863"/>
                  <a:pt x="451295" y="37053"/>
                </a:cubicBezTo>
                <a:cubicBezTo>
                  <a:pt x="378238" y="37053"/>
                  <a:pt x="305562" y="37053"/>
                  <a:pt x="232505" y="37053"/>
                </a:cubicBezTo>
                <a:cubicBezTo>
                  <a:pt x="232505" y="38958"/>
                  <a:pt x="232505" y="40577"/>
                  <a:pt x="232505" y="42196"/>
                </a:cubicBezTo>
                <a:cubicBezTo>
                  <a:pt x="232505" y="98870"/>
                  <a:pt x="232315" y="155639"/>
                  <a:pt x="232696" y="212313"/>
                </a:cubicBezTo>
                <a:cubicBezTo>
                  <a:pt x="232791" y="224505"/>
                  <a:pt x="224504" y="233458"/>
                  <a:pt x="211741" y="233363"/>
                </a:cubicBezTo>
                <a:cubicBezTo>
                  <a:pt x="155162" y="233077"/>
                  <a:pt x="98584" y="233268"/>
                  <a:pt x="42005" y="233268"/>
                </a:cubicBezTo>
                <a:cubicBezTo>
                  <a:pt x="40386" y="233268"/>
                  <a:pt x="38862" y="233268"/>
                  <a:pt x="37148" y="233268"/>
                </a:cubicBezTo>
                <a:cubicBezTo>
                  <a:pt x="37148" y="306515"/>
                  <a:pt x="37148" y="379286"/>
                  <a:pt x="37148" y="452533"/>
                </a:cubicBezTo>
                <a:close/>
              </a:path>
            </a:pathLst>
          </a:custGeom>
          <a:solidFill>
            <a:srgbClr val="056387"/>
          </a:solidFill>
          <a:ln w="9525" cap="flat">
            <a:noFill/>
            <a:prstDash val="solid"/>
            <a:miter/>
          </a:ln>
        </p:spPr>
        <p:txBody>
          <a:bodyPr rtlCol="0" anchor="ctr"/>
          <a:lstStyle/>
          <a:p>
            <a:endParaRPr lang="en-US"/>
          </a:p>
        </p:txBody>
      </p:sp>
      <p:sp>
        <p:nvSpPr>
          <p:cNvPr id="19" name="Title 18">
            <a:extLst>
              <a:ext uri="{FF2B5EF4-FFF2-40B4-BE49-F238E27FC236}">
                <a16:creationId xmlns:a16="http://schemas.microsoft.com/office/drawing/2014/main" id="{BE298437-F372-48E6-A914-73B820DDCDC0}"/>
              </a:ext>
            </a:extLst>
          </p:cNvPr>
          <p:cNvSpPr>
            <a:spLocks noGrp="1"/>
          </p:cNvSpPr>
          <p:nvPr>
            <p:ph type="title"/>
          </p:nvPr>
        </p:nvSpPr>
        <p:spPr/>
        <p:txBody>
          <a:bodyPr/>
          <a:lstStyle/>
          <a:p>
            <a:r>
              <a:rPr lang="en-US" dirty="0"/>
              <a:t>DRIVe Program Areas</a:t>
            </a:r>
          </a:p>
        </p:txBody>
      </p:sp>
    </p:spTree>
    <p:extLst>
      <p:ext uri="{BB962C8B-B14F-4D97-AF65-F5344CB8AC3E}">
        <p14:creationId xmlns:p14="http://schemas.microsoft.com/office/powerpoint/2010/main" val="1856825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ight Arrow 3">
            <a:extLst>
              <a:ext uri="{FF2B5EF4-FFF2-40B4-BE49-F238E27FC236}">
                <a16:creationId xmlns:a16="http://schemas.microsoft.com/office/drawing/2014/main" id="{A1451DAF-BD86-487F-A910-F1B6C443FE6E}"/>
              </a:ext>
            </a:extLst>
          </p:cNvPr>
          <p:cNvSpPr/>
          <p:nvPr/>
        </p:nvSpPr>
        <p:spPr>
          <a:xfrm>
            <a:off x="4909188" y="2017955"/>
            <a:ext cx="807442" cy="85724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350" dirty="0"/>
          </a:p>
        </p:txBody>
      </p:sp>
      <p:sp>
        <p:nvSpPr>
          <p:cNvPr id="9" name="Rectangle 8"/>
          <p:cNvSpPr/>
          <p:nvPr/>
        </p:nvSpPr>
        <p:spPr>
          <a:xfrm>
            <a:off x="5776686" y="1327378"/>
            <a:ext cx="3279030" cy="2646878"/>
          </a:xfrm>
          <a:prstGeom prst="rect">
            <a:avLst/>
          </a:prstGeom>
        </p:spPr>
        <p:txBody>
          <a:bodyPr wrap="square">
            <a:spAutoFit/>
          </a:bodyPr>
          <a:lstStyle/>
          <a:p>
            <a:pPr marL="0" lvl="1" indent="1588" algn="ctr" defTabSz="685800">
              <a:spcBef>
                <a:spcPts val="600"/>
              </a:spcBef>
              <a:spcAft>
                <a:spcPts val="600"/>
              </a:spcAft>
              <a:defRPr/>
            </a:pPr>
            <a:r>
              <a:rPr lang="en-US" sz="1400" i="1" dirty="0">
                <a:solidFill>
                  <a:srgbClr val="000000"/>
                </a:solidFill>
                <a:latin typeface="Arial"/>
              </a:rPr>
              <a:t>Empower Health Care Provider</a:t>
            </a:r>
          </a:p>
          <a:p>
            <a:pPr marL="231775" lvl="1" indent="-231775" defTabSz="685800">
              <a:spcBef>
                <a:spcPts val="600"/>
              </a:spcBef>
              <a:spcAft>
                <a:spcPts val="600"/>
              </a:spcAft>
              <a:buFont typeface="Arial" panose="020B0604020202020204" pitchFamily="34" charset="0"/>
              <a:buChar char="•"/>
              <a:defRPr/>
            </a:pPr>
            <a:r>
              <a:rPr lang="en-US" sz="1400" dirty="0">
                <a:solidFill>
                  <a:srgbClr val="000000"/>
                </a:solidFill>
                <a:latin typeface="Arial"/>
              </a:rPr>
              <a:t>Triage severely ill to determine need for Hospital care/ICU</a:t>
            </a:r>
          </a:p>
          <a:p>
            <a:pPr marL="231775" lvl="1" indent="-231775" defTabSz="685800">
              <a:spcBef>
                <a:spcPts val="600"/>
              </a:spcBef>
              <a:spcAft>
                <a:spcPts val="600"/>
              </a:spcAft>
              <a:buFont typeface="Arial" panose="020B0604020202020204" pitchFamily="34" charset="0"/>
              <a:buChar char="•"/>
              <a:defRPr/>
            </a:pPr>
            <a:r>
              <a:rPr lang="en-US" sz="1400" dirty="0">
                <a:solidFill>
                  <a:srgbClr val="000000"/>
                </a:solidFill>
                <a:latin typeface="Arial"/>
              </a:rPr>
              <a:t>Allocate hospital resources </a:t>
            </a:r>
          </a:p>
          <a:p>
            <a:pPr marL="231775" lvl="1" indent="-231775" defTabSz="685800">
              <a:spcBef>
                <a:spcPts val="600"/>
              </a:spcBef>
              <a:spcAft>
                <a:spcPts val="600"/>
              </a:spcAft>
              <a:buFont typeface="Arial" panose="020B0604020202020204" pitchFamily="34" charset="0"/>
              <a:buChar char="•"/>
              <a:defRPr/>
            </a:pPr>
            <a:r>
              <a:rPr lang="en-US" sz="1400" dirty="0">
                <a:solidFill>
                  <a:srgbClr val="000000"/>
                </a:solidFill>
                <a:latin typeface="Arial"/>
              </a:rPr>
              <a:t>Identify health deterioration or decompensation in patients that need care to allocate/shift resources (personnel, equipment, </a:t>
            </a:r>
            <a:r>
              <a:rPr lang="en-US" sz="1400" dirty="0" err="1">
                <a:solidFill>
                  <a:srgbClr val="000000"/>
                </a:solidFill>
                <a:latin typeface="Arial"/>
              </a:rPr>
              <a:t>etc</a:t>
            </a:r>
            <a:r>
              <a:rPr lang="en-US" sz="1400" dirty="0">
                <a:solidFill>
                  <a:srgbClr val="000000"/>
                </a:solidFill>
                <a:latin typeface="Arial"/>
              </a:rPr>
              <a:t>)</a:t>
            </a:r>
          </a:p>
          <a:p>
            <a:pPr marL="0" lvl="1" indent="1588" defTabSz="685800">
              <a:spcBef>
                <a:spcPts val="600"/>
              </a:spcBef>
              <a:spcAft>
                <a:spcPts val="600"/>
              </a:spcAft>
              <a:defRPr/>
            </a:pPr>
            <a:endParaRPr lang="en-US" sz="1400" i="1" dirty="0">
              <a:solidFill>
                <a:srgbClr val="000000"/>
              </a:solidFill>
              <a:latin typeface="Arial"/>
            </a:endParaRPr>
          </a:p>
        </p:txBody>
      </p:sp>
      <p:sp>
        <p:nvSpPr>
          <p:cNvPr id="3" name="Rectangle 2"/>
          <p:cNvSpPr/>
          <p:nvPr/>
        </p:nvSpPr>
        <p:spPr>
          <a:xfrm>
            <a:off x="5217887" y="3794891"/>
            <a:ext cx="3837830" cy="415498"/>
          </a:xfrm>
          <a:prstGeom prst="rect">
            <a:avLst/>
          </a:prstGeom>
        </p:spPr>
        <p:txBody>
          <a:bodyPr wrap="square">
            <a:spAutoFit/>
          </a:bodyPr>
          <a:lstStyle/>
          <a:p>
            <a:pPr algn="ctr"/>
            <a:r>
              <a:rPr lang="en-US" sz="1050" b="1" dirty="0">
                <a:hlinkClick r:id="rId2"/>
              </a:rPr>
              <a:t>https://www.phe.gov/ASPRBlog/pages/BlogArticlePage.aspx?PostID=383</a:t>
            </a:r>
            <a:r>
              <a:rPr lang="en-US" sz="1050" b="1" dirty="0"/>
              <a:t> </a:t>
            </a:r>
          </a:p>
        </p:txBody>
      </p:sp>
      <p:grpSp>
        <p:nvGrpSpPr>
          <p:cNvPr id="24" name="Group 23">
            <a:extLst>
              <a:ext uri="{FF2B5EF4-FFF2-40B4-BE49-F238E27FC236}">
                <a16:creationId xmlns:a16="http://schemas.microsoft.com/office/drawing/2014/main" id="{7A5DA07F-B419-4C50-A49F-5807AE416CDB}"/>
              </a:ext>
            </a:extLst>
          </p:cNvPr>
          <p:cNvGrpSpPr/>
          <p:nvPr/>
        </p:nvGrpSpPr>
        <p:grpSpPr>
          <a:xfrm>
            <a:off x="180030" y="985488"/>
            <a:ext cx="4870941" cy="3409950"/>
            <a:chOff x="404510" y="1141899"/>
            <a:chExt cx="2688530" cy="3114088"/>
          </a:xfrm>
        </p:grpSpPr>
        <p:sp>
          <p:nvSpPr>
            <p:cNvPr id="25" name="Rectangle 24">
              <a:extLst>
                <a:ext uri="{FF2B5EF4-FFF2-40B4-BE49-F238E27FC236}">
                  <a16:creationId xmlns:a16="http://schemas.microsoft.com/office/drawing/2014/main" id="{01414053-580C-498F-B9BD-10F4F3D3367E}"/>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365760" rIns="121920" bIns="60960" numCol="1" spcCol="0" rtlCol="0" fromWordArt="0" anchor="b" anchorCtr="0" forceAA="0" compatLnSpc="1">
              <a:prstTxWarp prst="textNoShape">
                <a:avLst/>
              </a:prstTxWarp>
              <a:noAutofit/>
            </a:bodyPr>
            <a:lstStyle/>
            <a:p>
              <a:pPr marL="285750" indent="-285750">
                <a:buFont typeface="Arial" panose="020B0604020202020204" pitchFamily="34" charset="0"/>
                <a:buChar char="•"/>
              </a:pPr>
              <a:r>
                <a:rPr lang="en-US" sz="1300" kern="0" dirty="0">
                  <a:solidFill>
                    <a:srgbClr val="000000"/>
                  </a:solidFill>
                </a:rPr>
                <a:t>Sepsis is often endpoint of any severe infectious disease</a:t>
              </a:r>
            </a:p>
            <a:p>
              <a:pPr marL="631825" lvl="1" indent="-174625">
                <a:buFont typeface="Arial" panose="020B0604020202020204" pitchFamily="34" charset="0"/>
                <a:buChar char="̶"/>
              </a:pPr>
              <a:r>
                <a:rPr lang="en-US" sz="1300" kern="0" dirty="0">
                  <a:solidFill>
                    <a:srgbClr val="000000"/>
                  </a:solidFill>
                </a:rPr>
                <a:t>Pathogen agnostic, as it is the host response</a:t>
              </a:r>
            </a:p>
            <a:p>
              <a:endParaRPr lang="en-US" sz="1300" kern="0" dirty="0">
                <a:solidFill>
                  <a:srgbClr val="000000"/>
                </a:solidFill>
              </a:endParaRPr>
            </a:p>
            <a:p>
              <a:pPr marL="285750" indent="-285750">
                <a:buFont typeface="Arial" panose="020B0604020202020204" pitchFamily="34" charset="0"/>
                <a:buChar char="•"/>
              </a:pPr>
              <a:r>
                <a:rPr lang="en-US" sz="1300" kern="0" dirty="0">
                  <a:solidFill>
                    <a:srgbClr val="000000"/>
                  </a:solidFill>
                </a:rPr>
                <a:t>Awareness will build confidence</a:t>
              </a:r>
            </a:p>
            <a:p>
              <a:pPr marL="631825" lvl="1" indent="-174625">
                <a:buFont typeface="Arial" panose="020B0604020202020204" pitchFamily="34" charset="0"/>
                <a:buChar char="̶"/>
              </a:pPr>
              <a:r>
                <a:rPr lang="en-US" sz="1300" kern="0" dirty="0">
                  <a:solidFill>
                    <a:srgbClr val="000000"/>
                  </a:solidFill>
                </a:rPr>
                <a:t>Public education</a:t>
              </a:r>
            </a:p>
            <a:p>
              <a:pPr marL="631825" lvl="1" indent="-174625">
                <a:buFont typeface="Arial" panose="020B0604020202020204" pitchFamily="34" charset="0"/>
                <a:buChar char="̶"/>
              </a:pPr>
              <a:r>
                <a:rPr lang="en-US" sz="1300" kern="0" dirty="0">
                  <a:solidFill>
                    <a:srgbClr val="000000"/>
                  </a:solidFill>
                </a:rPr>
                <a:t>Knowledge of best practices in face of an unknown</a:t>
              </a:r>
            </a:p>
            <a:p>
              <a:pPr marL="285750" indent="-285750">
                <a:buFont typeface="Arial" panose="020B0604020202020204" pitchFamily="34" charset="0"/>
                <a:buChar char="•"/>
              </a:pPr>
              <a:endParaRPr lang="en-US" sz="1300" kern="0" dirty="0">
                <a:solidFill>
                  <a:srgbClr val="000000"/>
                </a:solidFill>
              </a:endParaRPr>
            </a:p>
            <a:p>
              <a:pPr marL="285750" indent="-285750">
                <a:buFont typeface="Arial" panose="020B0604020202020204" pitchFamily="34" charset="0"/>
                <a:buChar char="•"/>
              </a:pPr>
              <a:r>
                <a:rPr lang="en-US" sz="1300" kern="0" dirty="0">
                  <a:solidFill>
                    <a:srgbClr val="000000"/>
                  </a:solidFill>
                </a:rPr>
                <a:t>Host based diagnostic for identification of infection severity </a:t>
              </a:r>
            </a:p>
            <a:p>
              <a:pPr marL="285750" indent="-285750">
                <a:buFont typeface="Arial" panose="020B0604020202020204" pitchFamily="34" charset="0"/>
                <a:buChar char="•"/>
              </a:pPr>
              <a:endParaRPr lang="en-US" sz="1300" kern="0" dirty="0">
                <a:solidFill>
                  <a:srgbClr val="000000"/>
                </a:solidFill>
              </a:endParaRPr>
            </a:p>
            <a:p>
              <a:pPr marL="285750" indent="-285750">
                <a:buFont typeface="Arial" panose="020B0604020202020204" pitchFamily="34" charset="0"/>
                <a:buChar char="•"/>
              </a:pPr>
              <a:r>
                <a:rPr lang="en-US" sz="1300" kern="0" dirty="0">
                  <a:solidFill>
                    <a:srgbClr val="000000"/>
                  </a:solidFill>
                </a:rPr>
                <a:t>Host targeted therapeutics/ clinical management for restoring host homeostasis</a:t>
              </a:r>
            </a:p>
            <a:p>
              <a:pPr marL="285750" indent="-285750">
                <a:buFont typeface="Arial" panose="020B0604020202020204" pitchFamily="34" charset="0"/>
                <a:buChar char="•"/>
              </a:pPr>
              <a:endParaRPr lang="en-US" sz="1300" kern="0" dirty="0">
                <a:solidFill>
                  <a:srgbClr val="000000"/>
                </a:solidFill>
              </a:endParaRPr>
            </a:p>
            <a:p>
              <a:pPr marL="285750" indent="-285750">
                <a:buFont typeface="Arial" panose="020B0604020202020204" pitchFamily="34" charset="0"/>
                <a:buChar char="•"/>
              </a:pPr>
              <a:r>
                <a:rPr lang="en-US" sz="1300" kern="0" dirty="0">
                  <a:solidFill>
                    <a:srgbClr val="000000"/>
                  </a:solidFill>
                </a:rPr>
                <a:t>Post-sepsis/disease monitoring/interventions to prevent health deterioration/additional mortality</a:t>
              </a:r>
            </a:p>
          </p:txBody>
        </p:sp>
        <p:pic>
          <p:nvPicPr>
            <p:cNvPr id="26" name="Picture 25" descr="A picture containing bird&#10;&#10;Description automatically generated">
              <a:extLst>
                <a:ext uri="{FF2B5EF4-FFF2-40B4-BE49-F238E27FC236}">
                  <a16:creationId xmlns:a16="http://schemas.microsoft.com/office/drawing/2014/main" id="{DB0B0024-A211-4599-AB1C-E86547561F60}"/>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27" name="Group 26">
            <a:extLst>
              <a:ext uri="{FF2B5EF4-FFF2-40B4-BE49-F238E27FC236}">
                <a16:creationId xmlns:a16="http://schemas.microsoft.com/office/drawing/2014/main" id="{70723E10-6EAA-46E6-AE97-9B7E251CCCE9}"/>
              </a:ext>
            </a:extLst>
          </p:cNvPr>
          <p:cNvGrpSpPr/>
          <p:nvPr/>
        </p:nvGrpSpPr>
        <p:grpSpPr>
          <a:xfrm>
            <a:off x="5217886" y="1009691"/>
            <a:ext cx="3837830" cy="3359946"/>
            <a:chOff x="3879056" y="1012029"/>
            <a:chExt cx="5071836" cy="3359946"/>
          </a:xfrm>
        </p:grpSpPr>
        <p:cxnSp>
          <p:nvCxnSpPr>
            <p:cNvPr id="28" name="Straight Connector 27">
              <a:extLst>
                <a:ext uri="{FF2B5EF4-FFF2-40B4-BE49-F238E27FC236}">
                  <a16:creationId xmlns:a16="http://schemas.microsoft.com/office/drawing/2014/main" id="{71CEE173-96CC-4DEA-ACBC-8239E7052CEF}"/>
                </a:ext>
              </a:extLst>
            </p:cNvPr>
            <p:cNvCxnSpPr>
              <a:cxnSpLocks/>
            </p:cNvCxnSpPr>
            <p:nvPr/>
          </p:nvCxnSpPr>
          <p:spPr>
            <a:xfrm>
              <a:off x="3879056" y="1012029"/>
              <a:ext cx="5071836" cy="0"/>
            </a:xfrm>
            <a:prstGeom prst="line">
              <a:avLst/>
            </a:prstGeom>
            <a:ln>
              <a:solidFill>
                <a:srgbClr val="4B5D86"/>
              </a:solidFill>
            </a:ln>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122911C-0AFA-4C2A-9B27-FD817EFA569A}"/>
                </a:ext>
              </a:extLst>
            </p:cNvPr>
            <p:cNvCxnSpPr>
              <a:cxnSpLocks/>
            </p:cNvCxnSpPr>
            <p:nvPr/>
          </p:nvCxnSpPr>
          <p:spPr>
            <a:xfrm>
              <a:off x="3879056" y="4371975"/>
              <a:ext cx="5071836" cy="0"/>
            </a:xfrm>
            <a:prstGeom prst="line">
              <a:avLst/>
            </a:prstGeom>
            <a:ln>
              <a:solidFill>
                <a:srgbClr val="4B5D86"/>
              </a:solidFill>
            </a:ln>
          </p:spPr>
          <p:style>
            <a:lnRef idx="2">
              <a:schemeClr val="dk1"/>
            </a:lnRef>
            <a:fillRef idx="0">
              <a:schemeClr val="dk1"/>
            </a:fillRef>
            <a:effectRef idx="1">
              <a:schemeClr val="dk1"/>
            </a:effectRef>
            <a:fontRef idx="minor">
              <a:schemeClr val="tx1"/>
            </a:fontRef>
          </p:style>
        </p:cxnSp>
      </p:grpSp>
      <p:sp>
        <p:nvSpPr>
          <p:cNvPr id="6" name="Title 5">
            <a:extLst>
              <a:ext uri="{FF2B5EF4-FFF2-40B4-BE49-F238E27FC236}">
                <a16:creationId xmlns:a16="http://schemas.microsoft.com/office/drawing/2014/main" id="{85C88E8F-3BFB-47C9-B718-8FEB8A5EF2C8}"/>
              </a:ext>
            </a:extLst>
          </p:cNvPr>
          <p:cNvSpPr>
            <a:spLocks noGrp="1"/>
          </p:cNvSpPr>
          <p:nvPr>
            <p:ph type="title"/>
          </p:nvPr>
        </p:nvSpPr>
        <p:spPr/>
        <p:txBody>
          <a:bodyPr/>
          <a:lstStyle/>
          <a:p>
            <a:r>
              <a:rPr lang="en-US" dirty="0"/>
              <a:t>Sepsis Tools can be a Roadmap for Resiliency </a:t>
            </a:r>
          </a:p>
        </p:txBody>
      </p:sp>
    </p:spTree>
    <p:extLst>
      <p:ext uri="{BB962C8B-B14F-4D97-AF65-F5344CB8AC3E}">
        <p14:creationId xmlns:p14="http://schemas.microsoft.com/office/powerpoint/2010/main" val="3730715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257506EC-0B40-4EB2-B9C7-B724B5E3CB2A}"/>
              </a:ext>
            </a:extLst>
          </p:cNvPr>
          <p:cNvGrpSpPr/>
          <p:nvPr/>
        </p:nvGrpSpPr>
        <p:grpSpPr>
          <a:xfrm>
            <a:off x="276102" y="794741"/>
            <a:ext cx="4140524" cy="3409950"/>
            <a:chOff x="404510" y="1141899"/>
            <a:chExt cx="2688530" cy="3114088"/>
          </a:xfrm>
        </p:grpSpPr>
        <p:sp>
          <p:nvSpPr>
            <p:cNvPr id="42" name="Rectangle 41">
              <a:extLst>
                <a:ext uri="{FF2B5EF4-FFF2-40B4-BE49-F238E27FC236}">
                  <a16:creationId xmlns:a16="http://schemas.microsoft.com/office/drawing/2014/main" id="{C7175B6F-23FA-46A3-81F3-2E0E9B5F85E4}"/>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1554480" rIns="121920" bIns="6096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1400" kern="0" dirty="0">
                  <a:solidFill>
                    <a:srgbClr val="000000"/>
                  </a:solidFill>
                </a:rPr>
                <a:t>Technologies that address neonatal and pediatric populations (diagnostics, devices)</a:t>
              </a:r>
            </a:p>
            <a:p>
              <a:pPr marL="285750" indent="-285750">
                <a:buFont typeface="Arial" panose="020B0604020202020204" pitchFamily="34" charset="0"/>
                <a:buChar char="•"/>
              </a:pPr>
              <a:r>
                <a:rPr lang="en-US" sz="1400" kern="0" dirty="0">
                  <a:solidFill>
                    <a:srgbClr val="000000"/>
                  </a:solidFill>
                </a:rPr>
                <a:t>Post-sepsis monitoring that detects deterioration to empower patient/provider</a:t>
              </a:r>
            </a:p>
            <a:p>
              <a:pPr marL="285750" indent="-285750">
                <a:buFont typeface="Arial" panose="020B0604020202020204" pitchFamily="34" charset="0"/>
                <a:buChar char="•"/>
              </a:pPr>
              <a:r>
                <a:rPr lang="en-US" sz="1400" kern="0" dirty="0">
                  <a:solidFill>
                    <a:srgbClr val="000000"/>
                  </a:solidFill>
                </a:rPr>
                <a:t>Patient stratification/</a:t>
              </a:r>
              <a:r>
                <a:rPr lang="en-US" sz="1400" kern="0" dirty="0" err="1">
                  <a:solidFill>
                    <a:srgbClr val="000000"/>
                  </a:solidFill>
                </a:rPr>
                <a:t>endotyping</a:t>
              </a:r>
              <a:r>
                <a:rPr lang="en-US" sz="1400" kern="0" dirty="0">
                  <a:solidFill>
                    <a:srgbClr val="000000"/>
                  </a:solidFill>
                </a:rPr>
                <a:t> for improved health outcomes</a:t>
              </a:r>
            </a:p>
            <a:p>
              <a:pPr marL="285750" indent="-285750">
                <a:buFont typeface="Arial" panose="020B0604020202020204" pitchFamily="34" charset="0"/>
                <a:buChar char="•"/>
              </a:pPr>
              <a:r>
                <a:rPr lang="en-US" sz="1400" kern="0" dirty="0">
                  <a:solidFill>
                    <a:srgbClr val="000000"/>
                  </a:solidFill>
                </a:rPr>
                <a:t>(Prediction/Diagnosis): sepsis in pre-hospital settings</a:t>
              </a:r>
            </a:p>
          </p:txBody>
        </p:sp>
        <p:pic>
          <p:nvPicPr>
            <p:cNvPr id="43" name="Picture 42" descr="A picture containing bird&#10;&#10;Description automatically generated">
              <a:extLst>
                <a:ext uri="{FF2B5EF4-FFF2-40B4-BE49-F238E27FC236}">
                  <a16:creationId xmlns:a16="http://schemas.microsoft.com/office/drawing/2014/main" id="{72030809-21DC-4278-BDDA-4E5571DD932D}"/>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44" name="Group 43">
            <a:extLst>
              <a:ext uri="{FF2B5EF4-FFF2-40B4-BE49-F238E27FC236}">
                <a16:creationId xmlns:a16="http://schemas.microsoft.com/office/drawing/2014/main" id="{D412CD51-FE54-4605-8D00-A698AB161F96}"/>
              </a:ext>
            </a:extLst>
          </p:cNvPr>
          <p:cNvGrpSpPr/>
          <p:nvPr/>
        </p:nvGrpSpPr>
        <p:grpSpPr>
          <a:xfrm>
            <a:off x="4727371" y="794741"/>
            <a:ext cx="4140524" cy="3409950"/>
            <a:chOff x="404510" y="1141899"/>
            <a:chExt cx="2688530" cy="3114088"/>
          </a:xfrm>
        </p:grpSpPr>
        <p:sp>
          <p:nvSpPr>
            <p:cNvPr id="45" name="Rectangle 44">
              <a:extLst>
                <a:ext uri="{FF2B5EF4-FFF2-40B4-BE49-F238E27FC236}">
                  <a16:creationId xmlns:a16="http://schemas.microsoft.com/office/drawing/2014/main" id="{FEC1C188-7C9D-4AD0-9F4D-48017531A4E2}"/>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640080" rIns="121920" bIns="6096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400" kern="0" dirty="0">
                  <a:solidFill>
                    <a:srgbClr val="000000"/>
                  </a:solidFill>
                </a:rPr>
                <a:t>Infection severity diagnostic stewardship</a:t>
              </a:r>
            </a:p>
            <a:p>
              <a:pPr marL="631825" lvl="1" indent="-174625">
                <a:spcBef>
                  <a:spcPts val="300"/>
                </a:spcBef>
                <a:spcAft>
                  <a:spcPts val="300"/>
                </a:spcAft>
                <a:buFont typeface="Arial" panose="020B0604020202020204" pitchFamily="34" charset="0"/>
                <a:buChar char="̶"/>
              </a:pPr>
              <a:r>
                <a:rPr lang="en-US" sz="1400" kern="0" dirty="0">
                  <a:solidFill>
                    <a:srgbClr val="000000"/>
                  </a:solidFill>
                </a:rPr>
                <a:t>Creation of strategies to improve clinical utility post-market</a:t>
              </a:r>
            </a:p>
            <a:p>
              <a:pPr marL="285750" indent="-285750">
                <a:spcBef>
                  <a:spcPts val="300"/>
                </a:spcBef>
                <a:spcAft>
                  <a:spcPts val="300"/>
                </a:spcAft>
                <a:buFont typeface="Arial" panose="020B0604020202020204" pitchFamily="34" charset="0"/>
                <a:buChar char="•"/>
              </a:pPr>
              <a:r>
                <a:rPr lang="en-US" sz="1400" kern="0" dirty="0">
                  <a:solidFill>
                    <a:srgbClr val="000000"/>
                  </a:solidFill>
                </a:rPr>
                <a:t>Support regulatory path of products</a:t>
              </a:r>
            </a:p>
            <a:p>
              <a:pPr marL="631825" lvl="1" indent="-174625">
                <a:spcBef>
                  <a:spcPts val="300"/>
                </a:spcBef>
                <a:spcAft>
                  <a:spcPts val="300"/>
                </a:spcAft>
                <a:buFont typeface="Arial" panose="020B0604020202020204" pitchFamily="34" charset="0"/>
                <a:buChar char="̶"/>
              </a:pPr>
              <a:r>
                <a:rPr lang="en-US" sz="1400" kern="0" dirty="0">
                  <a:solidFill>
                    <a:srgbClr val="000000"/>
                  </a:solidFill>
                </a:rPr>
                <a:t>Engagement of FDA and BARDA-funded sponsors</a:t>
              </a:r>
            </a:p>
            <a:p>
              <a:pPr marL="285750" indent="-285750">
                <a:spcBef>
                  <a:spcPts val="300"/>
                </a:spcBef>
                <a:spcAft>
                  <a:spcPts val="300"/>
                </a:spcAft>
                <a:buFont typeface="Arial" panose="020B0604020202020204" pitchFamily="34" charset="0"/>
                <a:buChar char="•"/>
              </a:pPr>
              <a:r>
                <a:rPr lang="en-US" sz="1400" kern="0" dirty="0">
                  <a:solidFill>
                    <a:srgbClr val="000000"/>
                  </a:solidFill>
                </a:rPr>
                <a:t>Data analytics</a:t>
              </a:r>
            </a:p>
            <a:p>
              <a:pPr marL="631825" lvl="1" indent="-174625">
                <a:spcBef>
                  <a:spcPts val="300"/>
                </a:spcBef>
                <a:spcAft>
                  <a:spcPts val="300"/>
                </a:spcAft>
                <a:buFont typeface="Arial" panose="020B0604020202020204" pitchFamily="34" charset="0"/>
                <a:buChar char="̶"/>
              </a:pPr>
              <a:r>
                <a:rPr lang="en-US" sz="1400" kern="0" dirty="0">
                  <a:solidFill>
                    <a:srgbClr val="000000"/>
                  </a:solidFill>
                </a:rPr>
                <a:t> Including burden of sepsis </a:t>
              </a:r>
            </a:p>
            <a:p>
              <a:pPr marL="285750" indent="-285750">
                <a:spcBef>
                  <a:spcPts val="300"/>
                </a:spcBef>
                <a:spcAft>
                  <a:spcPts val="300"/>
                </a:spcAft>
                <a:buFont typeface="Arial" panose="020B0604020202020204" pitchFamily="34" charset="0"/>
                <a:buChar char="•"/>
              </a:pPr>
              <a:r>
                <a:rPr lang="en-US" sz="1400" kern="0" dirty="0">
                  <a:solidFill>
                    <a:srgbClr val="000000"/>
                  </a:solidFill>
                </a:rPr>
                <a:t>Expand sepsis messaging as a roadmap</a:t>
              </a:r>
            </a:p>
          </p:txBody>
        </p:sp>
        <p:pic>
          <p:nvPicPr>
            <p:cNvPr id="46" name="Picture 45" descr="A picture containing bird&#10;&#10;Description automatically generated">
              <a:extLst>
                <a:ext uri="{FF2B5EF4-FFF2-40B4-BE49-F238E27FC236}">
                  <a16:creationId xmlns:a16="http://schemas.microsoft.com/office/drawing/2014/main" id="{0745F7AF-6A04-4D04-AE21-0F43B36C5BEF}"/>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sp>
        <p:nvSpPr>
          <p:cNvPr id="22" name="Title 2">
            <a:extLst>
              <a:ext uri="{FF2B5EF4-FFF2-40B4-BE49-F238E27FC236}">
                <a16:creationId xmlns:a16="http://schemas.microsoft.com/office/drawing/2014/main" id="{B0C964E2-06EE-45DF-9EBE-1A790650B68F}"/>
              </a:ext>
            </a:extLst>
          </p:cNvPr>
          <p:cNvSpPr>
            <a:spLocks noGrp="1"/>
          </p:cNvSpPr>
          <p:nvPr>
            <p:ph type="title"/>
          </p:nvPr>
        </p:nvSpPr>
        <p:spPr>
          <a:xfrm>
            <a:off x="507698" y="-34232"/>
            <a:ext cx="8229600" cy="857250"/>
          </a:xfrm>
        </p:spPr>
        <p:txBody>
          <a:bodyPr/>
          <a:lstStyle/>
          <a:p>
            <a:r>
              <a:rPr lang="en-US" dirty="0"/>
              <a:t>Solving Sepsis Program – Next Steps</a:t>
            </a:r>
          </a:p>
        </p:txBody>
      </p:sp>
      <p:sp>
        <p:nvSpPr>
          <p:cNvPr id="4" name="TextBox 3"/>
          <p:cNvSpPr txBox="1"/>
          <p:nvPr/>
        </p:nvSpPr>
        <p:spPr>
          <a:xfrm>
            <a:off x="276100" y="840472"/>
            <a:ext cx="4140521" cy="369332"/>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rPr>
              <a:t>EZ BAA Area of Interest</a:t>
            </a:r>
          </a:p>
        </p:txBody>
      </p:sp>
      <p:sp>
        <p:nvSpPr>
          <p:cNvPr id="48" name="TextBox 47">
            <a:extLst>
              <a:ext uri="{FF2B5EF4-FFF2-40B4-BE49-F238E27FC236}">
                <a16:creationId xmlns:a16="http://schemas.microsoft.com/office/drawing/2014/main" id="{A4AFC6F5-FE04-4B30-B98A-5E126AC36AAF}"/>
              </a:ext>
            </a:extLst>
          </p:cNvPr>
          <p:cNvSpPr txBox="1"/>
          <p:nvPr/>
        </p:nvSpPr>
        <p:spPr>
          <a:xfrm>
            <a:off x="4727366" y="840472"/>
            <a:ext cx="4140521" cy="369332"/>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rPr>
              <a:t>Focus Areas</a:t>
            </a:r>
          </a:p>
        </p:txBody>
      </p:sp>
      <p:pic>
        <p:nvPicPr>
          <p:cNvPr id="9" name="Picture 8">
            <a:extLst>
              <a:ext uri="{FF2B5EF4-FFF2-40B4-BE49-F238E27FC236}">
                <a16:creationId xmlns:a16="http://schemas.microsoft.com/office/drawing/2014/main" id="{77ED06BE-7FA9-4F7F-A3F8-F9428ACD349D}"/>
              </a:ext>
            </a:extLst>
          </p:cNvPr>
          <p:cNvPicPr>
            <a:picLocks noChangeAspect="1"/>
          </p:cNvPicPr>
          <p:nvPr/>
        </p:nvPicPr>
        <p:blipFill rotWithShape="1">
          <a:blip r:embed="rId4"/>
          <a:srcRect l="50683"/>
          <a:stretch/>
        </p:blipFill>
        <p:spPr>
          <a:xfrm>
            <a:off x="795267" y="1356634"/>
            <a:ext cx="3085297" cy="1021548"/>
          </a:xfrm>
          <a:prstGeom prst="rect">
            <a:avLst/>
          </a:prstGeom>
        </p:spPr>
      </p:pic>
    </p:spTree>
    <p:extLst>
      <p:ext uri="{BB962C8B-B14F-4D97-AF65-F5344CB8AC3E}">
        <p14:creationId xmlns:p14="http://schemas.microsoft.com/office/powerpoint/2010/main" val="263309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839235-5BB3-4C76-8C2A-1874C9498417}"/>
              </a:ext>
            </a:extLst>
          </p:cNvPr>
          <p:cNvSpPr>
            <a:spLocks noGrp="1"/>
          </p:cNvSpPr>
          <p:nvPr>
            <p:ph type="ctrTitle"/>
          </p:nvPr>
        </p:nvSpPr>
        <p:spPr>
          <a:xfrm>
            <a:off x="685800" y="1888314"/>
            <a:ext cx="7772400" cy="1102519"/>
          </a:xfrm>
        </p:spPr>
        <p:txBody>
          <a:bodyPr/>
          <a:lstStyle/>
          <a:p>
            <a:r>
              <a:rPr lang="en-US" dirty="0"/>
              <a:t>New Program Area:</a:t>
            </a:r>
            <a:br>
              <a:rPr lang="en-US" dirty="0"/>
            </a:br>
            <a:r>
              <a:rPr lang="en-US" dirty="0" smtClean="0"/>
              <a:t>Beyond </a:t>
            </a:r>
            <a:r>
              <a:rPr lang="en-US" dirty="0"/>
              <a:t>the Needle</a:t>
            </a:r>
          </a:p>
        </p:txBody>
      </p:sp>
      <p:sp>
        <p:nvSpPr>
          <p:cNvPr id="7" name="Subtitle 6">
            <a:extLst>
              <a:ext uri="{FF2B5EF4-FFF2-40B4-BE49-F238E27FC236}">
                <a16:creationId xmlns:a16="http://schemas.microsoft.com/office/drawing/2014/main" id="{926F45F7-D163-4097-8EA0-04E3CF16372C}"/>
              </a:ext>
            </a:extLst>
          </p:cNvPr>
          <p:cNvSpPr>
            <a:spLocks noGrp="1"/>
          </p:cNvSpPr>
          <p:nvPr>
            <p:ph type="subTitle" idx="1"/>
          </p:nvPr>
        </p:nvSpPr>
        <p:spPr>
          <a:xfrm>
            <a:off x="1371600" y="3346449"/>
            <a:ext cx="6400800" cy="920739"/>
          </a:xfrm>
        </p:spPr>
        <p:txBody>
          <a:bodyPr/>
          <a:lstStyle/>
          <a:p>
            <a:r>
              <a:rPr lang="en-US" dirty="0"/>
              <a:t>Donna S. Boston</a:t>
            </a:r>
          </a:p>
          <a:p>
            <a:r>
              <a:rPr lang="en-US" dirty="0"/>
              <a:t>Director, </a:t>
            </a:r>
            <a:r>
              <a:rPr lang="en-US" dirty="0" err="1"/>
              <a:t>BtN</a:t>
            </a:r>
            <a:r>
              <a:rPr lang="en-US" dirty="0"/>
              <a:t> Program</a:t>
            </a:r>
          </a:p>
        </p:txBody>
      </p:sp>
    </p:spTree>
    <p:extLst>
      <p:ext uri="{BB962C8B-B14F-4D97-AF65-F5344CB8AC3E}">
        <p14:creationId xmlns:p14="http://schemas.microsoft.com/office/powerpoint/2010/main" val="3044430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le:Blausen 0580 Insulin Syringe&amp;Pen.png - Wikimedia Commons"/>
          <p:cNvPicPr>
            <a:picLocks noChangeAspect="1"/>
          </p:cNvPicPr>
          <p:nvPr/>
        </p:nvPicPr>
        <p:blipFill rotWithShape="1">
          <a:blip r:embed="rId2">
            <a:extLst>
              <a:ext uri="{28A0092B-C50C-407E-A947-70E740481C1C}">
                <a14:useLocalDpi xmlns:a14="http://schemas.microsoft.com/office/drawing/2010/main" val="0"/>
              </a:ext>
            </a:extLst>
          </a:blip>
          <a:srcRect l="6896" t="4300" r="10157" b="11660"/>
          <a:stretch/>
        </p:blipFill>
        <p:spPr>
          <a:xfrm>
            <a:off x="734877" y="1657991"/>
            <a:ext cx="1041271" cy="791246"/>
          </a:xfrm>
          <a:prstGeom prst="rect">
            <a:avLst/>
          </a:prstGeom>
        </p:spPr>
      </p:pic>
      <p:sp>
        <p:nvSpPr>
          <p:cNvPr id="3" name="Title 2"/>
          <p:cNvSpPr>
            <a:spLocks noGrp="1"/>
          </p:cNvSpPr>
          <p:nvPr>
            <p:ph type="title"/>
          </p:nvPr>
        </p:nvSpPr>
        <p:spPr/>
        <p:txBody>
          <a:bodyPr/>
          <a:lstStyle/>
          <a:p>
            <a:r>
              <a:rPr lang="en-US" dirty="0" smtClean="0"/>
              <a:t>Beyond the Needle: Breaking </a:t>
            </a:r>
            <a:r>
              <a:rPr lang="en-US" dirty="0"/>
              <a:t>with Tradition</a:t>
            </a:r>
          </a:p>
        </p:txBody>
      </p:sp>
      <p:pic>
        <p:nvPicPr>
          <p:cNvPr id="15" name="Picture 14" descr="File:Live, Intranasal Influenza Vaccine DVIDS213847.jpg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436" y="1688352"/>
            <a:ext cx="1098534" cy="730525"/>
          </a:xfrm>
          <a:prstGeom prst="rect">
            <a:avLst/>
          </a:prstGeom>
        </p:spPr>
      </p:pic>
      <p:pic>
        <p:nvPicPr>
          <p:cNvPr id="16" name="Picture 15" descr="Blog de Toxifier: &quot;Only thing we have to fear is fear ..."/>
          <p:cNvPicPr>
            <a:picLocks noChangeAspect="1"/>
          </p:cNvPicPr>
          <p:nvPr/>
        </p:nvPicPr>
        <p:blipFill>
          <a:blip r:embed="rId4">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5496818" y="1686948"/>
            <a:ext cx="573696" cy="733333"/>
          </a:xfrm>
          <a:prstGeom prst="rect">
            <a:avLst/>
          </a:prstGeom>
        </p:spPr>
      </p:pic>
      <p:pic>
        <p:nvPicPr>
          <p:cNvPr id="13" name="Picture 12" descr="Truck 18-Wheeler Freight · Free vector graphic on Pixaba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919790" y="1749138"/>
            <a:ext cx="1254370" cy="837553"/>
          </a:xfrm>
          <a:prstGeom prst="rect">
            <a:avLst/>
          </a:prstGeom>
        </p:spPr>
      </p:pic>
      <p:sp>
        <p:nvSpPr>
          <p:cNvPr id="6" name="Rectangle 5">
            <a:extLst>
              <a:ext uri="{FF2B5EF4-FFF2-40B4-BE49-F238E27FC236}">
                <a16:creationId xmlns:a16="http://schemas.microsoft.com/office/drawing/2014/main" id="{F79A151D-A7EA-4DE0-AF59-10B625EC2B2D}"/>
              </a:ext>
            </a:extLst>
          </p:cNvPr>
          <p:cNvSpPr/>
          <p:nvPr/>
        </p:nvSpPr>
        <p:spPr>
          <a:xfrm>
            <a:off x="7049425" y="2477005"/>
            <a:ext cx="1898557" cy="1871981"/>
          </a:xfrm>
          <a:prstGeom prst="rect">
            <a:avLst/>
          </a:prstGeom>
        </p:spPr>
        <p:style>
          <a:lnRef idx="1">
            <a:schemeClr val="accent2"/>
          </a:lnRef>
          <a:fillRef idx="2">
            <a:schemeClr val="accent2"/>
          </a:fillRef>
          <a:effectRef idx="1">
            <a:schemeClr val="accent2"/>
          </a:effectRef>
          <a:fontRef idx="minor">
            <a:schemeClr val="dk1"/>
          </a:fontRef>
        </p:style>
        <p:txBody>
          <a:bodyPr tIns="457200" rtlCol="0" anchor="t"/>
          <a:lstStyle/>
          <a:p>
            <a:pPr algn="ctr">
              <a:spcBef>
                <a:spcPts val="400"/>
              </a:spcBef>
              <a:spcAft>
                <a:spcPts val="400"/>
              </a:spcAft>
              <a:defRPr/>
            </a:pPr>
            <a:r>
              <a:rPr lang="en-US" sz="1400" b="1" dirty="0">
                <a:solidFill>
                  <a:srgbClr val="000000"/>
                </a:solidFill>
                <a:latin typeface="Arial"/>
              </a:rPr>
              <a:t>Resource constraints, requires qualified healthcare providers to administer</a:t>
            </a:r>
          </a:p>
        </p:txBody>
      </p:sp>
      <p:sp>
        <p:nvSpPr>
          <p:cNvPr id="12" name="Rectangle 11">
            <a:extLst>
              <a:ext uri="{FF2B5EF4-FFF2-40B4-BE49-F238E27FC236}">
                <a16:creationId xmlns:a16="http://schemas.microsoft.com/office/drawing/2014/main" id="{B5EB9C31-79BB-40CA-9FEB-6EBC7104AF89}"/>
              </a:ext>
            </a:extLst>
          </p:cNvPr>
          <p:cNvSpPr/>
          <p:nvPr/>
        </p:nvSpPr>
        <p:spPr>
          <a:xfrm>
            <a:off x="4816349" y="2477005"/>
            <a:ext cx="1898557" cy="1871981"/>
          </a:xfrm>
          <a:prstGeom prst="rect">
            <a:avLst/>
          </a:prstGeom>
        </p:spPr>
        <p:style>
          <a:lnRef idx="1">
            <a:schemeClr val="accent2"/>
          </a:lnRef>
          <a:fillRef idx="2">
            <a:schemeClr val="accent2"/>
          </a:fillRef>
          <a:effectRef idx="1">
            <a:schemeClr val="accent2"/>
          </a:effectRef>
          <a:fontRef idx="minor">
            <a:schemeClr val="dk1"/>
          </a:fontRef>
        </p:style>
        <p:txBody>
          <a:bodyPr tIns="457200" rtlCol="0" anchor="t"/>
          <a:lstStyle/>
          <a:p>
            <a:pPr algn="ctr">
              <a:spcBef>
                <a:spcPts val="400"/>
              </a:spcBef>
              <a:spcAft>
                <a:spcPts val="400"/>
              </a:spcAft>
              <a:defRPr/>
            </a:pPr>
            <a:r>
              <a:rPr lang="en-US" sz="1400" b="1" dirty="0">
                <a:solidFill>
                  <a:srgbClr val="000000"/>
                </a:solidFill>
                <a:latin typeface="Arial"/>
              </a:rPr>
              <a:t>Compliance -- fear of needles; difficulty getting to clinical setting; may need boosters</a:t>
            </a:r>
          </a:p>
        </p:txBody>
      </p:sp>
      <p:sp>
        <p:nvSpPr>
          <p:cNvPr id="14" name="Rectangle 13">
            <a:extLst>
              <a:ext uri="{FF2B5EF4-FFF2-40B4-BE49-F238E27FC236}">
                <a16:creationId xmlns:a16="http://schemas.microsoft.com/office/drawing/2014/main" id="{6CC97136-66A4-48F3-AA72-9B9DEC1C774F}"/>
              </a:ext>
            </a:extLst>
          </p:cNvPr>
          <p:cNvSpPr/>
          <p:nvPr/>
        </p:nvSpPr>
        <p:spPr>
          <a:xfrm>
            <a:off x="2567968" y="2477005"/>
            <a:ext cx="1898557" cy="1871981"/>
          </a:xfrm>
          <a:prstGeom prst="rect">
            <a:avLst/>
          </a:prstGeom>
        </p:spPr>
        <p:style>
          <a:lnRef idx="1">
            <a:schemeClr val="accent2"/>
          </a:lnRef>
          <a:fillRef idx="2">
            <a:schemeClr val="accent2"/>
          </a:fillRef>
          <a:effectRef idx="1">
            <a:schemeClr val="accent2"/>
          </a:effectRef>
          <a:fontRef idx="minor">
            <a:schemeClr val="dk1"/>
          </a:fontRef>
        </p:style>
        <p:txBody>
          <a:bodyPr tIns="457200" rtlCol="0" anchor="t"/>
          <a:lstStyle/>
          <a:p>
            <a:pPr algn="ctr">
              <a:spcBef>
                <a:spcPts val="400"/>
              </a:spcBef>
              <a:spcAft>
                <a:spcPts val="400"/>
              </a:spcAft>
              <a:defRPr/>
            </a:pPr>
            <a:r>
              <a:rPr lang="en-US" sz="1400" b="1" dirty="0">
                <a:solidFill>
                  <a:srgbClr val="000000"/>
                </a:solidFill>
                <a:latin typeface="Arial"/>
              </a:rPr>
              <a:t>Logistics burden of distributing supplies, cold-chain requirement</a:t>
            </a:r>
          </a:p>
        </p:txBody>
      </p:sp>
      <p:sp>
        <p:nvSpPr>
          <p:cNvPr id="37" name="Rectangle 36">
            <a:extLst>
              <a:ext uri="{FF2B5EF4-FFF2-40B4-BE49-F238E27FC236}">
                <a16:creationId xmlns:a16="http://schemas.microsoft.com/office/drawing/2014/main" id="{981C29A9-6C28-480B-8EB3-C4333A3D2EEB}"/>
              </a:ext>
            </a:extLst>
          </p:cNvPr>
          <p:cNvSpPr/>
          <p:nvPr/>
        </p:nvSpPr>
        <p:spPr>
          <a:xfrm>
            <a:off x="345098" y="2477005"/>
            <a:ext cx="1898557" cy="1871981"/>
          </a:xfrm>
          <a:prstGeom prst="rect">
            <a:avLst/>
          </a:prstGeom>
        </p:spPr>
        <p:style>
          <a:lnRef idx="1">
            <a:schemeClr val="accent2"/>
          </a:lnRef>
          <a:fillRef idx="2">
            <a:schemeClr val="accent2"/>
          </a:fillRef>
          <a:effectRef idx="1">
            <a:schemeClr val="accent2"/>
          </a:effectRef>
          <a:fontRef idx="minor">
            <a:schemeClr val="dk1"/>
          </a:fontRef>
        </p:style>
        <p:txBody>
          <a:bodyPr tIns="457200" rtlCol="0" anchor="t"/>
          <a:lstStyle/>
          <a:p>
            <a:pPr marR="0" lvl="0" algn="ctr" defTabSz="914400" rtl="0" eaLnBrk="1" fontAlgn="auto" latinLnBrk="0" hangingPunct="1">
              <a:lnSpc>
                <a:spcPct val="100000"/>
              </a:lnSpc>
              <a:spcBef>
                <a:spcPts val="200"/>
              </a:spcBef>
              <a:spcAft>
                <a:spcPts val="200"/>
              </a:spcAft>
              <a:buClrTx/>
              <a:buSzTx/>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Strain on supply chain – needles, syringes, vials –100s of millions needed</a:t>
            </a:r>
          </a:p>
        </p:txBody>
      </p:sp>
      <p:sp>
        <p:nvSpPr>
          <p:cNvPr id="39" name="Freeform: Shape 38">
            <a:extLst>
              <a:ext uri="{FF2B5EF4-FFF2-40B4-BE49-F238E27FC236}">
                <a16:creationId xmlns:a16="http://schemas.microsoft.com/office/drawing/2014/main" id="{8BF198CC-D1FC-4B13-803B-F3FD73DDBD77}"/>
              </a:ext>
            </a:extLst>
          </p:cNvPr>
          <p:cNvSpPr/>
          <p:nvPr/>
        </p:nvSpPr>
        <p:spPr>
          <a:xfrm>
            <a:off x="345098" y="2483759"/>
            <a:ext cx="1898560" cy="420202"/>
          </a:xfrm>
          <a:custGeom>
            <a:avLst/>
            <a:gdLst>
              <a:gd name="connsiteX0" fmla="*/ 0 w 1833577"/>
              <a:gd name="connsiteY0" fmla="*/ 0 h 432119"/>
              <a:gd name="connsiteX1" fmla="*/ 1833577 w 1833577"/>
              <a:gd name="connsiteY1" fmla="*/ 0 h 432119"/>
              <a:gd name="connsiteX2" fmla="*/ 1833577 w 1833577"/>
              <a:gd name="connsiteY2" fmla="*/ 230662 h 432119"/>
              <a:gd name="connsiteX3" fmla="*/ 1103017 w 1833577"/>
              <a:gd name="connsiteY3" fmla="*/ 230662 h 432119"/>
              <a:gd name="connsiteX4" fmla="*/ 1105023 w 1833577"/>
              <a:gd name="connsiteY4" fmla="*/ 240650 h 432119"/>
              <a:gd name="connsiteX5" fmla="*/ 914553 w 1833577"/>
              <a:gd name="connsiteY5" fmla="*/ 432119 h 432119"/>
              <a:gd name="connsiteX6" fmla="*/ 724083 w 1833577"/>
              <a:gd name="connsiteY6" fmla="*/ 240650 h 432119"/>
              <a:gd name="connsiteX7" fmla="*/ 726089 w 1833577"/>
              <a:gd name="connsiteY7" fmla="*/ 230662 h 432119"/>
              <a:gd name="connsiteX8" fmla="*/ 0 w 1833577"/>
              <a:gd name="connsiteY8" fmla="*/ 230662 h 43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3577" h="432119">
                <a:moveTo>
                  <a:pt x="0" y="0"/>
                </a:moveTo>
                <a:lnTo>
                  <a:pt x="1833577" y="0"/>
                </a:lnTo>
                <a:lnTo>
                  <a:pt x="1833577" y="230662"/>
                </a:lnTo>
                <a:lnTo>
                  <a:pt x="1103017" y="230662"/>
                </a:lnTo>
                <a:lnTo>
                  <a:pt x="1105023" y="240650"/>
                </a:lnTo>
                <a:cubicBezTo>
                  <a:pt x="1105023" y="346395"/>
                  <a:pt x="1019747" y="432119"/>
                  <a:pt x="914553" y="432119"/>
                </a:cubicBezTo>
                <a:cubicBezTo>
                  <a:pt x="809359" y="432119"/>
                  <a:pt x="724083" y="346395"/>
                  <a:pt x="724083" y="240650"/>
                </a:cubicBezTo>
                <a:lnTo>
                  <a:pt x="726089" y="230662"/>
                </a:lnTo>
                <a:lnTo>
                  <a:pt x="0" y="230662"/>
                </a:lnTo>
                <a:close/>
              </a:path>
            </a:pathLst>
          </a:custGeom>
          <a:solidFill>
            <a:srgbClr val="437441"/>
          </a:solidFill>
          <a:ln>
            <a:noFill/>
          </a:ln>
        </p:spPr>
        <p:style>
          <a:lnRef idx="1">
            <a:schemeClr val="dk1"/>
          </a:lnRef>
          <a:fillRef idx="3">
            <a:schemeClr val="dk1"/>
          </a:fillRef>
          <a:effectRef idx="2">
            <a:schemeClr val="dk1"/>
          </a:effectRef>
          <a:fontRef idx="minor">
            <a:schemeClr val="lt1"/>
          </a:fontRef>
        </p:style>
        <p:txBody>
          <a:bodyPr wrap="square" tIns="0" bIns="0" rtlCol="0" anchor="t">
            <a:noAutofit/>
          </a:bodyPr>
          <a:lstStyle/>
          <a:p>
            <a:pPr algn="ctr"/>
            <a:endParaRPr lang="en-US" b="1" dirty="0"/>
          </a:p>
        </p:txBody>
      </p:sp>
      <p:sp>
        <p:nvSpPr>
          <p:cNvPr id="41" name="Freeform: Shape 40">
            <a:extLst>
              <a:ext uri="{FF2B5EF4-FFF2-40B4-BE49-F238E27FC236}">
                <a16:creationId xmlns:a16="http://schemas.microsoft.com/office/drawing/2014/main" id="{C3212680-6104-441E-9641-A8FF96FDA98C}"/>
              </a:ext>
            </a:extLst>
          </p:cNvPr>
          <p:cNvSpPr/>
          <p:nvPr/>
        </p:nvSpPr>
        <p:spPr>
          <a:xfrm>
            <a:off x="2578171" y="2483759"/>
            <a:ext cx="1898560" cy="420202"/>
          </a:xfrm>
          <a:custGeom>
            <a:avLst/>
            <a:gdLst>
              <a:gd name="connsiteX0" fmla="*/ 0 w 1833577"/>
              <a:gd name="connsiteY0" fmla="*/ 0 h 432119"/>
              <a:gd name="connsiteX1" fmla="*/ 1833577 w 1833577"/>
              <a:gd name="connsiteY1" fmla="*/ 0 h 432119"/>
              <a:gd name="connsiteX2" fmla="*/ 1833577 w 1833577"/>
              <a:gd name="connsiteY2" fmla="*/ 230662 h 432119"/>
              <a:gd name="connsiteX3" fmla="*/ 1103017 w 1833577"/>
              <a:gd name="connsiteY3" fmla="*/ 230662 h 432119"/>
              <a:gd name="connsiteX4" fmla="*/ 1105023 w 1833577"/>
              <a:gd name="connsiteY4" fmla="*/ 240650 h 432119"/>
              <a:gd name="connsiteX5" fmla="*/ 914553 w 1833577"/>
              <a:gd name="connsiteY5" fmla="*/ 432119 h 432119"/>
              <a:gd name="connsiteX6" fmla="*/ 724083 w 1833577"/>
              <a:gd name="connsiteY6" fmla="*/ 240650 h 432119"/>
              <a:gd name="connsiteX7" fmla="*/ 726089 w 1833577"/>
              <a:gd name="connsiteY7" fmla="*/ 230662 h 432119"/>
              <a:gd name="connsiteX8" fmla="*/ 0 w 1833577"/>
              <a:gd name="connsiteY8" fmla="*/ 230662 h 43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3577" h="432119">
                <a:moveTo>
                  <a:pt x="0" y="0"/>
                </a:moveTo>
                <a:lnTo>
                  <a:pt x="1833577" y="0"/>
                </a:lnTo>
                <a:lnTo>
                  <a:pt x="1833577" y="230662"/>
                </a:lnTo>
                <a:lnTo>
                  <a:pt x="1103017" y="230662"/>
                </a:lnTo>
                <a:lnTo>
                  <a:pt x="1105023" y="240650"/>
                </a:lnTo>
                <a:cubicBezTo>
                  <a:pt x="1105023" y="346395"/>
                  <a:pt x="1019747" y="432119"/>
                  <a:pt x="914553" y="432119"/>
                </a:cubicBezTo>
                <a:cubicBezTo>
                  <a:pt x="809359" y="432119"/>
                  <a:pt x="724083" y="346395"/>
                  <a:pt x="724083" y="240650"/>
                </a:cubicBezTo>
                <a:lnTo>
                  <a:pt x="726089" y="230662"/>
                </a:lnTo>
                <a:lnTo>
                  <a:pt x="0" y="230662"/>
                </a:lnTo>
                <a:close/>
              </a:path>
            </a:pathLst>
          </a:cu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wrap="square" tIns="0" rtlCol="0" anchor="t">
            <a:noAutofit/>
          </a:bodyPr>
          <a:lstStyle/>
          <a:p>
            <a:pPr algn="ctr"/>
            <a:endParaRPr lang="en-US" b="1" dirty="0"/>
          </a:p>
        </p:txBody>
      </p:sp>
      <p:sp>
        <p:nvSpPr>
          <p:cNvPr id="43" name="Freeform: Shape 42">
            <a:extLst>
              <a:ext uri="{FF2B5EF4-FFF2-40B4-BE49-F238E27FC236}">
                <a16:creationId xmlns:a16="http://schemas.microsoft.com/office/drawing/2014/main" id="{9B396CFD-30E6-4FE4-9497-2AEA2F2BB4C5}"/>
              </a:ext>
            </a:extLst>
          </p:cNvPr>
          <p:cNvSpPr/>
          <p:nvPr/>
        </p:nvSpPr>
        <p:spPr>
          <a:xfrm>
            <a:off x="4821449" y="2483759"/>
            <a:ext cx="1898560" cy="420202"/>
          </a:xfrm>
          <a:custGeom>
            <a:avLst/>
            <a:gdLst>
              <a:gd name="connsiteX0" fmla="*/ 0 w 1833577"/>
              <a:gd name="connsiteY0" fmla="*/ 0 h 432119"/>
              <a:gd name="connsiteX1" fmla="*/ 1833577 w 1833577"/>
              <a:gd name="connsiteY1" fmla="*/ 0 h 432119"/>
              <a:gd name="connsiteX2" fmla="*/ 1833577 w 1833577"/>
              <a:gd name="connsiteY2" fmla="*/ 230662 h 432119"/>
              <a:gd name="connsiteX3" fmla="*/ 1103017 w 1833577"/>
              <a:gd name="connsiteY3" fmla="*/ 230662 h 432119"/>
              <a:gd name="connsiteX4" fmla="*/ 1105023 w 1833577"/>
              <a:gd name="connsiteY4" fmla="*/ 240650 h 432119"/>
              <a:gd name="connsiteX5" fmla="*/ 914553 w 1833577"/>
              <a:gd name="connsiteY5" fmla="*/ 432119 h 432119"/>
              <a:gd name="connsiteX6" fmla="*/ 724083 w 1833577"/>
              <a:gd name="connsiteY6" fmla="*/ 240650 h 432119"/>
              <a:gd name="connsiteX7" fmla="*/ 726089 w 1833577"/>
              <a:gd name="connsiteY7" fmla="*/ 230662 h 432119"/>
              <a:gd name="connsiteX8" fmla="*/ 0 w 1833577"/>
              <a:gd name="connsiteY8" fmla="*/ 230662 h 43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3577" h="432119">
                <a:moveTo>
                  <a:pt x="0" y="0"/>
                </a:moveTo>
                <a:lnTo>
                  <a:pt x="1833577" y="0"/>
                </a:lnTo>
                <a:lnTo>
                  <a:pt x="1833577" y="230662"/>
                </a:lnTo>
                <a:lnTo>
                  <a:pt x="1103017" y="230662"/>
                </a:lnTo>
                <a:lnTo>
                  <a:pt x="1105023" y="240650"/>
                </a:lnTo>
                <a:cubicBezTo>
                  <a:pt x="1105023" y="346395"/>
                  <a:pt x="1019747" y="432119"/>
                  <a:pt x="914553" y="432119"/>
                </a:cubicBezTo>
                <a:cubicBezTo>
                  <a:pt x="809359" y="432119"/>
                  <a:pt x="724083" y="346395"/>
                  <a:pt x="724083" y="240650"/>
                </a:cubicBezTo>
                <a:lnTo>
                  <a:pt x="726089" y="230662"/>
                </a:lnTo>
                <a:lnTo>
                  <a:pt x="0" y="230662"/>
                </a:lnTo>
                <a:close/>
              </a:path>
            </a:pathLst>
          </a:custGeom>
          <a:ln/>
        </p:spPr>
        <p:style>
          <a:lnRef idx="1">
            <a:schemeClr val="accent4"/>
          </a:lnRef>
          <a:fillRef idx="3">
            <a:schemeClr val="accent4"/>
          </a:fillRef>
          <a:effectRef idx="2">
            <a:schemeClr val="accent4"/>
          </a:effectRef>
          <a:fontRef idx="minor">
            <a:schemeClr val="lt1"/>
          </a:fontRef>
        </p:style>
        <p:txBody>
          <a:bodyPr wrap="square" tIns="0" rtlCol="0" anchor="t">
            <a:noAutofit/>
          </a:bodyPr>
          <a:lstStyle/>
          <a:p>
            <a:pPr algn="ctr"/>
            <a:endParaRPr lang="en-US" sz="1400" b="1" dirty="0"/>
          </a:p>
        </p:txBody>
      </p:sp>
      <p:sp>
        <p:nvSpPr>
          <p:cNvPr id="45" name="Freeform: Shape 44">
            <a:extLst>
              <a:ext uri="{FF2B5EF4-FFF2-40B4-BE49-F238E27FC236}">
                <a16:creationId xmlns:a16="http://schemas.microsoft.com/office/drawing/2014/main" id="{08A6D282-8F4C-49D1-A1B1-5CE6F9BFD4A0}"/>
              </a:ext>
            </a:extLst>
          </p:cNvPr>
          <p:cNvSpPr/>
          <p:nvPr/>
        </p:nvSpPr>
        <p:spPr>
          <a:xfrm>
            <a:off x="7054521" y="2483759"/>
            <a:ext cx="1898560" cy="420202"/>
          </a:xfrm>
          <a:custGeom>
            <a:avLst/>
            <a:gdLst>
              <a:gd name="connsiteX0" fmla="*/ 0 w 1833577"/>
              <a:gd name="connsiteY0" fmla="*/ 0 h 432119"/>
              <a:gd name="connsiteX1" fmla="*/ 1833577 w 1833577"/>
              <a:gd name="connsiteY1" fmla="*/ 0 h 432119"/>
              <a:gd name="connsiteX2" fmla="*/ 1833577 w 1833577"/>
              <a:gd name="connsiteY2" fmla="*/ 230662 h 432119"/>
              <a:gd name="connsiteX3" fmla="*/ 1103017 w 1833577"/>
              <a:gd name="connsiteY3" fmla="*/ 230662 h 432119"/>
              <a:gd name="connsiteX4" fmla="*/ 1105023 w 1833577"/>
              <a:gd name="connsiteY4" fmla="*/ 240650 h 432119"/>
              <a:gd name="connsiteX5" fmla="*/ 914553 w 1833577"/>
              <a:gd name="connsiteY5" fmla="*/ 432119 h 432119"/>
              <a:gd name="connsiteX6" fmla="*/ 724083 w 1833577"/>
              <a:gd name="connsiteY6" fmla="*/ 240650 h 432119"/>
              <a:gd name="connsiteX7" fmla="*/ 726089 w 1833577"/>
              <a:gd name="connsiteY7" fmla="*/ 230662 h 432119"/>
              <a:gd name="connsiteX8" fmla="*/ 0 w 1833577"/>
              <a:gd name="connsiteY8" fmla="*/ 230662 h 43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3577" h="432119">
                <a:moveTo>
                  <a:pt x="0" y="0"/>
                </a:moveTo>
                <a:lnTo>
                  <a:pt x="1833577" y="0"/>
                </a:lnTo>
                <a:lnTo>
                  <a:pt x="1833577" y="230662"/>
                </a:lnTo>
                <a:lnTo>
                  <a:pt x="1103017" y="230662"/>
                </a:lnTo>
                <a:lnTo>
                  <a:pt x="1105023" y="240650"/>
                </a:lnTo>
                <a:cubicBezTo>
                  <a:pt x="1105023" y="346395"/>
                  <a:pt x="1019747" y="432119"/>
                  <a:pt x="914553" y="432119"/>
                </a:cubicBezTo>
                <a:cubicBezTo>
                  <a:pt x="809359" y="432119"/>
                  <a:pt x="724083" y="346395"/>
                  <a:pt x="724083" y="240650"/>
                </a:cubicBezTo>
                <a:lnTo>
                  <a:pt x="726089" y="230662"/>
                </a:lnTo>
                <a:lnTo>
                  <a:pt x="0" y="230662"/>
                </a:lnTo>
                <a:close/>
              </a:path>
            </a:pathLst>
          </a:custGeom>
          <a:ln>
            <a:noFill/>
          </a:ln>
        </p:spPr>
        <p:style>
          <a:lnRef idx="1">
            <a:schemeClr val="accent3"/>
          </a:lnRef>
          <a:fillRef idx="3">
            <a:schemeClr val="accent3"/>
          </a:fillRef>
          <a:effectRef idx="2">
            <a:schemeClr val="accent3"/>
          </a:effectRef>
          <a:fontRef idx="minor">
            <a:schemeClr val="lt1"/>
          </a:fontRef>
        </p:style>
        <p:txBody>
          <a:bodyPr wrap="square" tIns="0" rtlCol="0" anchor="t">
            <a:noAutofit/>
          </a:bodyPr>
          <a:lstStyle/>
          <a:p>
            <a:pPr algn="ctr"/>
            <a:endParaRPr lang="en-US" b="1" dirty="0"/>
          </a:p>
        </p:txBody>
      </p:sp>
      <p:cxnSp>
        <p:nvCxnSpPr>
          <p:cNvPr id="47" name="Straight Connector 46">
            <a:extLst>
              <a:ext uri="{FF2B5EF4-FFF2-40B4-BE49-F238E27FC236}">
                <a16:creationId xmlns:a16="http://schemas.microsoft.com/office/drawing/2014/main" id="{1788160D-85E7-4B72-9850-6C4D66927159}"/>
              </a:ext>
            </a:extLst>
          </p:cNvPr>
          <p:cNvCxnSpPr>
            <a:cxnSpLocks/>
          </p:cNvCxnSpPr>
          <p:nvPr/>
        </p:nvCxnSpPr>
        <p:spPr>
          <a:xfrm>
            <a:off x="345098" y="1603720"/>
            <a:ext cx="1898560" cy="0"/>
          </a:xfrm>
          <a:prstGeom prst="line">
            <a:avLst/>
          </a:prstGeom>
          <a:ln w="38100">
            <a:solidFill>
              <a:srgbClr val="43744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D19B51-F62A-43B8-BDA2-036DD3EA40CE}"/>
              </a:ext>
            </a:extLst>
          </p:cNvPr>
          <p:cNvCxnSpPr>
            <a:cxnSpLocks/>
          </p:cNvCxnSpPr>
          <p:nvPr/>
        </p:nvCxnSpPr>
        <p:spPr>
          <a:xfrm>
            <a:off x="2573071" y="1603720"/>
            <a:ext cx="190876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67A872-EE3A-40E3-B820-74E7ABD1BFEF}"/>
              </a:ext>
            </a:extLst>
          </p:cNvPr>
          <p:cNvCxnSpPr>
            <a:cxnSpLocks/>
          </p:cNvCxnSpPr>
          <p:nvPr/>
        </p:nvCxnSpPr>
        <p:spPr>
          <a:xfrm>
            <a:off x="4811247" y="1603720"/>
            <a:ext cx="1908762" cy="0"/>
          </a:xfrm>
          <a:prstGeom prst="line">
            <a:avLst/>
          </a:prstGeom>
          <a:ln w="38100">
            <a:solidFill>
              <a:srgbClr val="C3433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B74BEF-7971-4CF3-961D-D12D87553CB6}"/>
              </a:ext>
            </a:extLst>
          </p:cNvPr>
          <p:cNvCxnSpPr>
            <a:cxnSpLocks/>
          </p:cNvCxnSpPr>
          <p:nvPr/>
        </p:nvCxnSpPr>
        <p:spPr>
          <a:xfrm>
            <a:off x="7049422" y="1603720"/>
            <a:ext cx="1903660" cy="0"/>
          </a:xfrm>
          <a:prstGeom prst="line">
            <a:avLst/>
          </a:prstGeom>
          <a:ln w="38100">
            <a:solidFill>
              <a:srgbClr val="00B0AC"/>
            </a:solidFill>
          </a:ln>
        </p:spPr>
        <p:style>
          <a:lnRef idx="1">
            <a:schemeClr val="accent1"/>
          </a:lnRef>
          <a:fillRef idx="0">
            <a:schemeClr val="accent1"/>
          </a:fillRef>
          <a:effectRef idx="0">
            <a:schemeClr val="accent1"/>
          </a:effectRef>
          <a:fontRef idx="minor">
            <a:schemeClr val="tx1"/>
          </a:fontRef>
        </p:style>
      </p:cxnSp>
      <p:sp>
        <p:nvSpPr>
          <p:cNvPr id="55" name="Arrow: Chevron 54">
            <a:extLst>
              <a:ext uri="{FF2B5EF4-FFF2-40B4-BE49-F238E27FC236}">
                <a16:creationId xmlns:a16="http://schemas.microsoft.com/office/drawing/2014/main" id="{BDA5E1B0-8789-41F7-85C9-990C5BDCB19F}"/>
              </a:ext>
            </a:extLst>
          </p:cNvPr>
          <p:cNvSpPr/>
          <p:nvPr/>
        </p:nvSpPr>
        <p:spPr>
          <a:xfrm rot="5400000">
            <a:off x="1235010" y="2664594"/>
            <a:ext cx="117864" cy="227952"/>
          </a:xfrm>
          <a:prstGeom prst="chevron">
            <a:avLst>
              <a:gd name="adj" fmla="val 79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Chevron 56">
            <a:extLst>
              <a:ext uri="{FF2B5EF4-FFF2-40B4-BE49-F238E27FC236}">
                <a16:creationId xmlns:a16="http://schemas.microsoft.com/office/drawing/2014/main" id="{010F02AF-E7FB-4902-A6D4-2FA2CD9D9882}"/>
              </a:ext>
            </a:extLst>
          </p:cNvPr>
          <p:cNvSpPr/>
          <p:nvPr/>
        </p:nvSpPr>
        <p:spPr>
          <a:xfrm rot="5400000">
            <a:off x="3457880" y="2664594"/>
            <a:ext cx="117864" cy="227952"/>
          </a:xfrm>
          <a:prstGeom prst="chevron">
            <a:avLst>
              <a:gd name="adj" fmla="val 79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hevron 58">
            <a:extLst>
              <a:ext uri="{FF2B5EF4-FFF2-40B4-BE49-F238E27FC236}">
                <a16:creationId xmlns:a16="http://schemas.microsoft.com/office/drawing/2014/main" id="{E2F00E19-FE6F-480D-831D-AEA500336625}"/>
              </a:ext>
            </a:extLst>
          </p:cNvPr>
          <p:cNvSpPr/>
          <p:nvPr/>
        </p:nvSpPr>
        <p:spPr>
          <a:xfrm rot="5400000">
            <a:off x="5706696" y="2664594"/>
            <a:ext cx="117864" cy="227952"/>
          </a:xfrm>
          <a:prstGeom prst="chevron">
            <a:avLst>
              <a:gd name="adj" fmla="val 79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Arrow: Chevron 60">
            <a:extLst>
              <a:ext uri="{FF2B5EF4-FFF2-40B4-BE49-F238E27FC236}">
                <a16:creationId xmlns:a16="http://schemas.microsoft.com/office/drawing/2014/main" id="{1BFEFD86-C0C4-4079-9B98-ABF8B19CC77D}"/>
              </a:ext>
            </a:extLst>
          </p:cNvPr>
          <p:cNvSpPr/>
          <p:nvPr/>
        </p:nvSpPr>
        <p:spPr>
          <a:xfrm rot="5400000">
            <a:off x="7940207" y="2664594"/>
            <a:ext cx="117864" cy="227952"/>
          </a:xfrm>
          <a:prstGeom prst="chevron">
            <a:avLst>
              <a:gd name="adj" fmla="val 79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6C513CC2-64DD-4F3C-9342-894109E1B3C6}"/>
              </a:ext>
            </a:extLst>
          </p:cNvPr>
          <p:cNvSpPr txBox="1"/>
          <p:nvPr/>
        </p:nvSpPr>
        <p:spPr>
          <a:xfrm>
            <a:off x="345097" y="833294"/>
            <a:ext cx="8602885" cy="615553"/>
          </a:xfrm>
          <a:prstGeom prst="rect">
            <a:avLst/>
          </a:prstGeom>
          <a:noFill/>
        </p:spPr>
        <p:txBody>
          <a:bodyPr wrap="square">
            <a:spAutoFit/>
          </a:bodyPr>
          <a:lstStyle/>
          <a:p>
            <a:pPr marR="0" lvl="0" algn="ctr" defTabSz="914400" rtl="0" eaLnBrk="1" fontAlgn="auto" latinLnBrk="0" hangingPunct="1">
              <a:lnSpc>
                <a:spcPct val="100000"/>
              </a:lnSpc>
              <a:spcBef>
                <a:spcPts val="600"/>
              </a:spcBef>
              <a:spcAft>
                <a:spcPts val="600"/>
              </a:spcAft>
              <a:buClrTx/>
              <a:buSzPct val="125000"/>
              <a:tabLst/>
              <a:defRPr/>
            </a:pPr>
            <a:r>
              <a:rPr kumimoji="0" lang="en-US" sz="17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Vaccination saves lives. But there are inherent risks with the standard intramuscular injection method of vaccine administration, </a:t>
            </a:r>
            <a:r>
              <a:rPr kumimoji="0" lang="en-US" sz="17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especially in a pandemic.</a:t>
            </a:r>
            <a:endParaRPr kumimoji="0" lang="en-US" sz="170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02219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A30869E5-AD93-47C0-9E23-0CB2B70C052F}"/>
              </a:ext>
            </a:extLst>
          </p:cNvPr>
          <p:cNvSpPr/>
          <p:nvPr/>
        </p:nvSpPr>
        <p:spPr>
          <a:xfrm>
            <a:off x="2567532" y="2127663"/>
            <a:ext cx="1898560" cy="2317336"/>
          </a:xfrm>
          <a:prstGeom prst="rect">
            <a:avLst/>
          </a:prstGeom>
        </p:spPr>
        <p:style>
          <a:lnRef idx="1">
            <a:schemeClr val="accent2"/>
          </a:lnRef>
          <a:fillRef idx="2">
            <a:schemeClr val="accent2"/>
          </a:fillRef>
          <a:effectRef idx="1">
            <a:schemeClr val="accent2"/>
          </a:effectRef>
          <a:fontRef idx="minor">
            <a:schemeClr val="dk1"/>
          </a:fontRef>
        </p:style>
        <p:txBody>
          <a:bodyPr tIns="457200" rtlCol="0" anchor="t"/>
          <a:lstStyle/>
          <a:p>
            <a:pPr marL="171450" marR="0" lvl="0" indent="-171450"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0000"/>
                </a:solidFill>
                <a:effectLst/>
                <a:uLnTx/>
                <a:uFillTx/>
                <a:latin typeface="Arial"/>
                <a:ea typeface="+mn-ea"/>
                <a:cs typeface="+mn-cs"/>
              </a:rPr>
              <a:t>Potential to reduce reliance on needle/syringe supply chain</a:t>
            </a:r>
          </a:p>
          <a:p>
            <a:pPr marL="171450" marR="0" lvl="0" indent="-171450"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0000"/>
                </a:solidFill>
                <a:effectLst/>
                <a:uLnTx/>
                <a:uFillTx/>
                <a:latin typeface="Arial"/>
                <a:ea typeface="+mn-ea"/>
                <a:cs typeface="+mn-cs"/>
              </a:rPr>
              <a:t>Aiming for self-administration, reducing the burden on qualified trained healthcare professionals who are in short supply</a:t>
            </a:r>
          </a:p>
        </p:txBody>
      </p:sp>
      <p:sp>
        <p:nvSpPr>
          <p:cNvPr id="66" name="Rectangle 65">
            <a:extLst>
              <a:ext uri="{FF2B5EF4-FFF2-40B4-BE49-F238E27FC236}">
                <a16:creationId xmlns:a16="http://schemas.microsoft.com/office/drawing/2014/main" id="{7A67D570-AC02-40F2-B0A0-6E37D017EB19}"/>
              </a:ext>
            </a:extLst>
          </p:cNvPr>
          <p:cNvSpPr/>
          <p:nvPr/>
        </p:nvSpPr>
        <p:spPr>
          <a:xfrm>
            <a:off x="4810810" y="2127663"/>
            <a:ext cx="1898560" cy="2317336"/>
          </a:xfrm>
          <a:prstGeom prst="rect">
            <a:avLst/>
          </a:prstGeom>
        </p:spPr>
        <p:style>
          <a:lnRef idx="1">
            <a:schemeClr val="accent2"/>
          </a:lnRef>
          <a:fillRef idx="2">
            <a:schemeClr val="accent2"/>
          </a:fillRef>
          <a:effectRef idx="1">
            <a:schemeClr val="accent2"/>
          </a:effectRef>
          <a:fontRef idx="minor">
            <a:schemeClr val="dk1"/>
          </a:fontRef>
        </p:style>
        <p:txBody>
          <a:bodyPr tIns="457200" rtlCol="0" anchor="t"/>
          <a:lstStyle/>
          <a:p>
            <a:pPr marL="171450" marR="0" lvl="0" indent="-171450" defTabSz="914400" rtl="0" eaLnBrk="1" fontAlgn="auto" latinLnBrk="0" hangingPunct="1">
              <a:lnSpc>
                <a:spcPct val="100000"/>
              </a:lnSpc>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0000"/>
                </a:solidFill>
                <a:effectLst/>
                <a:uLnTx/>
                <a:uFillTx/>
                <a:latin typeface="Arial"/>
                <a:ea typeface="+mn-ea"/>
                <a:cs typeface="+mn-cs"/>
              </a:rPr>
              <a:t>Wider distribution to more types of settings, potentially even at-home use</a:t>
            </a:r>
          </a:p>
          <a:p>
            <a:pPr marL="171450" marR="0" lvl="0" indent="-171450" defTabSz="914400" rtl="0" eaLnBrk="1" fontAlgn="auto" latinLnBrk="0" hangingPunct="1">
              <a:lnSpc>
                <a:spcPct val="100000"/>
              </a:lnSpc>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0000"/>
                </a:solidFill>
                <a:effectLst/>
                <a:uLnTx/>
                <a:uFillTx/>
                <a:latin typeface="Arial"/>
                <a:ea typeface="+mn-ea"/>
                <a:cs typeface="+mn-cs"/>
              </a:rPr>
              <a:t>Easier and more efficient to manufacture, store and deploy when and where needed</a:t>
            </a:r>
          </a:p>
          <a:p>
            <a:pPr marL="171450" marR="0" lvl="0" indent="-171450" defTabSz="914400" rtl="0" eaLnBrk="1" fontAlgn="auto" latinLnBrk="0" hangingPunct="1">
              <a:lnSpc>
                <a:spcPct val="100000"/>
              </a:lnSpc>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0000"/>
                </a:solidFill>
                <a:effectLst/>
                <a:uLnTx/>
                <a:uFillTx/>
                <a:latin typeface="Arial"/>
                <a:ea typeface="+mn-ea"/>
                <a:cs typeface="+mn-cs"/>
              </a:rPr>
              <a:t>Shelf-stable, eases cold-chain storage and distribution requirements</a:t>
            </a:r>
          </a:p>
        </p:txBody>
      </p:sp>
      <p:sp>
        <p:nvSpPr>
          <p:cNvPr id="67" name="Rectangle 66">
            <a:extLst>
              <a:ext uri="{FF2B5EF4-FFF2-40B4-BE49-F238E27FC236}">
                <a16:creationId xmlns:a16="http://schemas.microsoft.com/office/drawing/2014/main" id="{8A4779B8-925A-40D0-AE8F-4099751A8111}"/>
              </a:ext>
            </a:extLst>
          </p:cNvPr>
          <p:cNvSpPr/>
          <p:nvPr/>
        </p:nvSpPr>
        <p:spPr>
          <a:xfrm>
            <a:off x="7054088" y="2127663"/>
            <a:ext cx="1898560" cy="2317336"/>
          </a:xfrm>
          <a:prstGeom prst="rect">
            <a:avLst/>
          </a:prstGeom>
        </p:spPr>
        <p:style>
          <a:lnRef idx="1">
            <a:schemeClr val="accent2"/>
          </a:lnRef>
          <a:fillRef idx="2">
            <a:schemeClr val="accent2"/>
          </a:fillRef>
          <a:effectRef idx="1">
            <a:schemeClr val="accent2"/>
          </a:effectRef>
          <a:fontRef idx="minor">
            <a:schemeClr val="dk1"/>
          </a:fontRef>
        </p:style>
        <p:txBody>
          <a:bodyPr tIns="457200" rtlCol="0" anchor="t"/>
          <a:lstStyle/>
          <a:p>
            <a:pPr marL="171450" marR="0" lvl="0" indent="-171450"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0000"/>
                </a:solidFill>
                <a:effectLst/>
                <a:uLnTx/>
                <a:uFillTx/>
                <a:latin typeface="Arial"/>
                <a:ea typeface="+mn-ea"/>
                <a:cs typeface="+mn-cs"/>
              </a:rPr>
              <a:t>Oral formulations, trans-dermal implants or wearable skin patches, inhalation routes (aerosol)</a:t>
            </a:r>
          </a:p>
        </p:txBody>
      </p:sp>
      <p:sp>
        <p:nvSpPr>
          <p:cNvPr id="4" name="Title 3">
            <a:extLst>
              <a:ext uri="{FF2B5EF4-FFF2-40B4-BE49-F238E27FC236}">
                <a16:creationId xmlns:a16="http://schemas.microsoft.com/office/drawing/2014/main" id="{67F07B3B-E583-4016-B6B1-3C72354651D4}"/>
              </a:ext>
            </a:extLst>
          </p:cNvPr>
          <p:cNvSpPr>
            <a:spLocks noGrp="1"/>
          </p:cNvSpPr>
          <p:nvPr>
            <p:ph type="title"/>
          </p:nvPr>
        </p:nvSpPr>
        <p:spPr/>
        <p:txBody>
          <a:bodyPr>
            <a:normAutofit/>
          </a:bodyPr>
          <a:lstStyle/>
          <a:p>
            <a:r>
              <a:rPr lang="en-US" dirty="0"/>
              <a:t>Beyond the Needle: Program Goals</a:t>
            </a:r>
          </a:p>
        </p:txBody>
      </p:sp>
      <p:sp>
        <p:nvSpPr>
          <p:cNvPr id="10" name="TextBox 9">
            <a:extLst>
              <a:ext uri="{FF2B5EF4-FFF2-40B4-BE49-F238E27FC236}">
                <a16:creationId xmlns:a16="http://schemas.microsoft.com/office/drawing/2014/main" id="{8CD8E931-FD8E-4677-B605-9415C91AEF79}"/>
              </a:ext>
            </a:extLst>
          </p:cNvPr>
          <p:cNvSpPr txBox="1"/>
          <p:nvPr/>
        </p:nvSpPr>
        <p:spPr>
          <a:xfrm>
            <a:off x="345095" y="1657260"/>
            <a:ext cx="1898560" cy="420202"/>
          </a:xfrm>
          <a:prstGeom prst="rect">
            <a:avLst/>
          </a:prstGeom>
          <a:noFill/>
        </p:spPr>
        <p:txBody>
          <a:bodyPr wrap="square" anchor="ctr">
            <a:noAutofit/>
          </a:bodyPr>
          <a:lstStyle/>
          <a:p>
            <a:pPr marL="0" lvl="0" indent="0" algn="ctr" defTabSz="711200">
              <a:lnSpc>
                <a:spcPct val="90000"/>
              </a:lnSpc>
              <a:spcBef>
                <a:spcPct val="0"/>
              </a:spcBef>
              <a:spcAft>
                <a:spcPct val="35000"/>
              </a:spcAft>
              <a:buNone/>
            </a:pPr>
            <a:r>
              <a:rPr lang="en-US" sz="1400" b="1" kern="1200" dirty="0">
                <a:solidFill>
                  <a:srgbClr val="000000"/>
                </a:solidFill>
              </a:rPr>
              <a:t>Transforming Vaccination</a:t>
            </a:r>
          </a:p>
        </p:txBody>
      </p:sp>
      <p:pic>
        <p:nvPicPr>
          <p:cNvPr id="27" name="x_x__x0000_i1027" descr="image00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530" t="7805" r="21966" b="20930"/>
          <a:stretch/>
        </p:blipFill>
        <p:spPr bwMode="auto">
          <a:xfrm>
            <a:off x="8216205" y="190343"/>
            <a:ext cx="736590" cy="70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DCAF4367-9401-4F85-BD5E-60B5A926960F}"/>
              </a:ext>
            </a:extLst>
          </p:cNvPr>
          <p:cNvSpPr/>
          <p:nvPr/>
        </p:nvSpPr>
        <p:spPr>
          <a:xfrm>
            <a:off x="345096" y="2127663"/>
            <a:ext cx="1898560" cy="2317336"/>
          </a:xfrm>
          <a:prstGeom prst="rect">
            <a:avLst/>
          </a:prstGeom>
        </p:spPr>
        <p:style>
          <a:lnRef idx="1">
            <a:schemeClr val="accent2"/>
          </a:lnRef>
          <a:fillRef idx="2">
            <a:schemeClr val="accent2"/>
          </a:fillRef>
          <a:effectRef idx="1">
            <a:schemeClr val="accent2"/>
          </a:effectRef>
          <a:fontRef idx="minor">
            <a:schemeClr val="dk1"/>
          </a:fontRef>
        </p:style>
        <p:txBody>
          <a:bodyPr tIns="457200" rtlCol="0" anchor="t"/>
          <a:lstStyle/>
          <a:p>
            <a:pPr marL="171450" marR="0" lvl="0" indent="-171450"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0000"/>
                </a:solidFill>
                <a:effectLst/>
                <a:uLnTx/>
                <a:uFillTx/>
                <a:latin typeface="Arial"/>
                <a:ea typeface="+mn-ea"/>
                <a:cs typeface="+mn-cs"/>
              </a:rPr>
              <a:t>Expand beyond the vaccine-by-injection paradigm</a:t>
            </a:r>
          </a:p>
          <a:p>
            <a:pPr marL="171450" marR="0" lvl="0" indent="-171450"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0000"/>
                </a:solidFill>
                <a:effectLst/>
                <a:uLnTx/>
                <a:uFillTx/>
                <a:latin typeface="Arial"/>
                <a:ea typeface="+mn-ea"/>
                <a:cs typeface="+mn-cs"/>
              </a:rPr>
              <a:t>Enhanced compliance due to ease of administration, no needle sticks</a:t>
            </a:r>
          </a:p>
          <a:p>
            <a:pPr marL="171450" marR="0" lvl="0" indent="-171450"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000000"/>
                </a:solidFill>
                <a:effectLst/>
                <a:uLnTx/>
                <a:uFillTx/>
                <a:latin typeface="Arial"/>
                <a:ea typeface="+mn-ea"/>
                <a:cs typeface="+mn-cs"/>
              </a:rPr>
              <a:t>Could offer single-dose administration (no boosters), dose-sparing</a:t>
            </a:r>
          </a:p>
        </p:txBody>
      </p:sp>
      <p:cxnSp>
        <p:nvCxnSpPr>
          <p:cNvPr id="20" name="Straight Connector 19">
            <a:extLst>
              <a:ext uri="{FF2B5EF4-FFF2-40B4-BE49-F238E27FC236}">
                <a16:creationId xmlns:a16="http://schemas.microsoft.com/office/drawing/2014/main" id="{FA272C95-BD7E-4E21-A74A-5F2D15239EA1}"/>
              </a:ext>
            </a:extLst>
          </p:cNvPr>
          <p:cNvCxnSpPr>
            <a:cxnSpLocks/>
          </p:cNvCxnSpPr>
          <p:nvPr/>
        </p:nvCxnSpPr>
        <p:spPr>
          <a:xfrm>
            <a:off x="345098" y="1603720"/>
            <a:ext cx="1898560" cy="0"/>
          </a:xfrm>
          <a:prstGeom prst="line">
            <a:avLst/>
          </a:prstGeom>
          <a:ln w="38100">
            <a:solidFill>
              <a:srgbClr val="43744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AB900A-4E0E-4F82-A4AA-05F9DA050EDB}"/>
              </a:ext>
            </a:extLst>
          </p:cNvPr>
          <p:cNvCxnSpPr>
            <a:cxnSpLocks/>
          </p:cNvCxnSpPr>
          <p:nvPr/>
        </p:nvCxnSpPr>
        <p:spPr>
          <a:xfrm>
            <a:off x="2573071" y="1603720"/>
            <a:ext cx="190876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2FD452-8153-4BBC-B74C-5D3E70D644B4}"/>
              </a:ext>
            </a:extLst>
          </p:cNvPr>
          <p:cNvCxnSpPr>
            <a:cxnSpLocks/>
          </p:cNvCxnSpPr>
          <p:nvPr/>
        </p:nvCxnSpPr>
        <p:spPr>
          <a:xfrm>
            <a:off x="4811247" y="1603720"/>
            <a:ext cx="1908762" cy="0"/>
          </a:xfrm>
          <a:prstGeom prst="line">
            <a:avLst/>
          </a:prstGeom>
          <a:ln w="38100">
            <a:solidFill>
              <a:srgbClr val="C3433D"/>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EAC15F-5B34-4429-8730-D68EA70D5FFE}"/>
              </a:ext>
            </a:extLst>
          </p:cNvPr>
          <p:cNvCxnSpPr>
            <a:cxnSpLocks/>
          </p:cNvCxnSpPr>
          <p:nvPr/>
        </p:nvCxnSpPr>
        <p:spPr>
          <a:xfrm>
            <a:off x="7049422" y="1603720"/>
            <a:ext cx="1903660" cy="0"/>
          </a:xfrm>
          <a:prstGeom prst="line">
            <a:avLst/>
          </a:prstGeom>
          <a:ln w="38100">
            <a:solidFill>
              <a:srgbClr val="00B0AC"/>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4927AEC-0938-4784-BB51-D971014F245A}"/>
              </a:ext>
            </a:extLst>
          </p:cNvPr>
          <p:cNvGrpSpPr/>
          <p:nvPr/>
        </p:nvGrpSpPr>
        <p:grpSpPr>
          <a:xfrm>
            <a:off x="345098" y="2127663"/>
            <a:ext cx="1898560" cy="420202"/>
            <a:chOff x="345098" y="2380805"/>
            <a:chExt cx="1898560" cy="420202"/>
          </a:xfrm>
        </p:grpSpPr>
        <p:sp>
          <p:nvSpPr>
            <p:cNvPr id="12" name="Freeform: Shape 11">
              <a:extLst>
                <a:ext uri="{FF2B5EF4-FFF2-40B4-BE49-F238E27FC236}">
                  <a16:creationId xmlns:a16="http://schemas.microsoft.com/office/drawing/2014/main" id="{A7A728A3-E81B-4F77-BF7D-FBB4C6AA6737}"/>
                </a:ext>
              </a:extLst>
            </p:cNvPr>
            <p:cNvSpPr/>
            <p:nvPr/>
          </p:nvSpPr>
          <p:spPr>
            <a:xfrm>
              <a:off x="345098" y="2380805"/>
              <a:ext cx="1898560" cy="420202"/>
            </a:xfrm>
            <a:custGeom>
              <a:avLst/>
              <a:gdLst>
                <a:gd name="connsiteX0" fmla="*/ 0 w 1833577"/>
                <a:gd name="connsiteY0" fmla="*/ 0 h 432119"/>
                <a:gd name="connsiteX1" fmla="*/ 1833577 w 1833577"/>
                <a:gd name="connsiteY1" fmla="*/ 0 h 432119"/>
                <a:gd name="connsiteX2" fmla="*/ 1833577 w 1833577"/>
                <a:gd name="connsiteY2" fmla="*/ 230662 h 432119"/>
                <a:gd name="connsiteX3" fmla="*/ 1103017 w 1833577"/>
                <a:gd name="connsiteY3" fmla="*/ 230662 h 432119"/>
                <a:gd name="connsiteX4" fmla="*/ 1105023 w 1833577"/>
                <a:gd name="connsiteY4" fmla="*/ 240650 h 432119"/>
                <a:gd name="connsiteX5" fmla="*/ 914553 w 1833577"/>
                <a:gd name="connsiteY5" fmla="*/ 432119 h 432119"/>
                <a:gd name="connsiteX6" fmla="*/ 724083 w 1833577"/>
                <a:gd name="connsiteY6" fmla="*/ 240650 h 432119"/>
                <a:gd name="connsiteX7" fmla="*/ 726089 w 1833577"/>
                <a:gd name="connsiteY7" fmla="*/ 230662 h 432119"/>
                <a:gd name="connsiteX8" fmla="*/ 0 w 1833577"/>
                <a:gd name="connsiteY8" fmla="*/ 230662 h 43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3577" h="432119">
                  <a:moveTo>
                    <a:pt x="0" y="0"/>
                  </a:moveTo>
                  <a:lnTo>
                    <a:pt x="1833577" y="0"/>
                  </a:lnTo>
                  <a:lnTo>
                    <a:pt x="1833577" y="230662"/>
                  </a:lnTo>
                  <a:lnTo>
                    <a:pt x="1103017" y="230662"/>
                  </a:lnTo>
                  <a:lnTo>
                    <a:pt x="1105023" y="240650"/>
                  </a:lnTo>
                  <a:cubicBezTo>
                    <a:pt x="1105023" y="346395"/>
                    <a:pt x="1019747" y="432119"/>
                    <a:pt x="914553" y="432119"/>
                  </a:cubicBezTo>
                  <a:cubicBezTo>
                    <a:pt x="809359" y="432119"/>
                    <a:pt x="724083" y="346395"/>
                    <a:pt x="724083" y="240650"/>
                  </a:cubicBezTo>
                  <a:lnTo>
                    <a:pt x="726089" y="230662"/>
                  </a:lnTo>
                  <a:lnTo>
                    <a:pt x="0" y="230662"/>
                  </a:lnTo>
                  <a:close/>
                </a:path>
              </a:pathLst>
            </a:custGeom>
            <a:solidFill>
              <a:srgbClr val="437441"/>
            </a:solidFill>
            <a:ln>
              <a:noFill/>
            </a:ln>
          </p:spPr>
          <p:style>
            <a:lnRef idx="1">
              <a:schemeClr val="dk1"/>
            </a:lnRef>
            <a:fillRef idx="3">
              <a:schemeClr val="dk1"/>
            </a:fillRef>
            <a:effectRef idx="2">
              <a:schemeClr val="dk1"/>
            </a:effectRef>
            <a:fontRef idx="minor">
              <a:schemeClr val="lt1"/>
            </a:fontRef>
          </p:style>
          <p:txBody>
            <a:bodyPr wrap="square" tIns="0" bIns="0" rtlCol="0" anchor="t">
              <a:noAutofit/>
            </a:bodyPr>
            <a:lstStyle/>
            <a:p>
              <a:pPr algn="ctr"/>
              <a:endParaRPr lang="en-US" b="1" dirty="0"/>
            </a:p>
          </p:txBody>
        </p:sp>
        <p:sp>
          <p:nvSpPr>
            <p:cNvPr id="32" name="Arrow: Chevron 31">
              <a:extLst>
                <a:ext uri="{FF2B5EF4-FFF2-40B4-BE49-F238E27FC236}">
                  <a16:creationId xmlns:a16="http://schemas.microsoft.com/office/drawing/2014/main" id="{6911DF2D-8D24-4F53-B82B-EE3BED6F5A64}"/>
                </a:ext>
              </a:extLst>
            </p:cNvPr>
            <p:cNvSpPr/>
            <p:nvPr/>
          </p:nvSpPr>
          <p:spPr>
            <a:xfrm rot="5400000">
              <a:off x="1235010" y="2561640"/>
              <a:ext cx="117864" cy="227952"/>
            </a:xfrm>
            <a:prstGeom prst="chevron">
              <a:avLst>
                <a:gd name="adj" fmla="val 79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8" name="Group 47">
            <a:extLst>
              <a:ext uri="{FF2B5EF4-FFF2-40B4-BE49-F238E27FC236}">
                <a16:creationId xmlns:a16="http://schemas.microsoft.com/office/drawing/2014/main" id="{6A3D8A2F-76AC-4D8F-9BE0-9AC48EDEE6D5}"/>
              </a:ext>
            </a:extLst>
          </p:cNvPr>
          <p:cNvGrpSpPr/>
          <p:nvPr/>
        </p:nvGrpSpPr>
        <p:grpSpPr>
          <a:xfrm>
            <a:off x="2578171" y="2127663"/>
            <a:ext cx="1898560" cy="420202"/>
            <a:chOff x="2578171" y="2380805"/>
            <a:chExt cx="1898560" cy="420202"/>
          </a:xfrm>
        </p:grpSpPr>
        <p:sp>
          <p:nvSpPr>
            <p:cNvPr id="14" name="Freeform: Shape 13">
              <a:extLst>
                <a:ext uri="{FF2B5EF4-FFF2-40B4-BE49-F238E27FC236}">
                  <a16:creationId xmlns:a16="http://schemas.microsoft.com/office/drawing/2014/main" id="{961D49C0-BFE7-486E-9190-EE278FD0C21D}"/>
                </a:ext>
              </a:extLst>
            </p:cNvPr>
            <p:cNvSpPr/>
            <p:nvPr/>
          </p:nvSpPr>
          <p:spPr>
            <a:xfrm>
              <a:off x="2578171" y="2380805"/>
              <a:ext cx="1898560" cy="420202"/>
            </a:xfrm>
            <a:custGeom>
              <a:avLst/>
              <a:gdLst>
                <a:gd name="connsiteX0" fmla="*/ 0 w 1833577"/>
                <a:gd name="connsiteY0" fmla="*/ 0 h 432119"/>
                <a:gd name="connsiteX1" fmla="*/ 1833577 w 1833577"/>
                <a:gd name="connsiteY1" fmla="*/ 0 h 432119"/>
                <a:gd name="connsiteX2" fmla="*/ 1833577 w 1833577"/>
                <a:gd name="connsiteY2" fmla="*/ 230662 h 432119"/>
                <a:gd name="connsiteX3" fmla="*/ 1103017 w 1833577"/>
                <a:gd name="connsiteY3" fmla="*/ 230662 h 432119"/>
                <a:gd name="connsiteX4" fmla="*/ 1105023 w 1833577"/>
                <a:gd name="connsiteY4" fmla="*/ 240650 h 432119"/>
                <a:gd name="connsiteX5" fmla="*/ 914553 w 1833577"/>
                <a:gd name="connsiteY5" fmla="*/ 432119 h 432119"/>
                <a:gd name="connsiteX6" fmla="*/ 724083 w 1833577"/>
                <a:gd name="connsiteY6" fmla="*/ 240650 h 432119"/>
                <a:gd name="connsiteX7" fmla="*/ 726089 w 1833577"/>
                <a:gd name="connsiteY7" fmla="*/ 230662 h 432119"/>
                <a:gd name="connsiteX8" fmla="*/ 0 w 1833577"/>
                <a:gd name="connsiteY8" fmla="*/ 230662 h 43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3577" h="432119">
                  <a:moveTo>
                    <a:pt x="0" y="0"/>
                  </a:moveTo>
                  <a:lnTo>
                    <a:pt x="1833577" y="0"/>
                  </a:lnTo>
                  <a:lnTo>
                    <a:pt x="1833577" y="230662"/>
                  </a:lnTo>
                  <a:lnTo>
                    <a:pt x="1103017" y="230662"/>
                  </a:lnTo>
                  <a:lnTo>
                    <a:pt x="1105023" y="240650"/>
                  </a:lnTo>
                  <a:cubicBezTo>
                    <a:pt x="1105023" y="346395"/>
                    <a:pt x="1019747" y="432119"/>
                    <a:pt x="914553" y="432119"/>
                  </a:cubicBezTo>
                  <a:cubicBezTo>
                    <a:pt x="809359" y="432119"/>
                    <a:pt x="724083" y="346395"/>
                    <a:pt x="724083" y="240650"/>
                  </a:cubicBezTo>
                  <a:lnTo>
                    <a:pt x="726089" y="230662"/>
                  </a:lnTo>
                  <a:lnTo>
                    <a:pt x="0" y="230662"/>
                  </a:lnTo>
                  <a:close/>
                </a:path>
              </a:pathLst>
            </a:cu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wrap="square" tIns="0" rtlCol="0" anchor="t">
              <a:noAutofit/>
            </a:bodyPr>
            <a:lstStyle/>
            <a:p>
              <a:pPr algn="ctr"/>
              <a:endParaRPr lang="en-US" b="1" dirty="0"/>
            </a:p>
          </p:txBody>
        </p:sp>
        <p:sp>
          <p:nvSpPr>
            <p:cNvPr id="34" name="Arrow: Chevron 33">
              <a:extLst>
                <a:ext uri="{FF2B5EF4-FFF2-40B4-BE49-F238E27FC236}">
                  <a16:creationId xmlns:a16="http://schemas.microsoft.com/office/drawing/2014/main" id="{E40D6E2F-0238-40AA-A838-C4368AC5DF80}"/>
                </a:ext>
              </a:extLst>
            </p:cNvPr>
            <p:cNvSpPr/>
            <p:nvPr/>
          </p:nvSpPr>
          <p:spPr>
            <a:xfrm rot="5400000">
              <a:off x="3457880" y="2561640"/>
              <a:ext cx="117864" cy="227952"/>
            </a:xfrm>
            <a:prstGeom prst="chevron">
              <a:avLst>
                <a:gd name="adj" fmla="val 79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4" name="Group 53">
            <a:extLst>
              <a:ext uri="{FF2B5EF4-FFF2-40B4-BE49-F238E27FC236}">
                <a16:creationId xmlns:a16="http://schemas.microsoft.com/office/drawing/2014/main" id="{F952A41A-E0B6-43D4-9DDA-4865E699F957}"/>
              </a:ext>
            </a:extLst>
          </p:cNvPr>
          <p:cNvGrpSpPr/>
          <p:nvPr/>
        </p:nvGrpSpPr>
        <p:grpSpPr>
          <a:xfrm>
            <a:off x="4821449" y="2127663"/>
            <a:ext cx="1898560" cy="420202"/>
            <a:chOff x="4821449" y="2380805"/>
            <a:chExt cx="1898560" cy="420202"/>
          </a:xfrm>
        </p:grpSpPr>
        <p:sp>
          <p:nvSpPr>
            <p:cNvPr id="16" name="Freeform: Shape 15">
              <a:extLst>
                <a:ext uri="{FF2B5EF4-FFF2-40B4-BE49-F238E27FC236}">
                  <a16:creationId xmlns:a16="http://schemas.microsoft.com/office/drawing/2014/main" id="{D30712D6-FEB1-4DA3-A4D2-E226C4153B92}"/>
                </a:ext>
              </a:extLst>
            </p:cNvPr>
            <p:cNvSpPr/>
            <p:nvPr/>
          </p:nvSpPr>
          <p:spPr>
            <a:xfrm>
              <a:off x="4821449" y="2380805"/>
              <a:ext cx="1898560" cy="420202"/>
            </a:xfrm>
            <a:custGeom>
              <a:avLst/>
              <a:gdLst>
                <a:gd name="connsiteX0" fmla="*/ 0 w 1833577"/>
                <a:gd name="connsiteY0" fmla="*/ 0 h 432119"/>
                <a:gd name="connsiteX1" fmla="*/ 1833577 w 1833577"/>
                <a:gd name="connsiteY1" fmla="*/ 0 h 432119"/>
                <a:gd name="connsiteX2" fmla="*/ 1833577 w 1833577"/>
                <a:gd name="connsiteY2" fmla="*/ 230662 h 432119"/>
                <a:gd name="connsiteX3" fmla="*/ 1103017 w 1833577"/>
                <a:gd name="connsiteY3" fmla="*/ 230662 h 432119"/>
                <a:gd name="connsiteX4" fmla="*/ 1105023 w 1833577"/>
                <a:gd name="connsiteY4" fmla="*/ 240650 h 432119"/>
                <a:gd name="connsiteX5" fmla="*/ 914553 w 1833577"/>
                <a:gd name="connsiteY5" fmla="*/ 432119 h 432119"/>
                <a:gd name="connsiteX6" fmla="*/ 724083 w 1833577"/>
                <a:gd name="connsiteY6" fmla="*/ 240650 h 432119"/>
                <a:gd name="connsiteX7" fmla="*/ 726089 w 1833577"/>
                <a:gd name="connsiteY7" fmla="*/ 230662 h 432119"/>
                <a:gd name="connsiteX8" fmla="*/ 0 w 1833577"/>
                <a:gd name="connsiteY8" fmla="*/ 230662 h 43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3577" h="432119">
                  <a:moveTo>
                    <a:pt x="0" y="0"/>
                  </a:moveTo>
                  <a:lnTo>
                    <a:pt x="1833577" y="0"/>
                  </a:lnTo>
                  <a:lnTo>
                    <a:pt x="1833577" y="230662"/>
                  </a:lnTo>
                  <a:lnTo>
                    <a:pt x="1103017" y="230662"/>
                  </a:lnTo>
                  <a:lnTo>
                    <a:pt x="1105023" y="240650"/>
                  </a:lnTo>
                  <a:cubicBezTo>
                    <a:pt x="1105023" y="346395"/>
                    <a:pt x="1019747" y="432119"/>
                    <a:pt x="914553" y="432119"/>
                  </a:cubicBezTo>
                  <a:cubicBezTo>
                    <a:pt x="809359" y="432119"/>
                    <a:pt x="724083" y="346395"/>
                    <a:pt x="724083" y="240650"/>
                  </a:cubicBezTo>
                  <a:lnTo>
                    <a:pt x="726089" y="230662"/>
                  </a:lnTo>
                  <a:lnTo>
                    <a:pt x="0" y="230662"/>
                  </a:lnTo>
                  <a:close/>
                </a:path>
              </a:pathLst>
            </a:custGeom>
            <a:ln/>
          </p:spPr>
          <p:style>
            <a:lnRef idx="1">
              <a:schemeClr val="accent4"/>
            </a:lnRef>
            <a:fillRef idx="3">
              <a:schemeClr val="accent4"/>
            </a:fillRef>
            <a:effectRef idx="2">
              <a:schemeClr val="accent4"/>
            </a:effectRef>
            <a:fontRef idx="minor">
              <a:schemeClr val="lt1"/>
            </a:fontRef>
          </p:style>
          <p:txBody>
            <a:bodyPr wrap="square" tIns="0" rtlCol="0" anchor="t">
              <a:noAutofit/>
            </a:bodyPr>
            <a:lstStyle/>
            <a:p>
              <a:pPr algn="ctr"/>
              <a:endParaRPr lang="en-US" sz="1400" b="1" dirty="0"/>
            </a:p>
          </p:txBody>
        </p:sp>
        <p:sp>
          <p:nvSpPr>
            <p:cNvPr id="36" name="Arrow: Chevron 35">
              <a:extLst>
                <a:ext uri="{FF2B5EF4-FFF2-40B4-BE49-F238E27FC236}">
                  <a16:creationId xmlns:a16="http://schemas.microsoft.com/office/drawing/2014/main" id="{A60F94FE-D58D-4F62-A70F-CD27E5E4E218}"/>
                </a:ext>
              </a:extLst>
            </p:cNvPr>
            <p:cNvSpPr/>
            <p:nvPr/>
          </p:nvSpPr>
          <p:spPr>
            <a:xfrm rot="5400000">
              <a:off x="5706696" y="2561640"/>
              <a:ext cx="117864" cy="227952"/>
            </a:xfrm>
            <a:prstGeom prst="chevron">
              <a:avLst>
                <a:gd name="adj" fmla="val 79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a:extLst>
              <a:ext uri="{FF2B5EF4-FFF2-40B4-BE49-F238E27FC236}">
                <a16:creationId xmlns:a16="http://schemas.microsoft.com/office/drawing/2014/main" id="{9EC3454C-BAA8-4B15-8DE1-746E66158632}"/>
              </a:ext>
            </a:extLst>
          </p:cNvPr>
          <p:cNvGrpSpPr/>
          <p:nvPr/>
        </p:nvGrpSpPr>
        <p:grpSpPr>
          <a:xfrm>
            <a:off x="7054521" y="2127663"/>
            <a:ext cx="1898560" cy="420202"/>
            <a:chOff x="7054521" y="2380805"/>
            <a:chExt cx="1898560" cy="420202"/>
          </a:xfrm>
        </p:grpSpPr>
        <p:sp>
          <p:nvSpPr>
            <p:cNvPr id="18" name="Freeform: Shape 17">
              <a:extLst>
                <a:ext uri="{FF2B5EF4-FFF2-40B4-BE49-F238E27FC236}">
                  <a16:creationId xmlns:a16="http://schemas.microsoft.com/office/drawing/2014/main" id="{CBC1A5ED-92E2-410D-9122-113420F76B52}"/>
                </a:ext>
              </a:extLst>
            </p:cNvPr>
            <p:cNvSpPr/>
            <p:nvPr/>
          </p:nvSpPr>
          <p:spPr>
            <a:xfrm>
              <a:off x="7054521" y="2380805"/>
              <a:ext cx="1898560" cy="420202"/>
            </a:xfrm>
            <a:custGeom>
              <a:avLst/>
              <a:gdLst>
                <a:gd name="connsiteX0" fmla="*/ 0 w 1833577"/>
                <a:gd name="connsiteY0" fmla="*/ 0 h 432119"/>
                <a:gd name="connsiteX1" fmla="*/ 1833577 w 1833577"/>
                <a:gd name="connsiteY1" fmla="*/ 0 h 432119"/>
                <a:gd name="connsiteX2" fmla="*/ 1833577 w 1833577"/>
                <a:gd name="connsiteY2" fmla="*/ 230662 h 432119"/>
                <a:gd name="connsiteX3" fmla="*/ 1103017 w 1833577"/>
                <a:gd name="connsiteY3" fmla="*/ 230662 h 432119"/>
                <a:gd name="connsiteX4" fmla="*/ 1105023 w 1833577"/>
                <a:gd name="connsiteY4" fmla="*/ 240650 h 432119"/>
                <a:gd name="connsiteX5" fmla="*/ 914553 w 1833577"/>
                <a:gd name="connsiteY5" fmla="*/ 432119 h 432119"/>
                <a:gd name="connsiteX6" fmla="*/ 724083 w 1833577"/>
                <a:gd name="connsiteY6" fmla="*/ 240650 h 432119"/>
                <a:gd name="connsiteX7" fmla="*/ 726089 w 1833577"/>
                <a:gd name="connsiteY7" fmla="*/ 230662 h 432119"/>
                <a:gd name="connsiteX8" fmla="*/ 0 w 1833577"/>
                <a:gd name="connsiteY8" fmla="*/ 230662 h 43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3577" h="432119">
                  <a:moveTo>
                    <a:pt x="0" y="0"/>
                  </a:moveTo>
                  <a:lnTo>
                    <a:pt x="1833577" y="0"/>
                  </a:lnTo>
                  <a:lnTo>
                    <a:pt x="1833577" y="230662"/>
                  </a:lnTo>
                  <a:lnTo>
                    <a:pt x="1103017" y="230662"/>
                  </a:lnTo>
                  <a:lnTo>
                    <a:pt x="1105023" y="240650"/>
                  </a:lnTo>
                  <a:cubicBezTo>
                    <a:pt x="1105023" y="346395"/>
                    <a:pt x="1019747" y="432119"/>
                    <a:pt x="914553" y="432119"/>
                  </a:cubicBezTo>
                  <a:cubicBezTo>
                    <a:pt x="809359" y="432119"/>
                    <a:pt x="724083" y="346395"/>
                    <a:pt x="724083" y="240650"/>
                  </a:cubicBezTo>
                  <a:lnTo>
                    <a:pt x="726089" y="230662"/>
                  </a:lnTo>
                  <a:lnTo>
                    <a:pt x="0" y="230662"/>
                  </a:lnTo>
                  <a:close/>
                </a:path>
              </a:pathLst>
            </a:custGeom>
            <a:ln>
              <a:noFill/>
            </a:ln>
          </p:spPr>
          <p:style>
            <a:lnRef idx="1">
              <a:schemeClr val="accent3"/>
            </a:lnRef>
            <a:fillRef idx="3">
              <a:schemeClr val="accent3"/>
            </a:fillRef>
            <a:effectRef idx="2">
              <a:schemeClr val="accent3"/>
            </a:effectRef>
            <a:fontRef idx="minor">
              <a:schemeClr val="lt1"/>
            </a:fontRef>
          </p:style>
          <p:txBody>
            <a:bodyPr wrap="square" tIns="0" rtlCol="0" anchor="t">
              <a:noAutofit/>
            </a:bodyPr>
            <a:lstStyle/>
            <a:p>
              <a:pPr algn="ctr"/>
              <a:endParaRPr lang="en-US" b="1" dirty="0"/>
            </a:p>
          </p:txBody>
        </p:sp>
        <p:sp>
          <p:nvSpPr>
            <p:cNvPr id="42" name="Arrow: Chevron 41">
              <a:extLst>
                <a:ext uri="{FF2B5EF4-FFF2-40B4-BE49-F238E27FC236}">
                  <a16:creationId xmlns:a16="http://schemas.microsoft.com/office/drawing/2014/main" id="{A189CB60-9640-4C3C-9793-19787F509CEF}"/>
                </a:ext>
              </a:extLst>
            </p:cNvPr>
            <p:cNvSpPr/>
            <p:nvPr/>
          </p:nvSpPr>
          <p:spPr>
            <a:xfrm rot="5400000">
              <a:off x="7940207" y="2561640"/>
              <a:ext cx="117864" cy="227952"/>
            </a:xfrm>
            <a:prstGeom prst="chevron">
              <a:avLst>
                <a:gd name="adj" fmla="val 79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4" name="TextBox 43">
            <a:extLst>
              <a:ext uri="{FF2B5EF4-FFF2-40B4-BE49-F238E27FC236}">
                <a16:creationId xmlns:a16="http://schemas.microsoft.com/office/drawing/2014/main" id="{E422908F-CAF7-4143-9F4D-9ED7C78B3B10}"/>
              </a:ext>
            </a:extLst>
          </p:cNvPr>
          <p:cNvSpPr txBox="1"/>
          <p:nvPr/>
        </p:nvSpPr>
        <p:spPr>
          <a:xfrm>
            <a:off x="1219838" y="833294"/>
            <a:ext cx="6704325" cy="615553"/>
          </a:xfrm>
          <a:prstGeom prst="rect">
            <a:avLst/>
          </a:prstGeom>
          <a:noFill/>
        </p:spPr>
        <p:txBody>
          <a:bodyPr wrap="square">
            <a:spAutoFit/>
          </a:bodyPr>
          <a:lstStyle/>
          <a:p>
            <a:pPr marR="0" lvl="0" algn="ctr" defTabSz="914400" rtl="0" eaLnBrk="1" fontAlgn="auto" latinLnBrk="0" hangingPunct="1">
              <a:lnSpc>
                <a:spcPct val="100000"/>
              </a:lnSpc>
              <a:spcBef>
                <a:spcPts val="600"/>
              </a:spcBef>
              <a:spcAft>
                <a:spcPts val="600"/>
              </a:spcAft>
              <a:buClrTx/>
              <a:buSzPct val="125000"/>
              <a:tabLst/>
              <a:defRPr/>
            </a:pPr>
            <a:r>
              <a:rPr kumimoji="0" lang="en-US" sz="17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 break the needle-and-syringe paradigm, BARDA and </a:t>
            </a:r>
            <a:r>
              <a:rPr kumimoji="0" lang="en-US" sz="170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DRIVe</a:t>
            </a:r>
            <a:r>
              <a:rPr kumimoji="0" lang="en-US" sz="17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are innovating ways to move Beyond the Needle</a:t>
            </a:r>
          </a:p>
        </p:txBody>
      </p:sp>
      <p:sp>
        <p:nvSpPr>
          <p:cNvPr id="59" name="TextBox 58">
            <a:extLst>
              <a:ext uri="{FF2B5EF4-FFF2-40B4-BE49-F238E27FC236}">
                <a16:creationId xmlns:a16="http://schemas.microsoft.com/office/drawing/2014/main" id="{A8A179F3-E8D6-479F-A0FE-11E0AAA723C5}"/>
              </a:ext>
            </a:extLst>
          </p:cNvPr>
          <p:cNvSpPr txBox="1"/>
          <p:nvPr/>
        </p:nvSpPr>
        <p:spPr>
          <a:xfrm>
            <a:off x="2578171" y="1657260"/>
            <a:ext cx="1898560" cy="420202"/>
          </a:xfrm>
          <a:prstGeom prst="rect">
            <a:avLst/>
          </a:prstGeom>
          <a:noFill/>
        </p:spPr>
        <p:txBody>
          <a:bodyPr wrap="square" anchor="ctr">
            <a:noAutofit/>
          </a:bodyPr>
          <a:lstStyle/>
          <a:p>
            <a:pPr marL="0" lvl="0" indent="0" algn="ctr" defTabSz="711200">
              <a:lnSpc>
                <a:spcPct val="90000"/>
              </a:lnSpc>
              <a:spcBef>
                <a:spcPct val="0"/>
              </a:spcBef>
              <a:spcAft>
                <a:spcPct val="35000"/>
              </a:spcAft>
              <a:buNone/>
            </a:pPr>
            <a:r>
              <a:rPr lang="en-US" sz="1400" b="1" kern="1200" dirty="0">
                <a:solidFill>
                  <a:srgbClr val="000000"/>
                </a:solidFill>
              </a:rPr>
              <a:t>Reducing the Resource Burden</a:t>
            </a:r>
          </a:p>
        </p:txBody>
      </p:sp>
      <p:sp>
        <p:nvSpPr>
          <p:cNvPr id="60" name="TextBox 59">
            <a:extLst>
              <a:ext uri="{FF2B5EF4-FFF2-40B4-BE49-F238E27FC236}">
                <a16:creationId xmlns:a16="http://schemas.microsoft.com/office/drawing/2014/main" id="{42539BC6-D95F-4D8E-9816-7834D1C1E92F}"/>
              </a:ext>
            </a:extLst>
          </p:cNvPr>
          <p:cNvSpPr txBox="1"/>
          <p:nvPr/>
        </p:nvSpPr>
        <p:spPr>
          <a:xfrm>
            <a:off x="4821449" y="1657260"/>
            <a:ext cx="1898560" cy="420202"/>
          </a:xfrm>
          <a:prstGeom prst="rect">
            <a:avLst/>
          </a:prstGeom>
          <a:noFill/>
        </p:spPr>
        <p:txBody>
          <a:bodyPr wrap="square" anchor="ctr">
            <a:noAutofit/>
          </a:bodyPr>
          <a:lstStyle/>
          <a:p>
            <a:pPr marL="0" lvl="0" indent="0" algn="ctr" defTabSz="711200">
              <a:lnSpc>
                <a:spcPct val="90000"/>
              </a:lnSpc>
              <a:spcBef>
                <a:spcPct val="0"/>
              </a:spcBef>
              <a:spcAft>
                <a:spcPct val="35000"/>
              </a:spcAft>
              <a:buNone/>
            </a:pPr>
            <a:r>
              <a:rPr lang="en-US" sz="1400" b="1" kern="1200" dirty="0">
                <a:solidFill>
                  <a:srgbClr val="000000"/>
                </a:solidFill>
              </a:rPr>
              <a:t>Wider </a:t>
            </a:r>
            <a:br>
              <a:rPr lang="en-US" sz="1400" b="1" kern="1200" dirty="0">
                <a:solidFill>
                  <a:srgbClr val="000000"/>
                </a:solidFill>
              </a:rPr>
            </a:br>
            <a:r>
              <a:rPr lang="en-US" sz="1400" b="1" kern="1200" dirty="0">
                <a:solidFill>
                  <a:srgbClr val="000000"/>
                </a:solidFill>
              </a:rPr>
              <a:t>Availability </a:t>
            </a:r>
          </a:p>
        </p:txBody>
      </p:sp>
      <p:sp>
        <p:nvSpPr>
          <p:cNvPr id="61" name="TextBox 60">
            <a:extLst>
              <a:ext uri="{FF2B5EF4-FFF2-40B4-BE49-F238E27FC236}">
                <a16:creationId xmlns:a16="http://schemas.microsoft.com/office/drawing/2014/main" id="{500DBFC6-2DB4-4486-92C2-53F576C1A3BF}"/>
              </a:ext>
            </a:extLst>
          </p:cNvPr>
          <p:cNvSpPr txBox="1"/>
          <p:nvPr/>
        </p:nvSpPr>
        <p:spPr>
          <a:xfrm>
            <a:off x="7049423" y="1657260"/>
            <a:ext cx="1898560" cy="420202"/>
          </a:xfrm>
          <a:prstGeom prst="rect">
            <a:avLst/>
          </a:prstGeom>
          <a:noFill/>
        </p:spPr>
        <p:txBody>
          <a:bodyPr wrap="square" anchor="ctr">
            <a:noAutofit/>
          </a:bodyPr>
          <a:lstStyle/>
          <a:p>
            <a:pPr marL="0" lvl="0" indent="0" algn="ctr" defTabSz="711200">
              <a:lnSpc>
                <a:spcPct val="90000"/>
              </a:lnSpc>
              <a:spcBef>
                <a:spcPct val="0"/>
              </a:spcBef>
              <a:spcAft>
                <a:spcPct val="35000"/>
              </a:spcAft>
              <a:buNone/>
            </a:pPr>
            <a:r>
              <a:rPr lang="en-US" sz="1400" b="1" kern="1200" dirty="0">
                <a:solidFill>
                  <a:srgbClr val="000000"/>
                </a:solidFill>
              </a:rPr>
              <a:t>Example Technologies:</a:t>
            </a:r>
          </a:p>
        </p:txBody>
      </p:sp>
      <p:grpSp>
        <p:nvGrpSpPr>
          <p:cNvPr id="68" name="Graphic 30">
            <a:extLst>
              <a:ext uri="{FF2B5EF4-FFF2-40B4-BE49-F238E27FC236}">
                <a16:creationId xmlns:a16="http://schemas.microsoft.com/office/drawing/2014/main" id="{F018A80D-FC96-419C-B106-56582B2434BC}"/>
              </a:ext>
            </a:extLst>
          </p:cNvPr>
          <p:cNvGrpSpPr/>
          <p:nvPr/>
        </p:nvGrpSpPr>
        <p:grpSpPr>
          <a:xfrm>
            <a:off x="8216205" y="3701452"/>
            <a:ext cx="638611" cy="638611"/>
            <a:chOff x="3514725" y="1514475"/>
            <a:chExt cx="2114550" cy="2114550"/>
          </a:xfrm>
          <a:solidFill>
            <a:srgbClr val="00C2BE"/>
          </a:solidFill>
          <a:effectLst>
            <a:outerShdw blurRad="76200" dir="13500000" sy="23000" kx="1200000" algn="br" rotWithShape="0">
              <a:prstClr val="black">
                <a:alpha val="20000"/>
              </a:prstClr>
            </a:outerShdw>
          </a:effectLst>
        </p:grpSpPr>
        <p:sp>
          <p:nvSpPr>
            <p:cNvPr id="69" name="Freeform: Shape 68">
              <a:extLst>
                <a:ext uri="{FF2B5EF4-FFF2-40B4-BE49-F238E27FC236}">
                  <a16:creationId xmlns:a16="http://schemas.microsoft.com/office/drawing/2014/main" id="{B1C26382-18BB-481E-AF52-90F82C9EE4BC}"/>
                </a:ext>
              </a:extLst>
            </p:cNvPr>
            <p:cNvSpPr/>
            <p:nvPr/>
          </p:nvSpPr>
          <p:spPr>
            <a:xfrm>
              <a:off x="3514701" y="1514475"/>
              <a:ext cx="2116883" cy="2116836"/>
            </a:xfrm>
            <a:custGeom>
              <a:avLst/>
              <a:gdLst>
                <a:gd name="connsiteX0" fmla="*/ 1058442 w 2116883"/>
                <a:gd name="connsiteY0" fmla="*/ 95250 h 2116836"/>
                <a:gd name="connsiteX1" fmla="*/ 1119116 w 2116883"/>
                <a:gd name="connsiteY1" fmla="*/ 120110 h 2116836"/>
                <a:gd name="connsiteX2" fmla="*/ 1996750 w 2116883"/>
                <a:gd name="connsiteY2" fmla="*/ 997744 h 2116836"/>
                <a:gd name="connsiteX3" fmla="*/ 2021610 w 2116883"/>
                <a:gd name="connsiteY3" fmla="*/ 1058418 h 2116836"/>
                <a:gd name="connsiteX4" fmla="*/ 1996750 w 2116883"/>
                <a:gd name="connsiteY4" fmla="*/ 1119092 h 2116836"/>
                <a:gd name="connsiteX5" fmla="*/ 1119116 w 2116883"/>
                <a:gd name="connsiteY5" fmla="*/ 1996726 h 2116836"/>
                <a:gd name="connsiteX6" fmla="*/ 1058442 w 2116883"/>
                <a:gd name="connsiteY6" fmla="*/ 2021586 h 2116836"/>
                <a:gd name="connsiteX7" fmla="*/ 997768 w 2116883"/>
                <a:gd name="connsiteY7" fmla="*/ 1996726 h 2116836"/>
                <a:gd name="connsiteX8" fmla="*/ 120134 w 2116883"/>
                <a:gd name="connsiteY8" fmla="*/ 1119092 h 2116836"/>
                <a:gd name="connsiteX9" fmla="*/ 120134 w 2116883"/>
                <a:gd name="connsiteY9" fmla="*/ 997744 h 2116836"/>
                <a:gd name="connsiteX10" fmla="*/ 997768 w 2116883"/>
                <a:gd name="connsiteY10" fmla="*/ 120110 h 2116836"/>
                <a:gd name="connsiteX11" fmla="*/ 1058442 w 2116883"/>
                <a:gd name="connsiteY11" fmla="*/ 95250 h 2116836"/>
                <a:gd name="connsiteX12" fmla="*/ 1058442 w 2116883"/>
                <a:gd name="connsiteY12" fmla="*/ 0 h 2116836"/>
                <a:gd name="connsiteX13" fmla="*/ 930426 w 2116883"/>
                <a:gd name="connsiteY13" fmla="*/ 52769 h 2116836"/>
                <a:gd name="connsiteX14" fmla="*/ 52792 w 2116883"/>
                <a:gd name="connsiteY14" fmla="*/ 930402 h 2116836"/>
                <a:gd name="connsiteX15" fmla="*/ 52792 w 2116883"/>
                <a:gd name="connsiteY15" fmla="*/ 1186434 h 2116836"/>
                <a:gd name="connsiteX16" fmla="*/ 930426 w 2116883"/>
                <a:gd name="connsiteY16" fmla="*/ 2064068 h 2116836"/>
                <a:gd name="connsiteX17" fmla="*/ 1058442 w 2116883"/>
                <a:gd name="connsiteY17" fmla="*/ 2116836 h 2116836"/>
                <a:gd name="connsiteX18" fmla="*/ 1186458 w 2116883"/>
                <a:gd name="connsiteY18" fmla="*/ 2064068 h 2116836"/>
                <a:gd name="connsiteX19" fmla="*/ 2064091 w 2116883"/>
                <a:gd name="connsiteY19" fmla="*/ 1186434 h 2116836"/>
                <a:gd name="connsiteX20" fmla="*/ 2064091 w 2116883"/>
                <a:gd name="connsiteY20" fmla="*/ 930402 h 2116836"/>
                <a:gd name="connsiteX21" fmla="*/ 1186458 w 2116883"/>
                <a:gd name="connsiteY21" fmla="*/ 52769 h 2116836"/>
                <a:gd name="connsiteX22" fmla="*/ 1058442 w 2116883"/>
                <a:gd name="connsiteY22" fmla="*/ 0 h 2116836"/>
                <a:gd name="connsiteX23" fmla="*/ 1058442 w 2116883"/>
                <a:gd name="connsiteY23" fmla="*/ 0 h 211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16883" h="2116836">
                  <a:moveTo>
                    <a:pt x="1058442" y="95250"/>
                  </a:moveTo>
                  <a:cubicBezTo>
                    <a:pt x="1081492" y="95250"/>
                    <a:pt x="1103019" y="104108"/>
                    <a:pt x="1119116" y="120110"/>
                  </a:cubicBezTo>
                  <a:lnTo>
                    <a:pt x="1996750" y="997744"/>
                  </a:lnTo>
                  <a:cubicBezTo>
                    <a:pt x="2012847" y="1013841"/>
                    <a:pt x="2021610" y="1035368"/>
                    <a:pt x="2021610" y="1058418"/>
                  </a:cubicBezTo>
                  <a:cubicBezTo>
                    <a:pt x="2021610" y="1081469"/>
                    <a:pt x="2012752" y="1102995"/>
                    <a:pt x="1996750" y="1119092"/>
                  </a:cubicBezTo>
                  <a:lnTo>
                    <a:pt x="1119116" y="1996726"/>
                  </a:lnTo>
                  <a:cubicBezTo>
                    <a:pt x="1103019" y="2012823"/>
                    <a:pt x="1081492" y="2021586"/>
                    <a:pt x="1058442" y="2021586"/>
                  </a:cubicBezTo>
                  <a:cubicBezTo>
                    <a:pt x="1035391" y="2021586"/>
                    <a:pt x="1013865" y="2012728"/>
                    <a:pt x="997768" y="1996726"/>
                  </a:cubicBezTo>
                  <a:lnTo>
                    <a:pt x="120134" y="1119092"/>
                  </a:lnTo>
                  <a:cubicBezTo>
                    <a:pt x="86701" y="1085660"/>
                    <a:pt x="86701" y="1031272"/>
                    <a:pt x="120134" y="997744"/>
                  </a:cubicBezTo>
                  <a:lnTo>
                    <a:pt x="997768" y="120110"/>
                  </a:lnTo>
                  <a:cubicBezTo>
                    <a:pt x="1013865" y="104108"/>
                    <a:pt x="1035391" y="95250"/>
                    <a:pt x="1058442" y="95250"/>
                  </a:cubicBezTo>
                  <a:moveTo>
                    <a:pt x="1058442" y="0"/>
                  </a:moveTo>
                  <a:cubicBezTo>
                    <a:pt x="1012055" y="0"/>
                    <a:pt x="965668" y="17621"/>
                    <a:pt x="930426" y="52769"/>
                  </a:cubicBezTo>
                  <a:lnTo>
                    <a:pt x="52792" y="930402"/>
                  </a:lnTo>
                  <a:cubicBezTo>
                    <a:pt x="-17597" y="1000792"/>
                    <a:pt x="-17597" y="1116044"/>
                    <a:pt x="52792" y="1186434"/>
                  </a:cubicBezTo>
                  <a:lnTo>
                    <a:pt x="930426" y="2064068"/>
                  </a:lnTo>
                  <a:cubicBezTo>
                    <a:pt x="965668" y="2099310"/>
                    <a:pt x="1012055" y="2116836"/>
                    <a:pt x="1058442" y="2116836"/>
                  </a:cubicBezTo>
                  <a:cubicBezTo>
                    <a:pt x="1104829" y="2116836"/>
                    <a:pt x="1151215" y="2099215"/>
                    <a:pt x="1186458" y="2064068"/>
                  </a:cubicBezTo>
                  <a:lnTo>
                    <a:pt x="2064091" y="1186434"/>
                  </a:lnTo>
                  <a:cubicBezTo>
                    <a:pt x="2134481" y="1116044"/>
                    <a:pt x="2134481" y="1000792"/>
                    <a:pt x="2064091" y="930402"/>
                  </a:cubicBezTo>
                  <a:lnTo>
                    <a:pt x="1186458" y="52769"/>
                  </a:lnTo>
                  <a:cubicBezTo>
                    <a:pt x="1151311" y="17621"/>
                    <a:pt x="1104924" y="0"/>
                    <a:pt x="1058442" y="0"/>
                  </a:cubicBezTo>
                  <a:lnTo>
                    <a:pt x="1058442" y="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B11D5E-F449-4F95-B453-E7BF7BD05F34}"/>
                </a:ext>
              </a:extLst>
            </p:cNvPr>
            <p:cNvSpPr/>
            <p:nvPr/>
          </p:nvSpPr>
          <p:spPr>
            <a:xfrm>
              <a:off x="4506372" y="2016537"/>
              <a:ext cx="135635" cy="135635"/>
            </a:xfrm>
            <a:custGeom>
              <a:avLst/>
              <a:gdLst>
                <a:gd name="connsiteX0" fmla="*/ 67818 w 135635"/>
                <a:gd name="connsiteY0" fmla="*/ 0 h 135635"/>
                <a:gd name="connsiteX1" fmla="*/ 0 w 135635"/>
                <a:gd name="connsiteY1" fmla="*/ 67818 h 135635"/>
                <a:gd name="connsiteX2" fmla="*/ 67818 w 135635"/>
                <a:gd name="connsiteY2" fmla="*/ 135636 h 135635"/>
                <a:gd name="connsiteX3" fmla="*/ 135636 w 135635"/>
                <a:gd name="connsiteY3" fmla="*/ 67818 h 135635"/>
                <a:gd name="connsiteX4" fmla="*/ 67818 w 135635"/>
                <a:gd name="connsiteY4" fmla="*/ 0 h 135635"/>
                <a:gd name="connsiteX5" fmla="*/ 67818 w 135635"/>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346" y="0"/>
                    <a:pt x="67818" y="0"/>
                  </a:cubicBezTo>
                  <a:lnTo>
                    <a:pt x="67818" y="0"/>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EB18F5F-8B49-45ED-A335-48A50FDD7952}"/>
                </a:ext>
              </a:extLst>
            </p:cNvPr>
            <p:cNvSpPr/>
            <p:nvPr/>
          </p:nvSpPr>
          <p:spPr>
            <a:xfrm>
              <a:off x="4506372" y="2261901"/>
              <a:ext cx="135635" cy="135635"/>
            </a:xfrm>
            <a:custGeom>
              <a:avLst/>
              <a:gdLst>
                <a:gd name="connsiteX0" fmla="*/ 67818 w 135635"/>
                <a:gd name="connsiteY0" fmla="*/ 0 h 135635"/>
                <a:gd name="connsiteX1" fmla="*/ 0 w 135635"/>
                <a:gd name="connsiteY1" fmla="*/ 67818 h 135635"/>
                <a:gd name="connsiteX2" fmla="*/ 67818 w 135635"/>
                <a:gd name="connsiteY2" fmla="*/ 135636 h 135635"/>
                <a:gd name="connsiteX3" fmla="*/ 135636 w 135635"/>
                <a:gd name="connsiteY3" fmla="*/ 67818 h 135635"/>
                <a:gd name="connsiteX4" fmla="*/ 67818 w 135635"/>
                <a:gd name="connsiteY4" fmla="*/ 0 h 135635"/>
                <a:gd name="connsiteX5" fmla="*/ 67818 w 135635"/>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290"/>
                    <a:pt x="105346" y="0"/>
                    <a:pt x="67818" y="0"/>
                  </a:cubicBezTo>
                  <a:lnTo>
                    <a:pt x="67818" y="0"/>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904F1A7-35F5-4D85-945F-64738392315C}"/>
                </a:ext>
              </a:extLst>
            </p:cNvPr>
            <p:cNvSpPr/>
            <p:nvPr/>
          </p:nvSpPr>
          <p:spPr>
            <a:xfrm>
              <a:off x="4262151" y="2261901"/>
              <a:ext cx="135635" cy="135635"/>
            </a:xfrm>
            <a:custGeom>
              <a:avLst/>
              <a:gdLst>
                <a:gd name="connsiteX0" fmla="*/ 67818 w 135635"/>
                <a:gd name="connsiteY0" fmla="*/ 0 h 135635"/>
                <a:gd name="connsiteX1" fmla="*/ 0 w 135635"/>
                <a:gd name="connsiteY1" fmla="*/ 67818 h 135635"/>
                <a:gd name="connsiteX2" fmla="*/ 67818 w 135635"/>
                <a:gd name="connsiteY2" fmla="*/ 135636 h 135635"/>
                <a:gd name="connsiteX3" fmla="*/ 135636 w 135635"/>
                <a:gd name="connsiteY3" fmla="*/ 67818 h 135635"/>
                <a:gd name="connsiteX4" fmla="*/ 67818 w 135635"/>
                <a:gd name="connsiteY4" fmla="*/ 0 h 135635"/>
                <a:gd name="connsiteX5" fmla="*/ 67818 w 135635"/>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290"/>
                    <a:pt x="105251" y="0"/>
                    <a:pt x="67818" y="0"/>
                  </a:cubicBezTo>
                  <a:lnTo>
                    <a:pt x="67818" y="0"/>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19251D43-4CCA-4F7B-A906-97A34F044524}"/>
                </a:ext>
              </a:extLst>
            </p:cNvPr>
            <p:cNvSpPr/>
            <p:nvPr/>
          </p:nvSpPr>
          <p:spPr>
            <a:xfrm>
              <a:off x="4747259" y="2263139"/>
              <a:ext cx="135636" cy="135635"/>
            </a:xfrm>
            <a:custGeom>
              <a:avLst/>
              <a:gdLst>
                <a:gd name="connsiteX0" fmla="*/ 67818 w 135636"/>
                <a:gd name="connsiteY0" fmla="*/ 0 h 135635"/>
                <a:gd name="connsiteX1" fmla="*/ 0 w 135636"/>
                <a:gd name="connsiteY1" fmla="*/ 67818 h 135635"/>
                <a:gd name="connsiteX2" fmla="*/ 67818 w 135636"/>
                <a:gd name="connsiteY2" fmla="*/ 135636 h 135635"/>
                <a:gd name="connsiteX3" fmla="*/ 135636 w 135636"/>
                <a:gd name="connsiteY3" fmla="*/ 67818 h 135635"/>
                <a:gd name="connsiteX4" fmla="*/ 67818 w 135636"/>
                <a:gd name="connsiteY4" fmla="*/ 0 h 135635"/>
                <a:gd name="connsiteX5" fmla="*/ 67818 w 135636"/>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731" y="30385"/>
                    <a:pt x="105347" y="0"/>
                    <a:pt x="67818" y="0"/>
                  </a:cubicBezTo>
                  <a:lnTo>
                    <a:pt x="67818" y="0"/>
                  </a:ln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52345DC-4592-42A9-9B79-08E1399C8F73}"/>
                </a:ext>
              </a:extLst>
            </p:cNvPr>
            <p:cNvSpPr/>
            <p:nvPr/>
          </p:nvSpPr>
          <p:spPr>
            <a:xfrm>
              <a:off x="4262151" y="2504503"/>
              <a:ext cx="135635" cy="135635"/>
            </a:xfrm>
            <a:custGeom>
              <a:avLst/>
              <a:gdLst>
                <a:gd name="connsiteX0" fmla="*/ 67818 w 135635"/>
                <a:gd name="connsiteY0" fmla="*/ 0 h 135635"/>
                <a:gd name="connsiteX1" fmla="*/ 0 w 135635"/>
                <a:gd name="connsiteY1" fmla="*/ 67818 h 135635"/>
                <a:gd name="connsiteX2" fmla="*/ 67818 w 135635"/>
                <a:gd name="connsiteY2" fmla="*/ 135636 h 135635"/>
                <a:gd name="connsiteX3" fmla="*/ 135636 w 135635"/>
                <a:gd name="connsiteY3" fmla="*/ 67818 h 135635"/>
                <a:gd name="connsiteX4" fmla="*/ 67818 w 135635"/>
                <a:gd name="connsiteY4" fmla="*/ 0 h 135635"/>
                <a:gd name="connsiteX5" fmla="*/ 67818 w 135635"/>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290"/>
                    <a:pt x="105251" y="0"/>
                    <a:pt x="67818" y="0"/>
                  </a:cubicBezTo>
                  <a:lnTo>
                    <a:pt x="67818" y="0"/>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1719036-41E3-4CAA-8630-1E852EA269AC}"/>
                </a:ext>
              </a:extLst>
            </p:cNvPr>
            <p:cNvSpPr/>
            <p:nvPr/>
          </p:nvSpPr>
          <p:spPr>
            <a:xfrm>
              <a:off x="4747259" y="2505741"/>
              <a:ext cx="135636" cy="135635"/>
            </a:xfrm>
            <a:custGeom>
              <a:avLst/>
              <a:gdLst>
                <a:gd name="connsiteX0" fmla="*/ 67818 w 135636"/>
                <a:gd name="connsiteY0" fmla="*/ 0 h 135635"/>
                <a:gd name="connsiteX1" fmla="*/ 0 w 135636"/>
                <a:gd name="connsiteY1" fmla="*/ 67818 h 135635"/>
                <a:gd name="connsiteX2" fmla="*/ 67818 w 135636"/>
                <a:gd name="connsiteY2" fmla="*/ 135636 h 135635"/>
                <a:gd name="connsiteX3" fmla="*/ 135636 w 135636"/>
                <a:gd name="connsiteY3" fmla="*/ 67818 h 135635"/>
                <a:gd name="connsiteX4" fmla="*/ 67818 w 135636"/>
                <a:gd name="connsiteY4" fmla="*/ 0 h 135635"/>
                <a:gd name="connsiteX5" fmla="*/ 67818 w 135636"/>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731" y="30385"/>
                    <a:pt x="105347" y="0"/>
                    <a:pt x="67818" y="0"/>
                  </a:cubicBezTo>
                  <a:lnTo>
                    <a:pt x="67818" y="0"/>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5091439-FFD8-48CA-80DA-8E04CAE40E46}"/>
                </a:ext>
              </a:extLst>
            </p:cNvPr>
            <p:cNvSpPr/>
            <p:nvPr/>
          </p:nvSpPr>
          <p:spPr>
            <a:xfrm>
              <a:off x="4990052" y="2505741"/>
              <a:ext cx="135636" cy="135635"/>
            </a:xfrm>
            <a:custGeom>
              <a:avLst/>
              <a:gdLst>
                <a:gd name="connsiteX0" fmla="*/ 67818 w 135636"/>
                <a:gd name="connsiteY0" fmla="*/ 0 h 135635"/>
                <a:gd name="connsiteX1" fmla="*/ 0 w 135636"/>
                <a:gd name="connsiteY1" fmla="*/ 67818 h 135635"/>
                <a:gd name="connsiteX2" fmla="*/ 67818 w 135636"/>
                <a:gd name="connsiteY2" fmla="*/ 135636 h 135635"/>
                <a:gd name="connsiteX3" fmla="*/ 135636 w 135636"/>
                <a:gd name="connsiteY3" fmla="*/ 67818 h 135635"/>
                <a:gd name="connsiteX4" fmla="*/ 67818 w 135636"/>
                <a:gd name="connsiteY4" fmla="*/ 0 h 135635"/>
                <a:gd name="connsiteX5" fmla="*/ 67818 w 135636"/>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251" y="0"/>
                    <a:pt x="67818" y="0"/>
                  </a:cubicBezTo>
                  <a:lnTo>
                    <a:pt x="67818" y="0"/>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3005E6-70B1-4DEC-BD16-8D9C41B43AFF}"/>
                </a:ext>
              </a:extLst>
            </p:cNvPr>
            <p:cNvSpPr/>
            <p:nvPr/>
          </p:nvSpPr>
          <p:spPr>
            <a:xfrm>
              <a:off x="4024217" y="2505741"/>
              <a:ext cx="135636" cy="135635"/>
            </a:xfrm>
            <a:custGeom>
              <a:avLst/>
              <a:gdLst>
                <a:gd name="connsiteX0" fmla="*/ 67818 w 135636"/>
                <a:gd name="connsiteY0" fmla="*/ 0 h 135635"/>
                <a:gd name="connsiteX1" fmla="*/ 0 w 135636"/>
                <a:gd name="connsiteY1" fmla="*/ 67818 h 135635"/>
                <a:gd name="connsiteX2" fmla="*/ 67818 w 135636"/>
                <a:gd name="connsiteY2" fmla="*/ 135636 h 135635"/>
                <a:gd name="connsiteX3" fmla="*/ 135636 w 135636"/>
                <a:gd name="connsiteY3" fmla="*/ 67818 h 135635"/>
                <a:gd name="connsiteX4" fmla="*/ 67818 w 135636"/>
                <a:gd name="connsiteY4" fmla="*/ 0 h 135635"/>
                <a:gd name="connsiteX5" fmla="*/ 67818 w 135636"/>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731" y="30385"/>
                    <a:pt x="105347" y="0"/>
                    <a:pt x="67818" y="0"/>
                  </a:cubicBezTo>
                  <a:lnTo>
                    <a:pt x="67818" y="0"/>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2A8593-68FA-490E-9EED-DBD62DB02FE4}"/>
                </a:ext>
              </a:extLst>
            </p:cNvPr>
            <p:cNvSpPr/>
            <p:nvPr/>
          </p:nvSpPr>
          <p:spPr>
            <a:xfrm>
              <a:off x="4262151" y="2747009"/>
              <a:ext cx="135635" cy="135636"/>
            </a:xfrm>
            <a:custGeom>
              <a:avLst/>
              <a:gdLst>
                <a:gd name="connsiteX0" fmla="*/ 67818 w 135635"/>
                <a:gd name="connsiteY0" fmla="*/ 0 h 135636"/>
                <a:gd name="connsiteX1" fmla="*/ 0 w 135635"/>
                <a:gd name="connsiteY1" fmla="*/ 67818 h 135636"/>
                <a:gd name="connsiteX2" fmla="*/ 67818 w 135635"/>
                <a:gd name="connsiteY2" fmla="*/ 135636 h 135636"/>
                <a:gd name="connsiteX3" fmla="*/ 135636 w 135635"/>
                <a:gd name="connsiteY3" fmla="*/ 67818 h 135636"/>
                <a:gd name="connsiteX4" fmla="*/ 67818 w 135635"/>
                <a:gd name="connsiteY4" fmla="*/ 0 h 135636"/>
                <a:gd name="connsiteX5" fmla="*/ 67818 w 135635"/>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251" y="0"/>
                    <a:pt x="67818" y="0"/>
                  </a:cubicBezTo>
                  <a:lnTo>
                    <a:pt x="67818" y="0"/>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49BFDC2-DD88-42F9-A888-18428C04FAB1}"/>
                </a:ext>
              </a:extLst>
            </p:cNvPr>
            <p:cNvSpPr/>
            <p:nvPr/>
          </p:nvSpPr>
          <p:spPr>
            <a:xfrm>
              <a:off x="4747259" y="2748343"/>
              <a:ext cx="135636" cy="135636"/>
            </a:xfrm>
            <a:custGeom>
              <a:avLst/>
              <a:gdLst>
                <a:gd name="connsiteX0" fmla="*/ 67818 w 135636"/>
                <a:gd name="connsiteY0" fmla="*/ 0 h 135636"/>
                <a:gd name="connsiteX1" fmla="*/ 0 w 135636"/>
                <a:gd name="connsiteY1" fmla="*/ 67818 h 135636"/>
                <a:gd name="connsiteX2" fmla="*/ 67818 w 135636"/>
                <a:gd name="connsiteY2" fmla="*/ 135636 h 135636"/>
                <a:gd name="connsiteX3" fmla="*/ 135636 w 135636"/>
                <a:gd name="connsiteY3" fmla="*/ 67818 h 135636"/>
                <a:gd name="connsiteX4" fmla="*/ 67818 w 135636"/>
                <a:gd name="connsiteY4" fmla="*/ 0 h 135636"/>
                <a:gd name="connsiteX5" fmla="*/ 67818 w 135636"/>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731" y="30385"/>
                    <a:pt x="105347" y="0"/>
                    <a:pt x="67818" y="0"/>
                  </a:cubicBezTo>
                  <a:lnTo>
                    <a:pt x="67818" y="0"/>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13D7692-0727-4735-93AB-61E6CC379CD7}"/>
                </a:ext>
              </a:extLst>
            </p:cNvPr>
            <p:cNvSpPr/>
            <p:nvPr/>
          </p:nvSpPr>
          <p:spPr>
            <a:xfrm>
              <a:off x="4385691" y="2138552"/>
              <a:ext cx="135635" cy="135636"/>
            </a:xfrm>
            <a:custGeom>
              <a:avLst/>
              <a:gdLst>
                <a:gd name="connsiteX0" fmla="*/ 67818 w 135635"/>
                <a:gd name="connsiteY0" fmla="*/ 0 h 135636"/>
                <a:gd name="connsiteX1" fmla="*/ 0 w 135635"/>
                <a:gd name="connsiteY1" fmla="*/ 67818 h 135636"/>
                <a:gd name="connsiteX2" fmla="*/ 67818 w 135635"/>
                <a:gd name="connsiteY2" fmla="*/ 135636 h 135636"/>
                <a:gd name="connsiteX3" fmla="*/ 135636 w 135635"/>
                <a:gd name="connsiteY3" fmla="*/ 67818 h 135636"/>
                <a:gd name="connsiteX4" fmla="*/ 67818 w 135635"/>
                <a:gd name="connsiteY4" fmla="*/ 0 h 135636"/>
                <a:gd name="connsiteX5" fmla="*/ 67818 w 135635"/>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251" y="0"/>
                    <a:pt x="67818" y="0"/>
                  </a:cubicBezTo>
                  <a:lnTo>
                    <a:pt x="67818" y="0"/>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6F58C00-C12C-4573-B201-7AC6044BADA6}"/>
                </a:ext>
              </a:extLst>
            </p:cNvPr>
            <p:cNvSpPr/>
            <p:nvPr/>
          </p:nvSpPr>
          <p:spPr>
            <a:xfrm>
              <a:off x="4623244" y="2138552"/>
              <a:ext cx="135635" cy="135636"/>
            </a:xfrm>
            <a:custGeom>
              <a:avLst/>
              <a:gdLst>
                <a:gd name="connsiteX0" fmla="*/ 67818 w 135635"/>
                <a:gd name="connsiteY0" fmla="*/ 0 h 135636"/>
                <a:gd name="connsiteX1" fmla="*/ 0 w 135635"/>
                <a:gd name="connsiteY1" fmla="*/ 67818 h 135636"/>
                <a:gd name="connsiteX2" fmla="*/ 67818 w 135635"/>
                <a:gd name="connsiteY2" fmla="*/ 135636 h 135636"/>
                <a:gd name="connsiteX3" fmla="*/ 135636 w 135635"/>
                <a:gd name="connsiteY3" fmla="*/ 67818 h 135636"/>
                <a:gd name="connsiteX4" fmla="*/ 67818 w 135635"/>
                <a:gd name="connsiteY4" fmla="*/ 0 h 135636"/>
                <a:gd name="connsiteX5" fmla="*/ 67818 w 135635"/>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347" y="0"/>
                    <a:pt x="67818" y="0"/>
                  </a:cubicBezTo>
                  <a:lnTo>
                    <a:pt x="67818" y="0"/>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9E2EF31-38B8-4838-937D-9477398F1106}"/>
                </a:ext>
              </a:extLst>
            </p:cNvPr>
            <p:cNvSpPr/>
            <p:nvPr/>
          </p:nvSpPr>
          <p:spPr>
            <a:xfrm>
              <a:off x="4385691" y="2384488"/>
              <a:ext cx="135635" cy="135636"/>
            </a:xfrm>
            <a:custGeom>
              <a:avLst/>
              <a:gdLst>
                <a:gd name="connsiteX0" fmla="*/ 67818 w 135635"/>
                <a:gd name="connsiteY0" fmla="*/ 0 h 135636"/>
                <a:gd name="connsiteX1" fmla="*/ 0 w 135635"/>
                <a:gd name="connsiteY1" fmla="*/ 67818 h 135636"/>
                <a:gd name="connsiteX2" fmla="*/ 67818 w 135635"/>
                <a:gd name="connsiteY2" fmla="*/ 135636 h 135636"/>
                <a:gd name="connsiteX3" fmla="*/ 135636 w 135635"/>
                <a:gd name="connsiteY3" fmla="*/ 67818 h 135636"/>
                <a:gd name="connsiteX4" fmla="*/ 67818 w 135635"/>
                <a:gd name="connsiteY4" fmla="*/ 0 h 135636"/>
                <a:gd name="connsiteX5" fmla="*/ 67818 w 135635"/>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251" y="0"/>
                    <a:pt x="67818" y="0"/>
                  </a:cubicBezTo>
                  <a:lnTo>
                    <a:pt x="67818" y="0"/>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FFCD79F-EC77-48AF-9285-0895F7036705}"/>
                </a:ext>
              </a:extLst>
            </p:cNvPr>
            <p:cNvSpPr/>
            <p:nvPr/>
          </p:nvSpPr>
          <p:spPr>
            <a:xfrm>
              <a:off x="4144232" y="2384488"/>
              <a:ext cx="135636" cy="135636"/>
            </a:xfrm>
            <a:custGeom>
              <a:avLst/>
              <a:gdLst>
                <a:gd name="connsiteX0" fmla="*/ 67818 w 135636"/>
                <a:gd name="connsiteY0" fmla="*/ 0 h 135636"/>
                <a:gd name="connsiteX1" fmla="*/ 0 w 135636"/>
                <a:gd name="connsiteY1" fmla="*/ 67818 h 135636"/>
                <a:gd name="connsiteX2" fmla="*/ 67818 w 135636"/>
                <a:gd name="connsiteY2" fmla="*/ 135636 h 135636"/>
                <a:gd name="connsiteX3" fmla="*/ 135636 w 135636"/>
                <a:gd name="connsiteY3" fmla="*/ 67818 h 135636"/>
                <a:gd name="connsiteX4" fmla="*/ 67818 w 135636"/>
                <a:gd name="connsiteY4" fmla="*/ 0 h 135636"/>
                <a:gd name="connsiteX5" fmla="*/ 67818 w 135636"/>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251" y="0"/>
                    <a:pt x="67818" y="0"/>
                  </a:cubicBezTo>
                  <a:lnTo>
                    <a:pt x="67818" y="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DEA3EB0-A621-4ACE-ACE2-79064B6B005F}"/>
                </a:ext>
              </a:extLst>
            </p:cNvPr>
            <p:cNvSpPr/>
            <p:nvPr/>
          </p:nvSpPr>
          <p:spPr>
            <a:xfrm>
              <a:off x="4623244" y="2384488"/>
              <a:ext cx="135635" cy="135636"/>
            </a:xfrm>
            <a:custGeom>
              <a:avLst/>
              <a:gdLst>
                <a:gd name="connsiteX0" fmla="*/ 67818 w 135635"/>
                <a:gd name="connsiteY0" fmla="*/ 0 h 135636"/>
                <a:gd name="connsiteX1" fmla="*/ 0 w 135635"/>
                <a:gd name="connsiteY1" fmla="*/ 67818 h 135636"/>
                <a:gd name="connsiteX2" fmla="*/ 67818 w 135635"/>
                <a:gd name="connsiteY2" fmla="*/ 135636 h 135636"/>
                <a:gd name="connsiteX3" fmla="*/ 135636 w 135635"/>
                <a:gd name="connsiteY3" fmla="*/ 67818 h 135636"/>
                <a:gd name="connsiteX4" fmla="*/ 67818 w 135635"/>
                <a:gd name="connsiteY4" fmla="*/ 0 h 135636"/>
                <a:gd name="connsiteX5" fmla="*/ 67818 w 135635"/>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347" y="0"/>
                    <a:pt x="67818" y="0"/>
                  </a:cubicBezTo>
                  <a:lnTo>
                    <a:pt x="67818" y="0"/>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1D31799-A74C-4BC6-BBB9-B2435488B3FE}"/>
                </a:ext>
              </a:extLst>
            </p:cNvPr>
            <p:cNvSpPr/>
            <p:nvPr/>
          </p:nvSpPr>
          <p:spPr>
            <a:xfrm>
              <a:off x="4867941" y="2384488"/>
              <a:ext cx="135635" cy="135636"/>
            </a:xfrm>
            <a:custGeom>
              <a:avLst/>
              <a:gdLst>
                <a:gd name="connsiteX0" fmla="*/ 67818 w 135635"/>
                <a:gd name="connsiteY0" fmla="*/ 0 h 135636"/>
                <a:gd name="connsiteX1" fmla="*/ 0 w 135635"/>
                <a:gd name="connsiteY1" fmla="*/ 67818 h 135636"/>
                <a:gd name="connsiteX2" fmla="*/ 67818 w 135635"/>
                <a:gd name="connsiteY2" fmla="*/ 135636 h 135636"/>
                <a:gd name="connsiteX3" fmla="*/ 135636 w 135635"/>
                <a:gd name="connsiteY3" fmla="*/ 67818 h 135636"/>
                <a:gd name="connsiteX4" fmla="*/ 67818 w 135635"/>
                <a:gd name="connsiteY4" fmla="*/ 0 h 135636"/>
                <a:gd name="connsiteX5" fmla="*/ 67818 w 135635"/>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251" y="0"/>
                    <a:pt x="67818" y="0"/>
                  </a:cubicBezTo>
                  <a:lnTo>
                    <a:pt x="67818" y="0"/>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006D17B-D027-4FA1-9E51-76C289B119FC}"/>
                </a:ext>
              </a:extLst>
            </p:cNvPr>
            <p:cNvSpPr/>
            <p:nvPr/>
          </p:nvSpPr>
          <p:spPr>
            <a:xfrm>
              <a:off x="4144232" y="2630424"/>
              <a:ext cx="135636" cy="135635"/>
            </a:xfrm>
            <a:custGeom>
              <a:avLst/>
              <a:gdLst>
                <a:gd name="connsiteX0" fmla="*/ 67818 w 135636"/>
                <a:gd name="connsiteY0" fmla="*/ 0 h 135635"/>
                <a:gd name="connsiteX1" fmla="*/ 0 w 135636"/>
                <a:gd name="connsiteY1" fmla="*/ 67818 h 135635"/>
                <a:gd name="connsiteX2" fmla="*/ 67818 w 135636"/>
                <a:gd name="connsiteY2" fmla="*/ 135636 h 135635"/>
                <a:gd name="connsiteX3" fmla="*/ 135636 w 135636"/>
                <a:gd name="connsiteY3" fmla="*/ 67818 h 135635"/>
                <a:gd name="connsiteX4" fmla="*/ 67818 w 135636"/>
                <a:gd name="connsiteY4" fmla="*/ 0 h 135635"/>
                <a:gd name="connsiteX5" fmla="*/ 67818 w 135636"/>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251" y="0"/>
                    <a:pt x="67818" y="0"/>
                  </a:cubicBezTo>
                  <a:lnTo>
                    <a:pt x="67818" y="0"/>
                  </a:ln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FBC5E16-00ED-461F-AADC-ED4092441780}"/>
                </a:ext>
              </a:extLst>
            </p:cNvPr>
            <p:cNvSpPr/>
            <p:nvPr/>
          </p:nvSpPr>
          <p:spPr>
            <a:xfrm>
              <a:off x="4867941" y="2630424"/>
              <a:ext cx="135635" cy="135635"/>
            </a:xfrm>
            <a:custGeom>
              <a:avLst/>
              <a:gdLst>
                <a:gd name="connsiteX0" fmla="*/ 67818 w 135635"/>
                <a:gd name="connsiteY0" fmla="*/ 0 h 135635"/>
                <a:gd name="connsiteX1" fmla="*/ 0 w 135635"/>
                <a:gd name="connsiteY1" fmla="*/ 67818 h 135635"/>
                <a:gd name="connsiteX2" fmla="*/ 67818 w 135635"/>
                <a:gd name="connsiteY2" fmla="*/ 135636 h 135635"/>
                <a:gd name="connsiteX3" fmla="*/ 135636 w 135635"/>
                <a:gd name="connsiteY3" fmla="*/ 67818 h 135635"/>
                <a:gd name="connsiteX4" fmla="*/ 67818 w 135635"/>
                <a:gd name="connsiteY4" fmla="*/ 0 h 135635"/>
                <a:gd name="connsiteX5" fmla="*/ 67818 w 135635"/>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251" y="0"/>
                    <a:pt x="67818" y="0"/>
                  </a:cubicBezTo>
                  <a:lnTo>
                    <a:pt x="67818" y="0"/>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CD01AA3-4A6E-4184-89C6-9BCF0999331C}"/>
                </a:ext>
              </a:extLst>
            </p:cNvPr>
            <p:cNvSpPr/>
            <p:nvPr/>
          </p:nvSpPr>
          <p:spPr>
            <a:xfrm>
              <a:off x="4385691" y="2630424"/>
              <a:ext cx="135635" cy="135635"/>
            </a:xfrm>
            <a:custGeom>
              <a:avLst/>
              <a:gdLst>
                <a:gd name="connsiteX0" fmla="*/ 67818 w 135635"/>
                <a:gd name="connsiteY0" fmla="*/ 0 h 135635"/>
                <a:gd name="connsiteX1" fmla="*/ 0 w 135635"/>
                <a:gd name="connsiteY1" fmla="*/ 67818 h 135635"/>
                <a:gd name="connsiteX2" fmla="*/ 67818 w 135635"/>
                <a:gd name="connsiteY2" fmla="*/ 135636 h 135635"/>
                <a:gd name="connsiteX3" fmla="*/ 135636 w 135635"/>
                <a:gd name="connsiteY3" fmla="*/ 67818 h 135635"/>
                <a:gd name="connsiteX4" fmla="*/ 67818 w 135635"/>
                <a:gd name="connsiteY4" fmla="*/ 0 h 135635"/>
                <a:gd name="connsiteX5" fmla="*/ 67818 w 135635"/>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251" y="0"/>
                    <a:pt x="67818" y="0"/>
                  </a:cubicBezTo>
                  <a:lnTo>
                    <a:pt x="67818" y="0"/>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E15A8B4-CCFA-487C-A87E-883EDFF48900}"/>
                </a:ext>
              </a:extLst>
            </p:cNvPr>
            <p:cNvSpPr/>
            <p:nvPr/>
          </p:nvSpPr>
          <p:spPr>
            <a:xfrm>
              <a:off x="4623244" y="2630424"/>
              <a:ext cx="135635" cy="135635"/>
            </a:xfrm>
            <a:custGeom>
              <a:avLst/>
              <a:gdLst>
                <a:gd name="connsiteX0" fmla="*/ 67818 w 135635"/>
                <a:gd name="connsiteY0" fmla="*/ 0 h 135635"/>
                <a:gd name="connsiteX1" fmla="*/ 0 w 135635"/>
                <a:gd name="connsiteY1" fmla="*/ 67818 h 135635"/>
                <a:gd name="connsiteX2" fmla="*/ 67818 w 135635"/>
                <a:gd name="connsiteY2" fmla="*/ 135636 h 135635"/>
                <a:gd name="connsiteX3" fmla="*/ 135636 w 135635"/>
                <a:gd name="connsiteY3" fmla="*/ 67818 h 135635"/>
                <a:gd name="connsiteX4" fmla="*/ 67818 w 135635"/>
                <a:gd name="connsiteY4" fmla="*/ 0 h 135635"/>
                <a:gd name="connsiteX5" fmla="*/ 67818 w 135635"/>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347" y="0"/>
                    <a:pt x="67818" y="0"/>
                  </a:cubicBezTo>
                  <a:lnTo>
                    <a:pt x="67818" y="0"/>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D1CBB47-9B7C-459F-8A04-9F7EA54B630E}"/>
                </a:ext>
              </a:extLst>
            </p:cNvPr>
            <p:cNvSpPr/>
            <p:nvPr/>
          </p:nvSpPr>
          <p:spPr>
            <a:xfrm>
              <a:off x="4385691" y="2876359"/>
              <a:ext cx="135635" cy="135636"/>
            </a:xfrm>
            <a:custGeom>
              <a:avLst/>
              <a:gdLst>
                <a:gd name="connsiteX0" fmla="*/ 67818 w 135635"/>
                <a:gd name="connsiteY0" fmla="*/ 0 h 135636"/>
                <a:gd name="connsiteX1" fmla="*/ 0 w 135635"/>
                <a:gd name="connsiteY1" fmla="*/ 67818 h 135636"/>
                <a:gd name="connsiteX2" fmla="*/ 67818 w 135635"/>
                <a:gd name="connsiteY2" fmla="*/ 135636 h 135636"/>
                <a:gd name="connsiteX3" fmla="*/ 135636 w 135635"/>
                <a:gd name="connsiteY3" fmla="*/ 67818 h 135636"/>
                <a:gd name="connsiteX4" fmla="*/ 67818 w 135635"/>
                <a:gd name="connsiteY4" fmla="*/ 0 h 135636"/>
                <a:gd name="connsiteX5" fmla="*/ 67818 w 135635"/>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251" y="0"/>
                    <a:pt x="67818" y="0"/>
                  </a:cubicBezTo>
                  <a:lnTo>
                    <a:pt x="67818" y="0"/>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697C879-FDE1-4531-95AB-5B034994D6A6}"/>
                </a:ext>
              </a:extLst>
            </p:cNvPr>
            <p:cNvSpPr/>
            <p:nvPr/>
          </p:nvSpPr>
          <p:spPr>
            <a:xfrm>
              <a:off x="4623244" y="2876359"/>
              <a:ext cx="135635" cy="135636"/>
            </a:xfrm>
            <a:custGeom>
              <a:avLst/>
              <a:gdLst>
                <a:gd name="connsiteX0" fmla="*/ 67818 w 135635"/>
                <a:gd name="connsiteY0" fmla="*/ 0 h 135636"/>
                <a:gd name="connsiteX1" fmla="*/ 0 w 135635"/>
                <a:gd name="connsiteY1" fmla="*/ 67818 h 135636"/>
                <a:gd name="connsiteX2" fmla="*/ 67818 w 135635"/>
                <a:gd name="connsiteY2" fmla="*/ 135636 h 135636"/>
                <a:gd name="connsiteX3" fmla="*/ 135636 w 135635"/>
                <a:gd name="connsiteY3" fmla="*/ 67818 h 135636"/>
                <a:gd name="connsiteX4" fmla="*/ 67818 w 135635"/>
                <a:gd name="connsiteY4" fmla="*/ 0 h 135636"/>
                <a:gd name="connsiteX5" fmla="*/ 67818 w 135635"/>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347" y="0"/>
                    <a:pt x="67818" y="0"/>
                  </a:cubicBezTo>
                  <a:lnTo>
                    <a:pt x="67818" y="0"/>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3F4A2CE-26AE-4D18-A361-217281999052}"/>
                </a:ext>
              </a:extLst>
            </p:cNvPr>
            <p:cNvSpPr/>
            <p:nvPr/>
          </p:nvSpPr>
          <p:spPr>
            <a:xfrm>
              <a:off x="4506372" y="2507170"/>
              <a:ext cx="135635" cy="135635"/>
            </a:xfrm>
            <a:custGeom>
              <a:avLst/>
              <a:gdLst>
                <a:gd name="connsiteX0" fmla="*/ 67818 w 135635"/>
                <a:gd name="connsiteY0" fmla="*/ 0 h 135635"/>
                <a:gd name="connsiteX1" fmla="*/ 0 w 135635"/>
                <a:gd name="connsiteY1" fmla="*/ 67818 h 135635"/>
                <a:gd name="connsiteX2" fmla="*/ 67818 w 135635"/>
                <a:gd name="connsiteY2" fmla="*/ 135636 h 135635"/>
                <a:gd name="connsiteX3" fmla="*/ 135636 w 135635"/>
                <a:gd name="connsiteY3" fmla="*/ 67818 h 135635"/>
                <a:gd name="connsiteX4" fmla="*/ 67818 w 135635"/>
                <a:gd name="connsiteY4" fmla="*/ 0 h 135635"/>
                <a:gd name="connsiteX5" fmla="*/ 67818 w 135635"/>
                <a:gd name="connsiteY5" fmla="*/ 0 h 1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5">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346" y="0"/>
                    <a:pt x="67818" y="0"/>
                  </a:cubicBezTo>
                  <a:lnTo>
                    <a:pt x="67818" y="0"/>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7C3776F-BCBA-4091-BFDE-E59B3AE42B9D}"/>
                </a:ext>
              </a:extLst>
            </p:cNvPr>
            <p:cNvSpPr/>
            <p:nvPr/>
          </p:nvSpPr>
          <p:spPr>
            <a:xfrm>
              <a:off x="4506372" y="2752439"/>
              <a:ext cx="135635" cy="135636"/>
            </a:xfrm>
            <a:custGeom>
              <a:avLst/>
              <a:gdLst>
                <a:gd name="connsiteX0" fmla="*/ 67818 w 135635"/>
                <a:gd name="connsiteY0" fmla="*/ 0 h 135636"/>
                <a:gd name="connsiteX1" fmla="*/ 0 w 135635"/>
                <a:gd name="connsiteY1" fmla="*/ 67818 h 135636"/>
                <a:gd name="connsiteX2" fmla="*/ 67818 w 135635"/>
                <a:gd name="connsiteY2" fmla="*/ 135636 h 135636"/>
                <a:gd name="connsiteX3" fmla="*/ 135636 w 135635"/>
                <a:gd name="connsiteY3" fmla="*/ 67818 h 135636"/>
                <a:gd name="connsiteX4" fmla="*/ 67818 w 135635"/>
                <a:gd name="connsiteY4" fmla="*/ 0 h 135636"/>
                <a:gd name="connsiteX5" fmla="*/ 67818 w 135635"/>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346" y="0"/>
                    <a:pt x="67818" y="0"/>
                  </a:cubicBezTo>
                  <a:lnTo>
                    <a:pt x="67818" y="0"/>
                  </a:ln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B205CBC-34FC-4074-8D1A-EFFF6692BDB9}"/>
                </a:ext>
              </a:extLst>
            </p:cNvPr>
            <p:cNvSpPr/>
            <p:nvPr/>
          </p:nvSpPr>
          <p:spPr>
            <a:xfrm>
              <a:off x="4506372" y="2997708"/>
              <a:ext cx="135635" cy="135636"/>
            </a:xfrm>
            <a:custGeom>
              <a:avLst/>
              <a:gdLst>
                <a:gd name="connsiteX0" fmla="*/ 67818 w 135635"/>
                <a:gd name="connsiteY0" fmla="*/ 0 h 135636"/>
                <a:gd name="connsiteX1" fmla="*/ 0 w 135635"/>
                <a:gd name="connsiteY1" fmla="*/ 67818 h 135636"/>
                <a:gd name="connsiteX2" fmla="*/ 67818 w 135635"/>
                <a:gd name="connsiteY2" fmla="*/ 135636 h 135636"/>
                <a:gd name="connsiteX3" fmla="*/ 135636 w 135635"/>
                <a:gd name="connsiteY3" fmla="*/ 67818 h 135636"/>
                <a:gd name="connsiteX4" fmla="*/ 67818 w 135635"/>
                <a:gd name="connsiteY4" fmla="*/ 0 h 135636"/>
                <a:gd name="connsiteX5" fmla="*/ 67818 w 135635"/>
                <a:gd name="connsiteY5" fmla="*/ 0 h 13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5" h="135636">
                  <a:moveTo>
                    <a:pt x="67818" y="0"/>
                  </a:moveTo>
                  <a:cubicBezTo>
                    <a:pt x="30385" y="0"/>
                    <a:pt x="0" y="30385"/>
                    <a:pt x="0" y="67818"/>
                  </a:cubicBezTo>
                  <a:cubicBezTo>
                    <a:pt x="0" y="105251"/>
                    <a:pt x="30385" y="135636"/>
                    <a:pt x="67818" y="135636"/>
                  </a:cubicBezTo>
                  <a:cubicBezTo>
                    <a:pt x="105251" y="135636"/>
                    <a:pt x="135636" y="105251"/>
                    <a:pt x="135636" y="67818"/>
                  </a:cubicBezTo>
                  <a:cubicBezTo>
                    <a:pt x="135636" y="30385"/>
                    <a:pt x="105346" y="0"/>
                    <a:pt x="67818" y="0"/>
                  </a:cubicBezTo>
                  <a:lnTo>
                    <a:pt x="67818"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9382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7023E27-8E24-4115-B2D5-91D6C42E2D00}"/>
              </a:ext>
            </a:extLst>
          </p:cNvPr>
          <p:cNvSpPr>
            <a:spLocks noGrp="1"/>
          </p:cNvSpPr>
          <p:nvPr>
            <p:ph type="title"/>
          </p:nvPr>
        </p:nvSpPr>
        <p:spPr>
          <a:xfrm>
            <a:off x="78156" y="211688"/>
            <a:ext cx="8942410" cy="586103"/>
          </a:xfrm>
        </p:spPr>
        <p:txBody>
          <a:bodyPr>
            <a:normAutofit/>
          </a:bodyPr>
          <a:lstStyle/>
          <a:p>
            <a:r>
              <a:rPr lang="en-US" dirty="0"/>
              <a:t>Beyond the Needle:  Projects</a:t>
            </a:r>
          </a:p>
        </p:txBody>
      </p:sp>
      <p:sp>
        <p:nvSpPr>
          <p:cNvPr id="68" name="TextBox 67">
            <a:extLst>
              <a:ext uri="{FF2B5EF4-FFF2-40B4-BE49-F238E27FC236}">
                <a16:creationId xmlns:a16="http://schemas.microsoft.com/office/drawing/2014/main" id="{DD864907-5B89-4C24-A3F7-6BAA8CC02D19}"/>
              </a:ext>
            </a:extLst>
          </p:cNvPr>
          <p:cNvSpPr txBox="1"/>
          <p:nvPr/>
        </p:nvSpPr>
        <p:spPr>
          <a:xfrm>
            <a:off x="273855" y="3085660"/>
            <a:ext cx="1372955" cy="769441"/>
          </a:xfrm>
          <a:prstGeom prst="rect">
            <a:avLst/>
          </a:prstGeom>
          <a:noFill/>
        </p:spPr>
        <p:txBody>
          <a:bodyPr wrap="square">
            <a:spAutoFit/>
          </a:bodyPr>
          <a:lstStyle/>
          <a:p>
            <a:pPr lvl="0" algn="ctr">
              <a:spcBef>
                <a:spcPts val="300"/>
              </a:spcBef>
              <a:spcAft>
                <a:spcPts val="300"/>
              </a:spcAft>
              <a:defRPr/>
            </a:pPr>
            <a:r>
              <a:rPr lang="en-US" sz="1100" dirty="0">
                <a:solidFill>
                  <a:srgbClr val="000000"/>
                </a:solidFill>
              </a:rPr>
              <a:t>EGRESS rapid deployment oral vaccine for COVID-19</a:t>
            </a:r>
          </a:p>
        </p:txBody>
      </p:sp>
      <p:pic>
        <p:nvPicPr>
          <p:cNvPr id="23" name="Picture 8" descr="image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681" y="1132078"/>
            <a:ext cx="791117" cy="53184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p:cNvPicPr>
            <a:picLocks noChangeAspect="1" noChangeArrowheads="1"/>
          </p:cNvPicPr>
          <p:nvPr/>
        </p:nvPicPr>
        <p:blipFill>
          <a:blip r:embed="rId4"/>
          <a:srcRect/>
          <a:stretch/>
        </p:blipFill>
        <p:spPr bwMode="auto">
          <a:xfrm>
            <a:off x="3280870" y="1272259"/>
            <a:ext cx="1064119" cy="25148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p:cNvPicPr>
            <a:picLocks noChangeAspect="1" noChangeArrowheads="1"/>
          </p:cNvPicPr>
          <p:nvPr/>
        </p:nvPicPr>
        <p:blipFill>
          <a:blip r:embed="rId5"/>
          <a:srcRect/>
          <a:stretch/>
        </p:blipFill>
        <p:spPr bwMode="auto">
          <a:xfrm>
            <a:off x="5109133" y="1115298"/>
            <a:ext cx="369783" cy="35448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p:cNvPicPr>
            <a:picLocks noChangeAspect="1" noChangeArrowheads="1"/>
          </p:cNvPicPr>
          <p:nvPr/>
        </p:nvPicPr>
        <p:blipFill>
          <a:blip r:embed="rId6"/>
          <a:srcRect/>
          <a:stretch/>
        </p:blipFill>
        <p:spPr bwMode="auto">
          <a:xfrm>
            <a:off x="4956424" y="1483992"/>
            <a:ext cx="675202" cy="19670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7250" y="1190959"/>
            <a:ext cx="1191461" cy="414081"/>
          </a:xfrm>
          <a:prstGeom prst="rect">
            <a:avLst/>
          </a:prstGeom>
        </p:spPr>
      </p:pic>
      <p:pic>
        <p:nvPicPr>
          <p:cNvPr id="21" name="Picture 20"/>
          <p:cNvPicPr>
            <a:picLocks noChangeAspect="1"/>
          </p:cNvPicPr>
          <p:nvPr/>
        </p:nvPicPr>
        <p:blipFill rotWithShape="1">
          <a:blip r:embed="rId8">
            <a:clrChange>
              <a:clrFrom>
                <a:srgbClr val="FFFFFF"/>
              </a:clrFrom>
              <a:clrTo>
                <a:srgbClr val="FFFFFF">
                  <a:alpha val="0"/>
                </a:srgbClr>
              </a:clrTo>
            </a:clrChange>
          </a:blip>
          <a:srcRect l="9564" t="20316" r="11086" b="13892"/>
          <a:stretch/>
        </p:blipFill>
        <p:spPr>
          <a:xfrm>
            <a:off x="6203106" y="1192812"/>
            <a:ext cx="914383" cy="410375"/>
          </a:xfrm>
          <a:prstGeom prst="rect">
            <a:avLst/>
          </a:prstGeom>
        </p:spPr>
      </p:pic>
      <p:pic>
        <p:nvPicPr>
          <p:cNvPr id="32" name="Picture 31"/>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49516" y="1102243"/>
            <a:ext cx="646426" cy="591512"/>
          </a:xfrm>
          <a:prstGeom prst="rect">
            <a:avLst/>
          </a:prstGeom>
        </p:spPr>
      </p:pic>
      <p:grpSp>
        <p:nvGrpSpPr>
          <p:cNvPr id="80" name="Group 79">
            <a:extLst>
              <a:ext uri="{FF2B5EF4-FFF2-40B4-BE49-F238E27FC236}">
                <a16:creationId xmlns:a16="http://schemas.microsoft.com/office/drawing/2014/main" id="{35688279-262A-4FD8-BF7D-93D241CF0B3E}"/>
              </a:ext>
            </a:extLst>
          </p:cNvPr>
          <p:cNvGrpSpPr/>
          <p:nvPr/>
        </p:nvGrpSpPr>
        <p:grpSpPr>
          <a:xfrm>
            <a:off x="7688140" y="1777329"/>
            <a:ext cx="991053" cy="1165615"/>
            <a:chOff x="2909001" y="1276350"/>
            <a:chExt cx="1529079" cy="1798407"/>
          </a:xfrm>
        </p:grpSpPr>
        <p:sp>
          <p:nvSpPr>
            <p:cNvPr id="103" name="Oval 102">
              <a:extLst>
                <a:ext uri="{FF2B5EF4-FFF2-40B4-BE49-F238E27FC236}">
                  <a16:creationId xmlns:a16="http://schemas.microsoft.com/office/drawing/2014/main" id="{F252CE3C-FFC1-4B27-9B15-72B8E3058C37}"/>
                </a:ext>
              </a:extLst>
            </p:cNvPr>
            <p:cNvSpPr/>
            <p:nvPr/>
          </p:nvSpPr>
          <p:spPr>
            <a:xfrm>
              <a:off x="2909001" y="1276350"/>
              <a:ext cx="1529079" cy="1529079"/>
            </a:xfrm>
            <a:prstGeom prst="ellipse">
              <a:avLst/>
            </a:prstGeom>
            <a:gradFill>
              <a:gsLst>
                <a:gs pos="0">
                  <a:schemeClr val="dk1">
                    <a:shade val="51000"/>
                    <a:satMod val="130000"/>
                  </a:schemeClr>
                </a:gs>
                <a:gs pos="80000">
                  <a:schemeClr val="tx2"/>
                </a:gs>
                <a:gs pos="100000">
                  <a:schemeClr val="tx1">
                    <a:lumMod val="40000"/>
                    <a:lumOff val="60000"/>
                  </a:schemeClr>
                </a:gs>
              </a:gsLst>
              <a:lin ang="16800000" scaled="0"/>
            </a:gradFill>
            <a:ln/>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4" name="Graphic 13">
              <a:extLst>
                <a:ext uri="{FF2B5EF4-FFF2-40B4-BE49-F238E27FC236}">
                  <a16:creationId xmlns:a16="http://schemas.microsoft.com/office/drawing/2014/main" id="{52E200F0-C78F-41EE-86AB-112805F52F79}"/>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552744" y="2849271"/>
              <a:ext cx="241592" cy="225486"/>
            </a:xfrm>
            <a:prstGeom prst="rect">
              <a:avLst/>
            </a:prstGeom>
          </p:spPr>
        </p:pic>
        <p:grpSp>
          <p:nvGrpSpPr>
            <p:cNvPr id="105" name="Group 104">
              <a:extLst>
                <a:ext uri="{FF2B5EF4-FFF2-40B4-BE49-F238E27FC236}">
                  <a16:creationId xmlns:a16="http://schemas.microsoft.com/office/drawing/2014/main" id="{77399D0B-A0A7-4580-808B-3E1F4E22E540}"/>
                </a:ext>
              </a:extLst>
            </p:cNvPr>
            <p:cNvGrpSpPr/>
            <p:nvPr/>
          </p:nvGrpSpPr>
          <p:grpSpPr>
            <a:xfrm>
              <a:off x="3081385" y="1439586"/>
              <a:ext cx="1202608" cy="1202608"/>
              <a:chOff x="-1480169" y="2651428"/>
              <a:chExt cx="1142678" cy="1142678"/>
            </a:xfrm>
          </p:grpSpPr>
          <p:sp>
            <p:nvSpPr>
              <p:cNvPr id="106" name="Oval 105">
                <a:extLst>
                  <a:ext uri="{FF2B5EF4-FFF2-40B4-BE49-F238E27FC236}">
                    <a16:creationId xmlns:a16="http://schemas.microsoft.com/office/drawing/2014/main" id="{05BAAFE2-2786-44F6-AA73-34A214571258}"/>
                  </a:ext>
                </a:extLst>
              </p:cNvPr>
              <p:cNvSpPr/>
              <p:nvPr/>
            </p:nvSpPr>
            <p:spPr>
              <a:xfrm>
                <a:off x="-1480169" y="2651428"/>
                <a:ext cx="1142678" cy="1142678"/>
              </a:xfrm>
              <a:prstGeom prst="ellipse">
                <a:avLst/>
              </a:prstGeom>
              <a:blipFill>
                <a:blip r:embed="rId12"/>
                <a:stretch>
                  <a:fillRect/>
                </a:stretch>
              </a:blip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sz="4000" b="1">
                  <a:solidFill>
                    <a:srgbClr val="000000"/>
                  </a:solidFill>
                </a:endParaRPr>
              </a:p>
            </p:txBody>
          </p:sp>
          <p:sp>
            <p:nvSpPr>
              <p:cNvPr id="107" name="Oval 106">
                <a:extLst>
                  <a:ext uri="{FF2B5EF4-FFF2-40B4-BE49-F238E27FC236}">
                    <a16:creationId xmlns:a16="http://schemas.microsoft.com/office/drawing/2014/main" id="{7A50DA0E-3E24-4356-A0E2-EA23338B6366}"/>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nvGrpSpPr>
          <p:cNvPr id="83" name="Group 82">
            <a:extLst>
              <a:ext uri="{FF2B5EF4-FFF2-40B4-BE49-F238E27FC236}">
                <a16:creationId xmlns:a16="http://schemas.microsoft.com/office/drawing/2014/main" id="{B75DFB18-9FF3-4240-8A85-2920DF92E683}"/>
              </a:ext>
            </a:extLst>
          </p:cNvPr>
          <p:cNvGrpSpPr/>
          <p:nvPr/>
        </p:nvGrpSpPr>
        <p:grpSpPr>
          <a:xfrm>
            <a:off x="6243064" y="1777329"/>
            <a:ext cx="991053" cy="1165615"/>
            <a:chOff x="1096720" y="1276350"/>
            <a:chExt cx="1529079" cy="1798407"/>
          </a:xfrm>
        </p:grpSpPr>
        <p:sp>
          <p:nvSpPr>
            <p:cNvPr id="87" name="Oval 86">
              <a:extLst>
                <a:ext uri="{FF2B5EF4-FFF2-40B4-BE49-F238E27FC236}">
                  <a16:creationId xmlns:a16="http://schemas.microsoft.com/office/drawing/2014/main" id="{719C6364-1A59-439A-8A71-AE91BB246771}"/>
                </a:ext>
              </a:extLst>
            </p:cNvPr>
            <p:cNvSpPr/>
            <p:nvPr/>
          </p:nvSpPr>
          <p:spPr>
            <a:xfrm>
              <a:off x="1096720" y="1276350"/>
              <a:ext cx="1529079" cy="1529079"/>
            </a:xfrm>
            <a:prstGeom prst="ellipse">
              <a:avLst/>
            </a:prstGeom>
            <a:gradFill>
              <a:gsLst>
                <a:gs pos="0">
                  <a:schemeClr val="dk1">
                    <a:shade val="51000"/>
                    <a:satMod val="130000"/>
                  </a:schemeClr>
                </a:gs>
                <a:gs pos="80000">
                  <a:schemeClr val="tx2"/>
                </a:gs>
                <a:gs pos="100000">
                  <a:schemeClr val="tx1">
                    <a:lumMod val="40000"/>
                    <a:lumOff val="60000"/>
                  </a:schemeClr>
                </a:gs>
              </a:gsLst>
              <a:lin ang="16800000" scaled="0"/>
            </a:gradFill>
            <a:ln/>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8" name="Graphic 14">
              <a:extLst>
                <a:ext uri="{FF2B5EF4-FFF2-40B4-BE49-F238E27FC236}">
                  <a16:creationId xmlns:a16="http://schemas.microsoft.com/office/drawing/2014/main" id="{9AA8479F-61D3-41CF-9EB7-96F435A1D86A}"/>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740463" y="2849271"/>
              <a:ext cx="241592" cy="225486"/>
            </a:xfrm>
            <a:prstGeom prst="rect">
              <a:avLst/>
            </a:prstGeom>
          </p:spPr>
        </p:pic>
        <p:grpSp>
          <p:nvGrpSpPr>
            <p:cNvPr id="89" name="Group 88">
              <a:extLst>
                <a:ext uri="{FF2B5EF4-FFF2-40B4-BE49-F238E27FC236}">
                  <a16:creationId xmlns:a16="http://schemas.microsoft.com/office/drawing/2014/main" id="{3642068B-D10B-42EE-A881-3CE3A6E2C976}"/>
                </a:ext>
              </a:extLst>
            </p:cNvPr>
            <p:cNvGrpSpPr/>
            <p:nvPr/>
          </p:nvGrpSpPr>
          <p:grpSpPr>
            <a:xfrm>
              <a:off x="1272153" y="1439586"/>
              <a:ext cx="1202608" cy="1202608"/>
              <a:chOff x="-1480169" y="2651428"/>
              <a:chExt cx="1142678" cy="1142678"/>
            </a:xfrm>
          </p:grpSpPr>
          <p:sp>
            <p:nvSpPr>
              <p:cNvPr id="90" name="Oval 89">
                <a:extLst>
                  <a:ext uri="{FF2B5EF4-FFF2-40B4-BE49-F238E27FC236}">
                    <a16:creationId xmlns:a16="http://schemas.microsoft.com/office/drawing/2014/main" id="{875E0427-1FC7-4BC0-892D-C66ED46EB301}"/>
                  </a:ext>
                </a:extLst>
              </p:cNvPr>
              <p:cNvSpPr/>
              <p:nvPr/>
            </p:nvSpPr>
            <p:spPr>
              <a:xfrm>
                <a:off x="-1480169" y="2651428"/>
                <a:ext cx="1142678" cy="1142678"/>
              </a:xfrm>
              <a:prstGeom prst="ellipse">
                <a:avLst/>
              </a:prstGeom>
              <a:no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4000" b="1">
                  <a:solidFill>
                    <a:srgbClr val="000000"/>
                  </a:solidFill>
                </a:endParaRPr>
              </a:p>
            </p:txBody>
          </p:sp>
          <p:sp>
            <p:nvSpPr>
              <p:cNvPr id="91" name="Oval 90">
                <a:extLst>
                  <a:ext uri="{FF2B5EF4-FFF2-40B4-BE49-F238E27FC236}">
                    <a16:creationId xmlns:a16="http://schemas.microsoft.com/office/drawing/2014/main" id="{7C1AE09D-1B06-44C7-98CF-51329BEA7A12}"/>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nvGrpSpPr>
          <p:cNvPr id="42" name="Group 41">
            <a:extLst>
              <a:ext uri="{FF2B5EF4-FFF2-40B4-BE49-F238E27FC236}">
                <a16:creationId xmlns:a16="http://schemas.microsoft.com/office/drawing/2014/main" id="{EBBE73CC-DEB9-4018-9C6D-4845AA80F93E}"/>
              </a:ext>
            </a:extLst>
          </p:cNvPr>
          <p:cNvGrpSpPr/>
          <p:nvPr/>
        </p:nvGrpSpPr>
        <p:grpSpPr>
          <a:xfrm>
            <a:off x="1909372" y="1777329"/>
            <a:ext cx="991053" cy="1165615"/>
            <a:chOff x="2909001" y="1276350"/>
            <a:chExt cx="1529079" cy="1798407"/>
          </a:xfrm>
        </p:grpSpPr>
        <p:sp>
          <p:nvSpPr>
            <p:cNvPr id="71" name="Oval 70">
              <a:extLst>
                <a:ext uri="{FF2B5EF4-FFF2-40B4-BE49-F238E27FC236}">
                  <a16:creationId xmlns:a16="http://schemas.microsoft.com/office/drawing/2014/main" id="{AD52D13E-2B2B-4CF9-8AF4-53E611DF0A6B}"/>
                </a:ext>
              </a:extLst>
            </p:cNvPr>
            <p:cNvSpPr/>
            <p:nvPr/>
          </p:nvSpPr>
          <p:spPr>
            <a:xfrm>
              <a:off x="2909001" y="1276350"/>
              <a:ext cx="1529079" cy="1529079"/>
            </a:xfrm>
            <a:prstGeom prst="ellipse">
              <a:avLst/>
            </a:prstGeom>
            <a:gradFill>
              <a:gsLst>
                <a:gs pos="0">
                  <a:schemeClr val="dk1">
                    <a:shade val="51000"/>
                    <a:satMod val="130000"/>
                  </a:schemeClr>
                </a:gs>
                <a:gs pos="80000">
                  <a:schemeClr val="tx2"/>
                </a:gs>
                <a:gs pos="100000">
                  <a:schemeClr val="tx1">
                    <a:lumMod val="40000"/>
                    <a:lumOff val="60000"/>
                  </a:schemeClr>
                </a:gs>
              </a:gsLst>
              <a:lin ang="16800000" scaled="0"/>
            </a:gradFill>
            <a:ln/>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2" name="Graphic 13">
              <a:extLst>
                <a:ext uri="{FF2B5EF4-FFF2-40B4-BE49-F238E27FC236}">
                  <a16:creationId xmlns:a16="http://schemas.microsoft.com/office/drawing/2014/main" id="{9D13C8B2-AEBA-484D-B9F1-F5CC0F3AB46E}"/>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552744" y="2849271"/>
              <a:ext cx="241592" cy="225486"/>
            </a:xfrm>
            <a:prstGeom prst="rect">
              <a:avLst/>
            </a:prstGeom>
          </p:spPr>
        </p:pic>
        <p:grpSp>
          <p:nvGrpSpPr>
            <p:cNvPr id="73" name="Group 72">
              <a:extLst>
                <a:ext uri="{FF2B5EF4-FFF2-40B4-BE49-F238E27FC236}">
                  <a16:creationId xmlns:a16="http://schemas.microsoft.com/office/drawing/2014/main" id="{767CB5F7-DF6F-4973-9F52-3FA93BC4BAEE}"/>
                </a:ext>
              </a:extLst>
            </p:cNvPr>
            <p:cNvGrpSpPr/>
            <p:nvPr/>
          </p:nvGrpSpPr>
          <p:grpSpPr>
            <a:xfrm>
              <a:off x="3081385" y="1439586"/>
              <a:ext cx="1202608" cy="1202608"/>
              <a:chOff x="-1480169" y="2651428"/>
              <a:chExt cx="1142678" cy="1142678"/>
            </a:xfrm>
          </p:grpSpPr>
          <p:sp>
            <p:nvSpPr>
              <p:cNvPr id="74" name="Oval 73">
                <a:extLst>
                  <a:ext uri="{FF2B5EF4-FFF2-40B4-BE49-F238E27FC236}">
                    <a16:creationId xmlns:a16="http://schemas.microsoft.com/office/drawing/2014/main" id="{5A3DC43E-C34E-40D5-B761-56B640134CA1}"/>
                  </a:ext>
                </a:extLst>
              </p:cNvPr>
              <p:cNvSpPr/>
              <p:nvPr/>
            </p:nvSpPr>
            <p:spPr>
              <a:xfrm>
                <a:off x="-1480169" y="2651428"/>
                <a:ext cx="1142678" cy="1142678"/>
              </a:xfrm>
              <a:prstGeom prst="ellipse">
                <a:avLst/>
              </a:prstGeom>
              <a:blipFill>
                <a:blip r:embed="rId13"/>
                <a:stretch>
                  <a:fillRect/>
                </a:stretch>
              </a:blip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sz="4000" b="1">
                  <a:solidFill>
                    <a:srgbClr val="000000"/>
                  </a:solidFill>
                </a:endParaRPr>
              </a:p>
            </p:txBody>
          </p:sp>
          <p:sp>
            <p:nvSpPr>
              <p:cNvPr id="75" name="Oval 74">
                <a:extLst>
                  <a:ext uri="{FF2B5EF4-FFF2-40B4-BE49-F238E27FC236}">
                    <a16:creationId xmlns:a16="http://schemas.microsoft.com/office/drawing/2014/main" id="{1BF7FB33-B031-46D0-9AEB-85EF4D1EE61D}"/>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nvGrpSpPr>
          <p:cNvPr id="43" name="Group 42">
            <a:extLst>
              <a:ext uri="{FF2B5EF4-FFF2-40B4-BE49-F238E27FC236}">
                <a16:creationId xmlns:a16="http://schemas.microsoft.com/office/drawing/2014/main" id="{999AAD7E-0624-4A4F-98BA-DFF8209D6C13}"/>
              </a:ext>
            </a:extLst>
          </p:cNvPr>
          <p:cNvGrpSpPr/>
          <p:nvPr/>
        </p:nvGrpSpPr>
        <p:grpSpPr>
          <a:xfrm>
            <a:off x="3353936" y="1777329"/>
            <a:ext cx="991053" cy="1165615"/>
            <a:chOff x="4721283" y="1276350"/>
            <a:chExt cx="1529079" cy="1798407"/>
          </a:xfrm>
        </p:grpSpPr>
        <p:sp>
          <p:nvSpPr>
            <p:cNvPr id="59" name="Oval 58">
              <a:extLst>
                <a:ext uri="{FF2B5EF4-FFF2-40B4-BE49-F238E27FC236}">
                  <a16:creationId xmlns:a16="http://schemas.microsoft.com/office/drawing/2014/main" id="{B6D63567-AA52-4F84-B492-3F103E4EC4B9}"/>
                </a:ext>
              </a:extLst>
            </p:cNvPr>
            <p:cNvSpPr/>
            <p:nvPr/>
          </p:nvSpPr>
          <p:spPr>
            <a:xfrm>
              <a:off x="4721283" y="1276350"/>
              <a:ext cx="1529079" cy="1529079"/>
            </a:xfrm>
            <a:prstGeom prst="ellipse">
              <a:avLst/>
            </a:prstGeom>
            <a:gradFill>
              <a:gsLst>
                <a:gs pos="0">
                  <a:schemeClr val="dk1">
                    <a:shade val="51000"/>
                    <a:satMod val="130000"/>
                  </a:schemeClr>
                </a:gs>
                <a:gs pos="80000">
                  <a:schemeClr val="tx2"/>
                </a:gs>
                <a:gs pos="100000">
                  <a:schemeClr val="tx1">
                    <a:lumMod val="40000"/>
                    <a:lumOff val="60000"/>
                  </a:schemeClr>
                </a:gs>
              </a:gsLst>
              <a:lin ang="16800000" scaled="0"/>
            </a:gradFill>
            <a:ln/>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0" name="Graphic 15">
              <a:extLst>
                <a:ext uri="{FF2B5EF4-FFF2-40B4-BE49-F238E27FC236}">
                  <a16:creationId xmlns:a16="http://schemas.microsoft.com/office/drawing/2014/main" id="{6C5E9146-63C1-4540-9480-4FB461E58C7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365026" y="2849271"/>
              <a:ext cx="241592" cy="225486"/>
            </a:xfrm>
            <a:prstGeom prst="rect">
              <a:avLst/>
            </a:prstGeom>
          </p:spPr>
        </p:pic>
        <p:grpSp>
          <p:nvGrpSpPr>
            <p:cNvPr id="61" name="Group 60">
              <a:extLst>
                <a:ext uri="{FF2B5EF4-FFF2-40B4-BE49-F238E27FC236}">
                  <a16:creationId xmlns:a16="http://schemas.microsoft.com/office/drawing/2014/main" id="{08EF610B-DD44-4E04-996F-590AF49D0B89}"/>
                </a:ext>
              </a:extLst>
            </p:cNvPr>
            <p:cNvGrpSpPr/>
            <p:nvPr/>
          </p:nvGrpSpPr>
          <p:grpSpPr>
            <a:xfrm>
              <a:off x="4890616" y="1439586"/>
              <a:ext cx="1202608" cy="1202608"/>
              <a:chOff x="-1480169" y="2651428"/>
              <a:chExt cx="1142678" cy="1142678"/>
            </a:xfrm>
          </p:grpSpPr>
          <p:sp>
            <p:nvSpPr>
              <p:cNvPr id="62" name="Oval 61">
                <a:extLst>
                  <a:ext uri="{FF2B5EF4-FFF2-40B4-BE49-F238E27FC236}">
                    <a16:creationId xmlns:a16="http://schemas.microsoft.com/office/drawing/2014/main" id="{649C2981-64B9-4CF2-993C-9C3AD1DBA2D5}"/>
                  </a:ext>
                </a:extLst>
              </p:cNvPr>
              <p:cNvSpPr/>
              <p:nvPr/>
            </p:nvSpPr>
            <p:spPr>
              <a:xfrm>
                <a:off x="-1480169" y="2651428"/>
                <a:ext cx="1142678" cy="1142678"/>
              </a:xfrm>
              <a:prstGeom prst="ellipse">
                <a:avLst/>
              </a:prstGeom>
              <a:blipFill>
                <a:blip r:embed="rId14"/>
                <a:stretch>
                  <a:fillRect/>
                </a:stretch>
              </a:blip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sz="4000" b="1">
                  <a:solidFill>
                    <a:srgbClr val="000000"/>
                  </a:solidFill>
                </a:endParaRPr>
              </a:p>
            </p:txBody>
          </p:sp>
          <p:sp>
            <p:nvSpPr>
              <p:cNvPr id="63" name="Oval 62">
                <a:extLst>
                  <a:ext uri="{FF2B5EF4-FFF2-40B4-BE49-F238E27FC236}">
                    <a16:creationId xmlns:a16="http://schemas.microsoft.com/office/drawing/2014/main" id="{9FDA1956-D8B6-422E-9C0B-7BC814AA3113}"/>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nvGrpSpPr>
          <p:cNvPr id="44" name="Group 43">
            <a:extLst>
              <a:ext uri="{FF2B5EF4-FFF2-40B4-BE49-F238E27FC236}">
                <a16:creationId xmlns:a16="http://schemas.microsoft.com/office/drawing/2014/main" id="{AA63A927-8AC7-450F-A7C1-396E6001017D}"/>
              </a:ext>
            </a:extLst>
          </p:cNvPr>
          <p:cNvGrpSpPr/>
          <p:nvPr/>
        </p:nvGrpSpPr>
        <p:grpSpPr>
          <a:xfrm>
            <a:off x="4798500" y="1777329"/>
            <a:ext cx="991053" cy="1165615"/>
            <a:chOff x="6533564" y="1276350"/>
            <a:chExt cx="1529079" cy="1798407"/>
          </a:xfrm>
        </p:grpSpPr>
        <p:sp>
          <p:nvSpPr>
            <p:cNvPr id="54" name="Oval 53">
              <a:extLst>
                <a:ext uri="{FF2B5EF4-FFF2-40B4-BE49-F238E27FC236}">
                  <a16:creationId xmlns:a16="http://schemas.microsoft.com/office/drawing/2014/main" id="{16C74630-82FA-4E1E-9D30-D9648742B6C8}"/>
                </a:ext>
              </a:extLst>
            </p:cNvPr>
            <p:cNvSpPr/>
            <p:nvPr/>
          </p:nvSpPr>
          <p:spPr>
            <a:xfrm>
              <a:off x="6533564" y="1276350"/>
              <a:ext cx="1529079" cy="1529079"/>
            </a:xfrm>
            <a:prstGeom prst="ellipse">
              <a:avLst/>
            </a:prstGeom>
            <a:gradFill>
              <a:gsLst>
                <a:gs pos="0">
                  <a:schemeClr val="dk1">
                    <a:shade val="51000"/>
                    <a:satMod val="130000"/>
                  </a:schemeClr>
                </a:gs>
                <a:gs pos="80000">
                  <a:schemeClr val="tx2"/>
                </a:gs>
                <a:gs pos="100000">
                  <a:schemeClr val="tx1">
                    <a:lumMod val="40000"/>
                    <a:lumOff val="60000"/>
                  </a:schemeClr>
                </a:gs>
              </a:gsLst>
              <a:lin ang="16800000" scaled="0"/>
            </a:gradFill>
            <a:ln/>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 name="Graphic 16">
              <a:extLst>
                <a:ext uri="{FF2B5EF4-FFF2-40B4-BE49-F238E27FC236}">
                  <a16:creationId xmlns:a16="http://schemas.microsoft.com/office/drawing/2014/main" id="{367293B0-775E-4273-ABEB-8F9EC37A5683}"/>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177307" y="2849271"/>
              <a:ext cx="241592" cy="225486"/>
            </a:xfrm>
            <a:prstGeom prst="rect">
              <a:avLst/>
            </a:prstGeom>
          </p:spPr>
        </p:pic>
        <p:grpSp>
          <p:nvGrpSpPr>
            <p:cNvPr id="56" name="Group 55">
              <a:extLst>
                <a:ext uri="{FF2B5EF4-FFF2-40B4-BE49-F238E27FC236}">
                  <a16:creationId xmlns:a16="http://schemas.microsoft.com/office/drawing/2014/main" id="{8DB05B06-B4B7-4D5A-95DC-330E6EC800FE}"/>
                </a:ext>
              </a:extLst>
            </p:cNvPr>
            <p:cNvGrpSpPr/>
            <p:nvPr/>
          </p:nvGrpSpPr>
          <p:grpSpPr>
            <a:xfrm>
              <a:off x="6699848" y="1439586"/>
              <a:ext cx="1202608" cy="1202608"/>
              <a:chOff x="-1480169" y="2651428"/>
              <a:chExt cx="1142678" cy="1142678"/>
            </a:xfrm>
          </p:grpSpPr>
          <p:sp>
            <p:nvSpPr>
              <p:cNvPr id="57" name="Oval 56">
                <a:extLst>
                  <a:ext uri="{FF2B5EF4-FFF2-40B4-BE49-F238E27FC236}">
                    <a16:creationId xmlns:a16="http://schemas.microsoft.com/office/drawing/2014/main" id="{B60A0A3D-C3E8-475F-8094-9E1332C59B72}"/>
                  </a:ext>
                </a:extLst>
              </p:cNvPr>
              <p:cNvSpPr/>
              <p:nvPr/>
            </p:nvSpPr>
            <p:spPr>
              <a:xfrm>
                <a:off x="-1480169" y="2651428"/>
                <a:ext cx="1142678" cy="1142678"/>
              </a:xfrm>
              <a:prstGeom prst="ellipse">
                <a:avLst/>
              </a:prstGeom>
              <a:blipFill>
                <a:blip r:embed="rId15"/>
                <a:stretch>
                  <a:fillRect/>
                </a:stretch>
              </a:blip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sz="4000" b="1">
                  <a:solidFill>
                    <a:srgbClr val="000000"/>
                  </a:solidFill>
                </a:endParaRPr>
              </a:p>
            </p:txBody>
          </p:sp>
          <p:sp>
            <p:nvSpPr>
              <p:cNvPr id="58" name="Oval 57">
                <a:extLst>
                  <a:ext uri="{FF2B5EF4-FFF2-40B4-BE49-F238E27FC236}">
                    <a16:creationId xmlns:a16="http://schemas.microsoft.com/office/drawing/2014/main" id="{582EAC19-BF81-4937-9877-2711777C237D}"/>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nvGrpSpPr>
          <p:cNvPr id="45" name="Group 44">
            <a:extLst>
              <a:ext uri="{FF2B5EF4-FFF2-40B4-BE49-F238E27FC236}">
                <a16:creationId xmlns:a16="http://schemas.microsoft.com/office/drawing/2014/main" id="{D6BBE1E0-5D90-48FE-8B32-0F51ABF1C159}"/>
              </a:ext>
            </a:extLst>
          </p:cNvPr>
          <p:cNvGrpSpPr/>
          <p:nvPr/>
        </p:nvGrpSpPr>
        <p:grpSpPr>
          <a:xfrm>
            <a:off x="464808" y="1777329"/>
            <a:ext cx="991053" cy="1165615"/>
            <a:chOff x="1096720" y="1276350"/>
            <a:chExt cx="1529079" cy="1798407"/>
          </a:xfrm>
        </p:grpSpPr>
        <p:sp>
          <p:nvSpPr>
            <p:cNvPr id="49" name="Oval 48">
              <a:extLst>
                <a:ext uri="{FF2B5EF4-FFF2-40B4-BE49-F238E27FC236}">
                  <a16:creationId xmlns:a16="http://schemas.microsoft.com/office/drawing/2014/main" id="{250AD5D1-72AE-4A60-8157-658E82A6DFD6}"/>
                </a:ext>
              </a:extLst>
            </p:cNvPr>
            <p:cNvSpPr/>
            <p:nvPr/>
          </p:nvSpPr>
          <p:spPr>
            <a:xfrm>
              <a:off x="1096720" y="1276350"/>
              <a:ext cx="1529079" cy="1529079"/>
            </a:xfrm>
            <a:prstGeom prst="ellipse">
              <a:avLst/>
            </a:prstGeom>
            <a:gradFill>
              <a:gsLst>
                <a:gs pos="0">
                  <a:schemeClr val="dk1">
                    <a:shade val="51000"/>
                    <a:satMod val="130000"/>
                  </a:schemeClr>
                </a:gs>
                <a:gs pos="80000">
                  <a:schemeClr val="tx2"/>
                </a:gs>
                <a:gs pos="100000">
                  <a:schemeClr val="tx1">
                    <a:lumMod val="40000"/>
                    <a:lumOff val="60000"/>
                  </a:schemeClr>
                </a:gs>
              </a:gsLst>
              <a:lin ang="16800000" scaled="0"/>
            </a:gradFill>
            <a:ln/>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0" name="Graphic 14">
              <a:extLst>
                <a:ext uri="{FF2B5EF4-FFF2-40B4-BE49-F238E27FC236}">
                  <a16:creationId xmlns:a16="http://schemas.microsoft.com/office/drawing/2014/main" id="{2D3AD48A-6F86-4138-9065-E64D5D2DCE5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740463" y="2849271"/>
              <a:ext cx="241592" cy="225486"/>
            </a:xfrm>
            <a:prstGeom prst="rect">
              <a:avLst/>
            </a:prstGeom>
          </p:spPr>
        </p:pic>
        <p:grpSp>
          <p:nvGrpSpPr>
            <p:cNvPr id="51" name="Group 50">
              <a:extLst>
                <a:ext uri="{FF2B5EF4-FFF2-40B4-BE49-F238E27FC236}">
                  <a16:creationId xmlns:a16="http://schemas.microsoft.com/office/drawing/2014/main" id="{3A043EBB-0F1F-474B-8FFD-371D3DC7712A}"/>
                </a:ext>
              </a:extLst>
            </p:cNvPr>
            <p:cNvGrpSpPr/>
            <p:nvPr/>
          </p:nvGrpSpPr>
          <p:grpSpPr>
            <a:xfrm>
              <a:off x="1272153" y="1439586"/>
              <a:ext cx="1202608" cy="1202608"/>
              <a:chOff x="-1480169" y="2651428"/>
              <a:chExt cx="1142678" cy="1142678"/>
            </a:xfrm>
          </p:grpSpPr>
          <p:sp>
            <p:nvSpPr>
              <p:cNvPr id="52" name="Oval 51">
                <a:extLst>
                  <a:ext uri="{FF2B5EF4-FFF2-40B4-BE49-F238E27FC236}">
                    <a16:creationId xmlns:a16="http://schemas.microsoft.com/office/drawing/2014/main" id="{845D713D-6FD6-4151-BB86-7D988312C993}"/>
                  </a:ext>
                </a:extLst>
              </p:cNvPr>
              <p:cNvSpPr/>
              <p:nvPr/>
            </p:nvSpPr>
            <p:spPr>
              <a:xfrm>
                <a:off x="-1480169" y="2651428"/>
                <a:ext cx="1142678" cy="1142678"/>
              </a:xfrm>
              <a:prstGeom prst="ellipse">
                <a:avLst/>
              </a:prstGeom>
              <a:blipFill>
                <a:blip r:embed="rId16"/>
                <a:stretch>
                  <a:fillRect/>
                </a:stretch>
              </a:blip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4000" b="1">
                  <a:solidFill>
                    <a:srgbClr val="000000"/>
                  </a:solidFill>
                </a:endParaRPr>
              </a:p>
            </p:txBody>
          </p:sp>
          <p:sp>
            <p:nvSpPr>
              <p:cNvPr id="53" name="Oval 52">
                <a:extLst>
                  <a:ext uri="{FF2B5EF4-FFF2-40B4-BE49-F238E27FC236}">
                    <a16:creationId xmlns:a16="http://schemas.microsoft.com/office/drawing/2014/main" id="{FA27F3A0-7721-4A0A-B8D3-8DEF814A3925}"/>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
        <p:nvSpPr>
          <p:cNvPr id="118" name="TextBox 117">
            <a:extLst>
              <a:ext uri="{FF2B5EF4-FFF2-40B4-BE49-F238E27FC236}">
                <a16:creationId xmlns:a16="http://schemas.microsoft.com/office/drawing/2014/main" id="{21722C07-4D4D-48AF-B77F-A20F78089393}"/>
              </a:ext>
            </a:extLst>
          </p:cNvPr>
          <p:cNvSpPr txBox="1"/>
          <p:nvPr/>
        </p:nvSpPr>
        <p:spPr>
          <a:xfrm>
            <a:off x="1718420" y="3085660"/>
            <a:ext cx="1372955" cy="938719"/>
          </a:xfrm>
          <a:prstGeom prst="rect">
            <a:avLst/>
          </a:prstGeom>
          <a:noFill/>
        </p:spPr>
        <p:txBody>
          <a:bodyPr wrap="square">
            <a:spAutoFit/>
          </a:bodyPr>
          <a:lstStyle/>
          <a:p>
            <a:pPr lvl="0" algn="ctr">
              <a:spcBef>
                <a:spcPts val="300"/>
              </a:spcBef>
              <a:spcAft>
                <a:spcPts val="300"/>
              </a:spcAft>
              <a:defRPr/>
            </a:pPr>
            <a:r>
              <a:rPr lang="en-US" sz="1100" dirty="0">
                <a:solidFill>
                  <a:srgbClr val="000000"/>
                </a:solidFill>
              </a:rPr>
              <a:t>Shelter in Place COVID-19 vaccine </a:t>
            </a:r>
            <a:r>
              <a:rPr lang="en-US" sz="1100" dirty="0" err="1">
                <a:solidFill>
                  <a:srgbClr val="000000"/>
                </a:solidFill>
              </a:rPr>
              <a:t>VaxiPatch</a:t>
            </a:r>
            <a:r>
              <a:rPr lang="en-US" sz="1100" dirty="0">
                <a:solidFill>
                  <a:srgbClr val="000000"/>
                </a:solidFill>
              </a:rPr>
              <a:t>™ (skin patch) Vaccination Kit</a:t>
            </a:r>
          </a:p>
        </p:txBody>
      </p:sp>
      <p:sp>
        <p:nvSpPr>
          <p:cNvPr id="119" name="TextBox 118">
            <a:extLst>
              <a:ext uri="{FF2B5EF4-FFF2-40B4-BE49-F238E27FC236}">
                <a16:creationId xmlns:a16="http://schemas.microsoft.com/office/drawing/2014/main" id="{E8430CB7-AFA4-4572-BE7C-B820BF60CC83}"/>
              </a:ext>
            </a:extLst>
          </p:cNvPr>
          <p:cNvSpPr txBox="1"/>
          <p:nvPr/>
        </p:nvSpPr>
        <p:spPr>
          <a:xfrm>
            <a:off x="3162984" y="3085660"/>
            <a:ext cx="1372955" cy="1107996"/>
          </a:xfrm>
          <a:prstGeom prst="rect">
            <a:avLst/>
          </a:prstGeom>
          <a:noFill/>
        </p:spPr>
        <p:txBody>
          <a:bodyPr wrap="square">
            <a:spAutoFit/>
          </a:bodyPr>
          <a:lstStyle/>
          <a:p>
            <a:pPr lvl="0" algn="ctr">
              <a:spcBef>
                <a:spcPts val="300"/>
              </a:spcBef>
              <a:spcAft>
                <a:spcPts val="300"/>
              </a:spcAft>
              <a:defRPr/>
            </a:pPr>
            <a:r>
              <a:rPr lang="en-US" sz="1100" dirty="0">
                <a:solidFill>
                  <a:srgbClr val="000000"/>
                </a:solidFill>
              </a:rPr>
              <a:t>MIMIXTM COVID-19 Single-Dose, Shelf-Stable, Self-Applied SARS-CoV-2 Vaccine (skin patch)</a:t>
            </a:r>
          </a:p>
        </p:txBody>
      </p:sp>
      <p:sp>
        <p:nvSpPr>
          <p:cNvPr id="120" name="TextBox 119">
            <a:extLst>
              <a:ext uri="{FF2B5EF4-FFF2-40B4-BE49-F238E27FC236}">
                <a16:creationId xmlns:a16="http://schemas.microsoft.com/office/drawing/2014/main" id="{5DDA7009-A3E9-47AB-A382-7897ADAEE841}"/>
              </a:ext>
            </a:extLst>
          </p:cNvPr>
          <p:cNvSpPr txBox="1"/>
          <p:nvPr/>
        </p:nvSpPr>
        <p:spPr>
          <a:xfrm>
            <a:off x="4607548" y="3085660"/>
            <a:ext cx="1372955" cy="938719"/>
          </a:xfrm>
          <a:prstGeom prst="rect">
            <a:avLst/>
          </a:prstGeom>
          <a:noFill/>
        </p:spPr>
        <p:txBody>
          <a:bodyPr wrap="square">
            <a:spAutoFit/>
          </a:bodyPr>
          <a:lstStyle/>
          <a:p>
            <a:pPr lvl="0" algn="ctr">
              <a:spcBef>
                <a:spcPts val="300"/>
              </a:spcBef>
              <a:spcAft>
                <a:spcPts val="300"/>
              </a:spcAft>
              <a:defRPr/>
            </a:pPr>
            <a:r>
              <a:rPr lang="en-US" sz="1100" dirty="0">
                <a:solidFill>
                  <a:srgbClr val="000000"/>
                </a:solidFill>
              </a:rPr>
              <a:t>Shelf-stable, dissolvable microneedle skin patch with timed-release of vaccine</a:t>
            </a:r>
          </a:p>
        </p:txBody>
      </p:sp>
      <p:sp>
        <p:nvSpPr>
          <p:cNvPr id="121" name="TextBox 120">
            <a:extLst>
              <a:ext uri="{FF2B5EF4-FFF2-40B4-BE49-F238E27FC236}">
                <a16:creationId xmlns:a16="http://schemas.microsoft.com/office/drawing/2014/main" id="{23767D52-6666-4877-BE56-1E1A56243BC2}"/>
              </a:ext>
            </a:extLst>
          </p:cNvPr>
          <p:cNvSpPr txBox="1"/>
          <p:nvPr/>
        </p:nvSpPr>
        <p:spPr>
          <a:xfrm>
            <a:off x="6063929" y="3085660"/>
            <a:ext cx="1372955" cy="769441"/>
          </a:xfrm>
          <a:prstGeom prst="rect">
            <a:avLst/>
          </a:prstGeom>
          <a:noFill/>
        </p:spPr>
        <p:txBody>
          <a:bodyPr wrap="square">
            <a:spAutoFit/>
          </a:bodyPr>
          <a:lstStyle/>
          <a:p>
            <a:pPr lvl="0" algn="ctr">
              <a:spcBef>
                <a:spcPts val="300"/>
              </a:spcBef>
              <a:spcAft>
                <a:spcPts val="300"/>
              </a:spcAft>
              <a:defRPr/>
            </a:pPr>
            <a:r>
              <a:rPr lang="en-US" sz="1100" dirty="0" err="1">
                <a:solidFill>
                  <a:srgbClr val="000000"/>
                </a:solidFill>
              </a:rPr>
              <a:t>ImplaVax</a:t>
            </a:r>
            <a:r>
              <a:rPr lang="en-US" sz="1100" dirty="0">
                <a:solidFill>
                  <a:srgbClr val="000000"/>
                </a:solidFill>
              </a:rPr>
              <a:t>® solid-dose pandemic influenza vaccine implant</a:t>
            </a:r>
          </a:p>
        </p:txBody>
      </p:sp>
      <p:sp>
        <p:nvSpPr>
          <p:cNvPr id="122" name="TextBox 121">
            <a:extLst>
              <a:ext uri="{FF2B5EF4-FFF2-40B4-BE49-F238E27FC236}">
                <a16:creationId xmlns:a16="http://schemas.microsoft.com/office/drawing/2014/main" id="{C3FEB0BA-FF98-4368-A7F4-B8558AF3AE76}"/>
              </a:ext>
            </a:extLst>
          </p:cNvPr>
          <p:cNvSpPr txBox="1"/>
          <p:nvPr/>
        </p:nvSpPr>
        <p:spPr>
          <a:xfrm>
            <a:off x="7492154" y="3085660"/>
            <a:ext cx="1372955" cy="938719"/>
          </a:xfrm>
          <a:prstGeom prst="rect">
            <a:avLst/>
          </a:prstGeom>
          <a:noFill/>
        </p:spPr>
        <p:txBody>
          <a:bodyPr wrap="square">
            <a:spAutoFit/>
          </a:bodyPr>
          <a:lstStyle/>
          <a:p>
            <a:pPr lvl="0" algn="ctr">
              <a:spcBef>
                <a:spcPts val="300"/>
              </a:spcBef>
              <a:spcAft>
                <a:spcPts val="300"/>
              </a:spcAft>
              <a:defRPr/>
            </a:pPr>
            <a:r>
              <a:rPr lang="en-US" sz="1100" dirty="0">
                <a:solidFill>
                  <a:srgbClr val="000000"/>
                </a:solidFill>
              </a:rPr>
              <a:t>3D-printer fabrication process for automated, distributed </a:t>
            </a:r>
            <a:r>
              <a:rPr lang="en-US" sz="1100" dirty="0" err="1">
                <a:solidFill>
                  <a:srgbClr val="000000"/>
                </a:solidFill>
              </a:rPr>
              <a:t>manuf’g</a:t>
            </a:r>
            <a:r>
              <a:rPr lang="en-US" sz="1100" dirty="0">
                <a:solidFill>
                  <a:srgbClr val="000000"/>
                </a:solidFill>
              </a:rPr>
              <a:t> of vaccine patches</a:t>
            </a:r>
          </a:p>
        </p:txBody>
      </p:sp>
    </p:spTree>
    <p:extLst>
      <p:ext uri="{BB962C8B-B14F-4D97-AF65-F5344CB8AC3E}">
        <p14:creationId xmlns:p14="http://schemas.microsoft.com/office/powerpoint/2010/main" val="370546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4172" y="3508899"/>
            <a:ext cx="5631543" cy="738664"/>
          </a:xfrm>
          <a:prstGeom prst="rect">
            <a:avLst/>
          </a:prstGeom>
        </p:spPr>
        <p:txBody>
          <a:bodyPr wrap="square">
            <a:spAutoFit/>
          </a:bodyPr>
          <a:lstStyle/>
          <a:p>
            <a:pPr algn="ctr"/>
            <a:r>
              <a:rPr lang="en-US" sz="1400" b="1">
                <a:solidFill>
                  <a:srgbClr val="000000"/>
                </a:solidFill>
              </a:rPr>
              <a:t>Focus Areas: </a:t>
            </a:r>
            <a:r>
              <a:rPr lang="en-US" sz="1400">
                <a:solidFill>
                  <a:srgbClr val="000000"/>
                </a:solidFill>
              </a:rPr>
              <a:t>Pulmonary agents, vesicants, opioids, blood/metabolic agents, organophosphates or nerve agents, and computational approaches to drug discovery for chemical repurposing</a:t>
            </a:r>
          </a:p>
        </p:txBody>
      </p:sp>
      <p:sp>
        <p:nvSpPr>
          <p:cNvPr id="7" name="Title 6">
            <a:extLst>
              <a:ext uri="{FF2B5EF4-FFF2-40B4-BE49-F238E27FC236}">
                <a16:creationId xmlns:a16="http://schemas.microsoft.com/office/drawing/2014/main" id="{CF8F7CCA-7621-406A-8554-EC68C1B95694}"/>
              </a:ext>
            </a:extLst>
          </p:cNvPr>
          <p:cNvSpPr>
            <a:spLocks noGrp="1"/>
          </p:cNvSpPr>
          <p:nvPr>
            <p:ph type="title"/>
          </p:nvPr>
        </p:nvSpPr>
        <p:spPr>
          <a:xfrm>
            <a:off x="457200" y="30368"/>
            <a:ext cx="8229600" cy="857250"/>
          </a:xfrm>
        </p:spPr>
        <p:txBody>
          <a:bodyPr>
            <a:normAutofit fontScale="90000"/>
          </a:bodyPr>
          <a:lstStyle/>
          <a:p>
            <a:r>
              <a:rPr lang="en-US" sz="2800"/>
              <a:t>Chemical Repurposing: </a:t>
            </a:r>
            <a:r>
              <a:rPr lang="en-US" sz="2800" err="1"/>
              <a:t>DRIVe</a:t>
            </a:r>
            <a:r>
              <a:rPr lang="en-US" sz="2800"/>
              <a:t> </a:t>
            </a:r>
            <a:r>
              <a:rPr lang="en-US" err="1"/>
              <a:t>ReDIRECT</a:t>
            </a:r>
            <a:r>
              <a:rPr lang="en-US"/>
              <a:t> - AOI</a:t>
            </a:r>
            <a:r>
              <a:rPr lang="en-US" sz="2800"/>
              <a:t> #</a:t>
            </a:r>
            <a:r>
              <a:rPr lang="en-US"/>
              <a:t>5</a:t>
            </a:r>
            <a:r>
              <a:rPr lang="en-US" sz="2800"/>
              <a:t/>
            </a:r>
            <a:br>
              <a:rPr lang="en-US" sz="2800"/>
            </a:br>
            <a:r>
              <a:rPr lang="en-US" sz="2800"/>
              <a:t>“Treat the Injury, Not the Agent”</a:t>
            </a:r>
            <a:endParaRPr lang="en-US"/>
          </a:p>
        </p:txBody>
      </p:sp>
      <p:grpSp>
        <p:nvGrpSpPr>
          <p:cNvPr id="10" name="Group 9">
            <a:extLst>
              <a:ext uri="{FF2B5EF4-FFF2-40B4-BE49-F238E27FC236}">
                <a16:creationId xmlns:a16="http://schemas.microsoft.com/office/drawing/2014/main" id="{1870310A-FCF1-40DD-9828-A947D2FB9A81}"/>
              </a:ext>
            </a:extLst>
          </p:cNvPr>
          <p:cNvGrpSpPr/>
          <p:nvPr/>
        </p:nvGrpSpPr>
        <p:grpSpPr>
          <a:xfrm>
            <a:off x="180030" y="902938"/>
            <a:ext cx="3209056" cy="3409950"/>
            <a:chOff x="404510" y="1141899"/>
            <a:chExt cx="2688530" cy="3114088"/>
          </a:xfrm>
        </p:grpSpPr>
        <p:sp>
          <p:nvSpPr>
            <p:cNvPr id="11" name="Rectangle 10">
              <a:extLst>
                <a:ext uri="{FF2B5EF4-FFF2-40B4-BE49-F238E27FC236}">
                  <a16:creationId xmlns:a16="http://schemas.microsoft.com/office/drawing/2014/main" id="{0686101D-ED1F-46B1-84A5-C2649C83626D}"/>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274320" rIns="121920" bIns="60960" numCol="1" spcCol="0" rtlCol="0" fromWordArt="0" anchor="ctr" anchorCtr="0" forceAA="0" compatLnSpc="1">
              <a:prstTxWarp prst="textNoShape">
                <a:avLst/>
              </a:prstTxWarp>
              <a:noAutofit/>
            </a:bodyPr>
            <a:lstStyle/>
            <a:p>
              <a:pPr algn="ctr">
                <a:spcBef>
                  <a:spcPts val="300"/>
                </a:spcBef>
                <a:spcAft>
                  <a:spcPts val="600"/>
                </a:spcAft>
              </a:pPr>
              <a:r>
                <a:rPr lang="en-US" sz="2000" b="1" kern="0">
                  <a:solidFill>
                    <a:srgbClr val="000000"/>
                  </a:solidFill>
                </a:rPr>
                <a:t>Holy Grail: </a:t>
              </a:r>
            </a:p>
            <a:p>
              <a:pPr algn="ctr">
                <a:spcBef>
                  <a:spcPts val="300"/>
                </a:spcBef>
                <a:spcAft>
                  <a:spcPts val="600"/>
                </a:spcAft>
              </a:pPr>
              <a:r>
                <a:rPr lang="en-US" sz="2000" kern="0">
                  <a:solidFill>
                    <a:srgbClr val="000000"/>
                  </a:solidFill>
                </a:rPr>
                <a:t>An easily accessible and effective MCMs that is available in community hospitals, pharmacies, and within the community</a:t>
              </a:r>
            </a:p>
          </p:txBody>
        </p:sp>
        <p:pic>
          <p:nvPicPr>
            <p:cNvPr id="12" name="Picture 11" descr="A picture containing bird&#10;&#10;Description automatically generated">
              <a:extLst>
                <a:ext uri="{FF2B5EF4-FFF2-40B4-BE49-F238E27FC236}">
                  <a16:creationId xmlns:a16="http://schemas.microsoft.com/office/drawing/2014/main" id="{85DB5804-EE98-43B3-B184-25595D115A83}"/>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13" name="Group 12">
            <a:extLst>
              <a:ext uri="{FF2B5EF4-FFF2-40B4-BE49-F238E27FC236}">
                <a16:creationId xmlns:a16="http://schemas.microsoft.com/office/drawing/2014/main" id="{DA6BFD0C-443D-4C41-B03B-23F7F124050C}"/>
              </a:ext>
            </a:extLst>
          </p:cNvPr>
          <p:cNvGrpSpPr/>
          <p:nvPr/>
        </p:nvGrpSpPr>
        <p:grpSpPr>
          <a:xfrm>
            <a:off x="3447144" y="927141"/>
            <a:ext cx="5608572" cy="3359946"/>
            <a:chOff x="3879056" y="1012029"/>
            <a:chExt cx="5071836" cy="3359946"/>
          </a:xfrm>
        </p:grpSpPr>
        <p:cxnSp>
          <p:nvCxnSpPr>
            <p:cNvPr id="14" name="Straight Connector 13">
              <a:extLst>
                <a:ext uri="{FF2B5EF4-FFF2-40B4-BE49-F238E27FC236}">
                  <a16:creationId xmlns:a16="http://schemas.microsoft.com/office/drawing/2014/main" id="{049AB98D-2ACD-4A19-AB14-D7F34D04D487}"/>
                </a:ext>
              </a:extLst>
            </p:cNvPr>
            <p:cNvCxnSpPr>
              <a:cxnSpLocks/>
            </p:cNvCxnSpPr>
            <p:nvPr/>
          </p:nvCxnSpPr>
          <p:spPr>
            <a:xfrm>
              <a:off x="3879056" y="1012029"/>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A03752A-BA25-4B9F-AFB0-AAF7B0E6D584}"/>
                </a:ext>
              </a:extLst>
            </p:cNvPr>
            <p:cNvCxnSpPr>
              <a:cxnSpLocks/>
            </p:cNvCxnSpPr>
            <p:nvPr/>
          </p:nvCxnSpPr>
          <p:spPr>
            <a:xfrm>
              <a:off x="3879056" y="4371975"/>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6C6E4F5-993B-4953-A21F-85A6E6CEC5B2}"/>
              </a:ext>
            </a:extLst>
          </p:cNvPr>
          <p:cNvSpPr/>
          <p:nvPr/>
        </p:nvSpPr>
        <p:spPr>
          <a:xfrm>
            <a:off x="3468314" y="997870"/>
            <a:ext cx="5543258" cy="369332"/>
          </a:xfrm>
          <a:prstGeom prst="rect">
            <a:avLst/>
          </a:prstGeom>
        </p:spPr>
        <p:txBody>
          <a:bodyPr wrap="square">
            <a:spAutoFit/>
          </a:bodyPr>
          <a:lstStyle/>
          <a:p>
            <a:pPr algn="ctr"/>
            <a:r>
              <a:rPr lang="en-US" b="1">
                <a:solidFill>
                  <a:srgbClr val="000000"/>
                </a:solidFill>
              </a:rPr>
              <a:t>Chemical Repurposing Pipeline</a:t>
            </a:r>
          </a:p>
        </p:txBody>
      </p:sp>
      <p:grpSp>
        <p:nvGrpSpPr>
          <p:cNvPr id="26" name="Group 25">
            <a:extLst>
              <a:ext uri="{FF2B5EF4-FFF2-40B4-BE49-F238E27FC236}">
                <a16:creationId xmlns:a16="http://schemas.microsoft.com/office/drawing/2014/main" id="{EE7BD13B-36FB-4555-8497-C6060C05FDD2}"/>
              </a:ext>
            </a:extLst>
          </p:cNvPr>
          <p:cNvGrpSpPr/>
          <p:nvPr/>
        </p:nvGrpSpPr>
        <p:grpSpPr>
          <a:xfrm>
            <a:off x="3686732" y="1755980"/>
            <a:ext cx="5106423" cy="1176050"/>
            <a:chOff x="3698218" y="1755980"/>
            <a:chExt cx="5106423" cy="1176050"/>
          </a:xfrm>
        </p:grpSpPr>
        <p:sp>
          <p:nvSpPr>
            <p:cNvPr id="2" name="Graphic 6">
              <a:extLst>
                <a:ext uri="{FF2B5EF4-FFF2-40B4-BE49-F238E27FC236}">
                  <a16:creationId xmlns:a16="http://schemas.microsoft.com/office/drawing/2014/main" id="{91729289-63E7-4526-AC73-FE87B96C5B21}"/>
                </a:ext>
              </a:extLst>
            </p:cNvPr>
            <p:cNvSpPr/>
            <p:nvPr/>
          </p:nvSpPr>
          <p:spPr>
            <a:xfrm>
              <a:off x="3741811" y="1811622"/>
              <a:ext cx="1738296" cy="797711"/>
            </a:xfrm>
            <a:custGeom>
              <a:avLst/>
              <a:gdLst>
                <a:gd name="connsiteX0" fmla="*/ 1899521 w 2209801"/>
                <a:gd name="connsiteY0" fmla="*/ 1017114 h 1014087"/>
                <a:gd name="connsiteX1" fmla="*/ 1312259 w 2209801"/>
                <a:gd name="connsiteY1" fmla="*/ 1017114 h 1014087"/>
                <a:gd name="connsiteX2" fmla="*/ 1468156 w 2209801"/>
                <a:gd name="connsiteY2" fmla="*/ 753754 h 1014087"/>
                <a:gd name="connsiteX3" fmla="*/ 0 w 2209801"/>
                <a:gd name="connsiteY3" fmla="*/ 753754 h 1014087"/>
                <a:gd name="connsiteX4" fmla="*/ 0 w 2209801"/>
                <a:gd name="connsiteY4" fmla="*/ 708347 h 1014087"/>
                <a:gd name="connsiteX5" fmla="*/ 1548374 w 2209801"/>
                <a:gd name="connsiteY5" fmla="*/ 708347 h 1014087"/>
                <a:gd name="connsiteX6" fmla="*/ 1392477 w 2209801"/>
                <a:gd name="connsiteY6" fmla="*/ 971707 h 1014087"/>
                <a:gd name="connsiteX7" fmla="*/ 1875304 w 2209801"/>
                <a:gd name="connsiteY7" fmla="*/ 971707 h 1014087"/>
                <a:gd name="connsiteX8" fmla="*/ 2162881 w 2209801"/>
                <a:gd name="connsiteY8" fmla="*/ 517638 h 1014087"/>
                <a:gd name="connsiteX9" fmla="*/ 1867736 w 2209801"/>
                <a:gd name="connsiteY9" fmla="*/ 22703 h 1014087"/>
                <a:gd name="connsiteX10" fmla="*/ 1907089 w 2209801"/>
                <a:gd name="connsiteY10" fmla="*/ 0 h 1014087"/>
                <a:gd name="connsiteX11" fmla="*/ 2215855 w 2209801"/>
                <a:gd name="connsiteY11" fmla="*/ 517638 h 101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801" h="1014087">
                  <a:moveTo>
                    <a:pt x="1899521" y="1017114"/>
                  </a:moveTo>
                  <a:lnTo>
                    <a:pt x="1312259" y="1017114"/>
                  </a:lnTo>
                  <a:lnTo>
                    <a:pt x="1468156" y="753754"/>
                  </a:lnTo>
                  <a:lnTo>
                    <a:pt x="0" y="753754"/>
                  </a:lnTo>
                  <a:lnTo>
                    <a:pt x="0" y="708347"/>
                  </a:lnTo>
                  <a:lnTo>
                    <a:pt x="1548374" y="708347"/>
                  </a:lnTo>
                  <a:lnTo>
                    <a:pt x="1392477" y="971707"/>
                  </a:lnTo>
                  <a:lnTo>
                    <a:pt x="1875304" y="971707"/>
                  </a:lnTo>
                  <a:lnTo>
                    <a:pt x="2162881" y="517638"/>
                  </a:lnTo>
                  <a:lnTo>
                    <a:pt x="1867736" y="22703"/>
                  </a:lnTo>
                  <a:lnTo>
                    <a:pt x="1907089" y="0"/>
                  </a:lnTo>
                  <a:lnTo>
                    <a:pt x="2215855" y="517638"/>
                  </a:lnTo>
                  <a:close/>
                </a:path>
              </a:pathLst>
            </a:custGeom>
            <a:ln/>
          </p:spPr>
          <p:style>
            <a:lnRef idx="0">
              <a:schemeClr val="dk1"/>
            </a:lnRef>
            <a:fillRef idx="3">
              <a:schemeClr val="dk1"/>
            </a:fillRef>
            <a:effectRef idx="3">
              <a:schemeClr val="dk1"/>
            </a:effectRef>
            <a:fontRef idx="minor">
              <a:schemeClr val="lt1"/>
            </a:fontRef>
          </p:style>
          <p:txBody>
            <a:bodyPr rtlCol="0" anchor="ctr"/>
            <a:lstStyle/>
            <a:p>
              <a:endParaRPr lang="en-US"/>
            </a:p>
          </p:txBody>
        </p:sp>
        <p:sp>
          <p:nvSpPr>
            <p:cNvPr id="3" name="Graphic 7">
              <a:extLst>
                <a:ext uri="{FF2B5EF4-FFF2-40B4-BE49-F238E27FC236}">
                  <a16:creationId xmlns:a16="http://schemas.microsoft.com/office/drawing/2014/main" id="{4062BC9E-933F-4778-B7F7-ECF6DD636AD6}"/>
                </a:ext>
              </a:extLst>
            </p:cNvPr>
            <p:cNvSpPr/>
            <p:nvPr/>
          </p:nvSpPr>
          <p:spPr>
            <a:xfrm>
              <a:off x="5404078" y="1811622"/>
              <a:ext cx="1738296" cy="797711"/>
            </a:xfrm>
            <a:custGeom>
              <a:avLst/>
              <a:gdLst>
                <a:gd name="connsiteX0" fmla="*/ 1899521 w 2209801"/>
                <a:gd name="connsiteY0" fmla="*/ 1017114 h 1014087"/>
                <a:gd name="connsiteX1" fmla="*/ 1312259 w 2209801"/>
                <a:gd name="connsiteY1" fmla="*/ 1017114 h 1014087"/>
                <a:gd name="connsiteX2" fmla="*/ 1468156 w 2209801"/>
                <a:gd name="connsiteY2" fmla="*/ 753754 h 1014087"/>
                <a:gd name="connsiteX3" fmla="*/ 0 w 2209801"/>
                <a:gd name="connsiteY3" fmla="*/ 753754 h 1014087"/>
                <a:gd name="connsiteX4" fmla="*/ 0 w 2209801"/>
                <a:gd name="connsiteY4" fmla="*/ 708347 h 1014087"/>
                <a:gd name="connsiteX5" fmla="*/ 1548374 w 2209801"/>
                <a:gd name="connsiteY5" fmla="*/ 708347 h 1014087"/>
                <a:gd name="connsiteX6" fmla="*/ 1392477 w 2209801"/>
                <a:gd name="connsiteY6" fmla="*/ 971707 h 1014087"/>
                <a:gd name="connsiteX7" fmla="*/ 1875304 w 2209801"/>
                <a:gd name="connsiteY7" fmla="*/ 971707 h 1014087"/>
                <a:gd name="connsiteX8" fmla="*/ 2162881 w 2209801"/>
                <a:gd name="connsiteY8" fmla="*/ 517638 h 1014087"/>
                <a:gd name="connsiteX9" fmla="*/ 1867736 w 2209801"/>
                <a:gd name="connsiteY9" fmla="*/ 22703 h 1014087"/>
                <a:gd name="connsiteX10" fmla="*/ 1907089 w 2209801"/>
                <a:gd name="connsiteY10" fmla="*/ 0 h 1014087"/>
                <a:gd name="connsiteX11" fmla="*/ 2215855 w 2209801"/>
                <a:gd name="connsiteY11" fmla="*/ 517638 h 101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801" h="1014087">
                  <a:moveTo>
                    <a:pt x="1899521" y="1017114"/>
                  </a:moveTo>
                  <a:lnTo>
                    <a:pt x="1312259" y="1017114"/>
                  </a:lnTo>
                  <a:lnTo>
                    <a:pt x="1468156" y="753754"/>
                  </a:lnTo>
                  <a:lnTo>
                    <a:pt x="0" y="753754"/>
                  </a:lnTo>
                  <a:lnTo>
                    <a:pt x="0" y="708347"/>
                  </a:lnTo>
                  <a:lnTo>
                    <a:pt x="1548374" y="708347"/>
                  </a:lnTo>
                  <a:lnTo>
                    <a:pt x="1392477" y="971707"/>
                  </a:lnTo>
                  <a:lnTo>
                    <a:pt x="1875304" y="971707"/>
                  </a:lnTo>
                  <a:lnTo>
                    <a:pt x="2162881" y="517638"/>
                  </a:lnTo>
                  <a:lnTo>
                    <a:pt x="1867736" y="22703"/>
                  </a:lnTo>
                  <a:lnTo>
                    <a:pt x="1907089" y="0"/>
                  </a:lnTo>
                  <a:lnTo>
                    <a:pt x="2215855" y="517638"/>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n-US"/>
            </a:p>
          </p:txBody>
        </p:sp>
        <p:sp>
          <p:nvSpPr>
            <p:cNvPr id="5" name="Graphic 8">
              <a:extLst>
                <a:ext uri="{FF2B5EF4-FFF2-40B4-BE49-F238E27FC236}">
                  <a16:creationId xmlns:a16="http://schemas.microsoft.com/office/drawing/2014/main" id="{1C050931-CAEA-49BA-9974-736FFD377375}"/>
                </a:ext>
              </a:extLst>
            </p:cNvPr>
            <p:cNvSpPr/>
            <p:nvPr/>
          </p:nvSpPr>
          <p:spPr>
            <a:xfrm>
              <a:off x="7066345" y="1811622"/>
              <a:ext cx="1738296" cy="797711"/>
            </a:xfrm>
            <a:custGeom>
              <a:avLst/>
              <a:gdLst>
                <a:gd name="connsiteX0" fmla="*/ 1899521 w 2209801"/>
                <a:gd name="connsiteY0" fmla="*/ 1017114 h 1014087"/>
                <a:gd name="connsiteX1" fmla="*/ 1312259 w 2209801"/>
                <a:gd name="connsiteY1" fmla="*/ 1017114 h 1014087"/>
                <a:gd name="connsiteX2" fmla="*/ 1468156 w 2209801"/>
                <a:gd name="connsiteY2" fmla="*/ 753754 h 1014087"/>
                <a:gd name="connsiteX3" fmla="*/ 0 w 2209801"/>
                <a:gd name="connsiteY3" fmla="*/ 753754 h 1014087"/>
                <a:gd name="connsiteX4" fmla="*/ 0 w 2209801"/>
                <a:gd name="connsiteY4" fmla="*/ 708347 h 1014087"/>
                <a:gd name="connsiteX5" fmla="*/ 1548374 w 2209801"/>
                <a:gd name="connsiteY5" fmla="*/ 708347 h 1014087"/>
                <a:gd name="connsiteX6" fmla="*/ 1392477 w 2209801"/>
                <a:gd name="connsiteY6" fmla="*/ 971707 h 1014087"/>
                <a:gd name="connsiteX7" fmla="*/ 1875304 w 2209801"/>
                <a:gd name="connsiteY7" fmla="*/ 971707 h 1014087"/>
                <a:gd name="connsiteX8" fmla="*/ 2162881 w 2209801"/>
                <a:gd name="connsiteY8" fmla="*/ 517638 h 1014087"/>
                <a:gd name="connsiteX9" fmla="*/ 1867736 w 2209801"/>
                <a:gd name="connsiteY9" fmla="*/ 22703 h 1014087"/>
                <a:gd name="connsiteX10" fmla="*/ 1907089 w 2209801"/>
                <a:gd name="connsiteY10" fmla="*/ 0 h 1014087"/>
                <a:gd name="connsiteX11" fmla="*/ 2215855 w 2209801"/>
                <a:gd name="connsiteY11" fmla="*/ 517638 h 101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801" h="1014087">
                  <a:moveTo>
                    <a:pt x="1899521" y="1017114"/>
                  </a:moveTo>
                  <a:lnTo>
                    <a:pt x="1312259" y="1017114"/>
                  </a:lnTo>
                  <a:lnTo>
                    <a:pt x="1468156" y="753754"/>
                  </a:lnTo>
                  <a:lnTo>
                    <a:pt x="0" y="753754"/>
                  </a:lnTo>
                  <a:lnTo>
                    <a:pt x="0" y="708347"/>
                  </a:lnTo>
                  <a:lnTo>
                    <a:pt x="1548374" y="708347"/>
                  </a:lnTo>
                  <a:lnTo>
                    <a:pt x="1392477" y="971707"/>
                  </a:lnTo>
                  <a:lnTo>
                    <a:pt x="1875304" y="971707"/>
                  </a:lnTo>
                  <a:lnTo>
                    <a:pt x="2162881" y="517638"/>
                  </a:lnTo>
                  <a:lnTo>
                    <a:pt x="1867736" y="22703"/>
                  </a:lnTo>
                  <a:lnTo>
                    <a:pt x="1907089" y="0"/>
                  </a:lnTo>
                  <a:lnTo>
                    <a:pt x="2215855" y="517638"/>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endParaRPr lang="en-US"/>
            </a:p>
          </p:txBody>
        </p:sp>
        <p:sp>
          <p:nvSpPr>
            <p:cNvPr id="6" name="Rectangle 5">
              <a:extLst>
                <a:ext uri="{FF2B5EF4-FFF2-40B4-BE49-F238E27FC236}">
                  <a16:creationId xmlns:a16="http://schemas.microsoft.com/office/drawing/2014/main" id="{159BEFF0-A297-4E98-B4A4-819315AC7EC6}"/>
                </a:ext>
              </a:extLst>
            </p:cNvPr>
            <p:cNvSpPr/>
            <p:nvPr/>
          </p:nvSpPr>
          <p:spPr>
            <a:xfrm>
              <a:off x="3698218" y="2470975"/>
              <a:ext cx="1079202" cy="461055"/>
            </a:xfrm>
            <a:prstGeom prst="rect">
              <a:avLst/>
            </a:prstGeom>
          </p:spPr>
          <p:txBody>
            <a:bodyPr wrap="square">
              <a:noAutofit/>
            </a:bodyPr>
            <a:lstStyle/>
            <a:p>
              <a:pPr algn="ctr"/>
              <a:r>
                <a:rPr lang="en-US" sz="1400" i="1">
                  <a:solidFill>
                    <a:srgbClr val="000000"/>
                  </a:solidFill>
                </a:rPr>
                <a:t>Proof of Concept Studies</a:t>
              </a:r>
              <a:endParaRPr lang="en-US" sz="1200" i="1">
                <a:solidFill>
                  <a:srgbClr val="4D4D4D"/>
                </a:solidFill>
              </a:endParaRPr>
            </a:p>
          </p:txBody>
        </p:sp>
        <p:sp>
          <p:nvSpPr>
            <p:cNvPr id="8" name="Rectangle 7">
              <a:extLst>
                <a:ext uri="{FF2B5EF4-FFF2-40B4-BE49-F238E27FC236}">
                  <a16:creationId xmlns:a16="http://schemas.microsoft.com/office/drawing/2014/main" id="{97FE8BC1-A2D4-4FB1-BD42-62705F77A866}"/>
                </a:ext>
              </a:extLst>
            </p:cNvPr>
            <p:cNvSpPr/>
            <p:nvPr/>
          </p:nvSpPr>
          <p:spPr>
            <a:xfrm>
              <a:off x="5300738" y="2470975"/>
              <a:ext cx="1231390" cy="461055"/>
            </a:xfrm>
            <a:prstGeom prst="rect">
              <a:avLst/>
            </a:prstGeom>
          </p:spPr>
          <p:txBody>
            <a:bodyPr wrap="square">
              <a:noAutofit/>
            </a:bodyPr>
            <a:lstStyle/>
            <a:p>
              <a:pPr algn="ctr"/>
              <a:r>
                <a:rPr lang="en-US" sz="1400" i="1">
                  <a:solidFill>
                    <a:srgbClr val="000000"/>
                  </a:solidFill>
                </a:rPr>
                <a:t>Advanced Clinical Development</a:t>
              </a:r>
            </a:p>
          </p:txBody>
        </p:sp>
        <p:sp>
          <p:nvSpPr>
            <p:cNvPr id="9" name="Rectangle 8">
              <a:extLst>
                <a:ext uri="{FF2B5EF4-FFF2-40B4-BE49-F238E27FC236}">
                  <a16:creationId xmlns:a16="http://schemas.microsoft.com/office/drawing/2014/main" id="{A06B4F85-1E22-4F7E-85F5-5EF78EA2139A}"/>
                </a:ext>
              </a:extLst>
            </p:cNvPr>
            <p:cNvSpPr/>
            <p:nvPr/>
          </p:nvSpPr>
          <p:spPr>
            <a:xfrm>
              <a:off x="7055446" y="2470975"/>
              <a:ext cx="1079202" cy="461055"/>
            </a:xfrm>
            <a:prstGeom prst="rect">
              <a:avLst/>
            </a:prstGeom>
          </p:spPr>
          <p:txBody>
            <a:bodyPr wrap="square">
              <a:noAutofit/>
            </a:bodyPr>
            <a:lstStyle/>
            <a:p>
              <a:pPr algn="ctr"/>
              <a:r>
                <a:rPr lang="en-US" sz="1400" i="1">
                  <a:solidFill>
                    <a:srgbClr val="000000"/>
                  </a:solidFill>
                </a:rPr>
                <a:t>Primary &amp; Secondary Indications</a:t>
              </a:r>
            </a:p>
          </p:txBody>
        </p:sp>
        <p:sp>
          <p:nvSpPr>
            <p:cNvPr id="29" name="Rectangle 28">
              <a:extLst>
                <a:ext uri="{FF2B5EF4-FFF2-40B4-BE49-F238E27FC236}">
                  <a16:creationId xmlns:a16="http://schemas.microsoft.com/office/drawing/2014/main" id="{8EE42698-4EF2-4E7D-8580-0B15380BC838}"/>
                </a:ext>
              </a:extLst>
            </p:cNvPr>
            <p:cNvSpPr/>
            <p:nvPr/>
          </p:nvSpPr>
          <p:spPr>
            <a:xfrm>
              <a:off x="3791785" y="1979949"/>
              <a:ext cx="1079202" cy="461055"/>
            </a:xfrm>
            <a:prstGeom prst="rect">
              <a:avLst/>
            </a:prstGeom>
          </p:spPr>
          <p:txBody>
            <a:bodyPr wrap="square">
              <a:noAutofit/>
            </a:bodyPr>
            <a:lstStyle/>
            <a:p>
              <a:pPr algn="ctr"/>
              <a:r>
                <a:rPr lang="en-US" b="1">
                  <a:solidFill>
                    <a:srgbClr val="000000"/>
                  </a:solidFill>
                </a:rPr>
                <a:t>DRIVe</a:t>
              </a:r>
            </a:p>
          </p:txBody>
        </p:sp>
        <p:sp>
          <p:nvSpPr>
            <p:cNvPr id="30" name="Rectangle 29">
              <a:extLst>
                <a:ext uri="{FF2B5EF4-FFF2-40B4-BE49-F238E27FC236}">
                  <a16:creationId xmlns:a16="http://schemas.microsoft.com/office/drawing/2014/main" id="{F6EF9F19-28E0-4238-AA6F-0F28241D327C}"/>
                </a:ext>
              </a:extLst>
            </p:cNvPr>
            <p:cNvSpPr/>
            <p:nvPr/>
          </p:nvSpPr>
          <p:spPr>
            <a:xfrm>
              <a:off x="5534470" y="1755980"/>
              <a:ext cx="1079202" cy="461055"/>
            </a:xfrm>
            <a:prstGeom prst="rect">
              <a:avLst/>
            </a:prstGeom>
          </p:spPr>
          <p:txBody>
            <a:bodyPr wrap="square">
              <a:noAutofit/>
            </a:bodyPr>
            <a:lstStyle/>
            <a:p>
              <a:pPr algn="ctr"/>
              <a:r>
                <a:rPr lang="en-US" b="1">
                  <a:solidFill>
                    <a:srgbClr val="000000"/>
                  </a:solidFill>
                </a:rPr>
                <a:t>Chem Branch</a:t>
              </a:r>
            </a:p>
          </p:txBody>
        </p:sp>
        <p:sp>
          <p:nvSpPr>
            <p:cNvPr id="31" name="Rectangle 30">
              <a:extLst>
                <a:ext uri="{FF2B5EF4-FFF2-40B4-BE49-F238E27FC236}">
                  <a16:creationId xmlns:a16="http://schemas.microsoft.com/office/drawing/2014/main" id="{B191AD40-D9D5-427A-8C92-C3C2314B26D1}"/>
                </a:ext>
              </a:extLst>
            </p:cNvPr>
            <p:cNvSpPr/>
            <p:nvPr/>
          </p:nvSpPr>
          <p:spPr>
            <a:xfrm>
              <a:off x="7153273" y="1755980"/>
              <a:ext cx="1254194" cy="461055"/>
            </a:xfrm>
            <a:prstGeom prst="rect">
              <a:avLst/>
            </a:prstGeom>
          </p:spPr>
          <p:txBody>
            <a:bodyPr wrap="square">
              <a:noAutofit/>
            </a:bodyPr>
            <a:lstStyle/>
            <a:p>
              <a:pPr algn="ctr"/>
              <a:r>
                <a:rPr lang="en-US" b="1">
                  <a:solidFill>
                    <a:srgbClr val="000000"/>
                  </a:solidFill>
                </a:rPr>
                <a:t>FDA Approval</a:t>
              </a:r>
            </a:p>
          </p:txBody>
        </p:sp>
      </p:grpSp>
    </p:spTree>
    <p:extLst>
      <p:ext uri="{BB962C8B-B14F-4D97-AF65-F5344CB8AC3E}">
        <p14:creationId xmlns:p14="http://schemas.microsoft.com/office/powerpoint/2010/main" val="760156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A860-79BE-40F5-B055-FEF4A320E3A4}"/>
              </a:ext>
            </a:extLst>
          </p:cNvPr>
          <p:cNvSpPr>
            <a:spLocks noGrp="1"/>
          </p:cNvSpPr>
          <p:nvPr>
            <p:ph type="title"/>
          </p:nvPr>
        </p:nvSpPr>
        <p:spPr/>
        <p:txBody>
          <a:bodyPr>
            <a:normAutofit fontScale="90000"/>
          </a:bodyPr>
          <a:lstStyle/>
          <a:p>
            <a:r>
              <a:rPr lang="en-US" dirty="0"/>
              <a:t>BARDA Next Generation Mask Redesign</a:t>
            </a:r>
            <a:br>
              <a:rPr lang="en-US" dirty="0"/>
            </a:br>
            <a:r>
              <a:rPr lang="en-US" dirty="0"/>
              <a:t>Prize Challenge Competition</a:t>
            </a:r>
          </a:p>
        </p:txBody>
      </p:sp>
      <p:grpSp>
        <p:nvGrpSpPr>
          <p:cNvPr id="4" name="Group 3">
            <a:extLst>
              <a:ext uri="{FF2B5EF4-FFF2-40B4-BE49-F238E27FC236}">
                <a16:creationId xmlns:a16="http://schemas.microsoft.com/office/drawing/2014/main" id="{55325A03-552F-45CC-B254-8407702C800B}"/>
              </a:ext>
            </a:extLst>
          </p:cNvPr>
          <p:cNvGrpSpPr/>
          <p:nvPr/>
        </p:nvGrpSpPr>
        <p:grpSpPr>
          <a:xfrm>
            <a:off x="180029" y="967340"/>
            <a:ext cx="4442771" cy="3345547"/>
            <a:chOff x="404510" y="1141899"/>
            <a:chExt cx="2688530" cy="3114088"/>
          </a:xfrm>
        </p:grpSpPr>
        <p:sp>
          <p:nvSpPr>
            <p:cNvPr id="5" name="Rectangle 4">
              <a:extLst>
                <a:ext uri="{FF2B5EF4-FFF2-40B4-BE49-F238E27FC236}">
                  <a16:creationId xmlns:a16="http://schemas.microsoft.com/office/drawing/2014/main" id="{2958E751-D187-4384-92D5-BCD7D53B53FE}"/>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457200" rIns="121920" bIns="60960" numCol="1" spcCol="0" rtlCol="0" fromWordArt="0" anchor="t" anchorCtr="0" forceAA="0" compatLnSpc="1">
              <a:prstTxWarp prst="textNoShape">
                <a:avLst/>
              </a:prstTxWarp>
              <a:noAutofit/>
            </a:bodyPr>
            <a:lstStyle/>
            <a:p>
              <a:pPr algn="ctr">
                <a:spcBef>
                  <a:spcPts val="300"/>
                </a:spcBef>
                <a:spcAft>
                  <a:spcPts val="600"/>
                </a:spcAft>
              </a:pPr>
              <a:r>
                <a:rPr lang="en-US" sz="1600" kern="0" dirty="0">
                  <a:solidFill>
                    <a:srgbClr val="000000"/>
                  </a:solidFill>
                </a:rPr>
                <a:t>A prize challenge to improve the </a:t>
              </a:r>
              <a:r>
                <a:rPr lang="en-US" sz="1600" b="1" kern="0" dirty="0">
                  <a:solidFill>
                    <a:srgbClr val="000000"/>
                  </a:solidFill>
                </a:rPr>
                <a:t>“comfort, utility, and protective factor” </a:t>
              </a:r>
              <a:r>
                <a:rPr lang="en-US" sz="1600" kern="0" dirty="0">
                  <a:solidFill>
                    <a:srgbClr val="000000"/>
                  </a:solidFill>
                </a:rPr>
                <a:t>of masks for the general public.</a:t>
              </a:r>
            </a:p>
            <a:p>
              <a:pPr>
                <a:spcBef>
                  <a:spcPts val="300"/>
                </a:spcBef>
                <a:spcAft>
                  <a:spcPts val="600"/>
                </a:spcAft>
              </a:pPr>
              <a:r>
                <a:rPr lang="en-US" sz="1600" b="1" kern="0" dirty="0">
                  <a:solidFill>
                    <a:srgbClr val="000000"/>
                  </a:solidFill>
                </a:rPr>
                <a:t>Two Phases:</a:t>
              </a:r>
            </a:p>
            <a:p>
              <a:pPr marL="285750" indent="-285750">
                <a:spcBef>
                  <a:spcPts val="300"/>
                </a:spcBef>
                <a:spcAft>
                  <a:spcPts val="600"/>
                </a:spcAft>
                <a:buFont typeface="Arial" panose="020B0604020202020204" pitchFamily="34" charset="0"/>
                <a:buChar char="•"/>
              </a:pPr>
              <a:r>
                <a:rPr lang="en-US" sz="1600" kern="0" dirty="0">
                  <a:solidFill>
                    <a:srgbClr val="000000"/>
                  </a:solidFill>
                </a:rPr>
                <a:t>Phase 1: Concept Design</a:t>
              </a:r>
              <a:br>
                <a:rPr lang="en-US" sz="1600" kern="0" dirty="0">
                  <a:solidFill>
                    <a:srgbClr val="000000"/>
                  </a:solidFill>
                </a:rPr>
              </a:br>
              <a:r>
                <a:rPr lang="en-US" sz="1600" kern="0" dirty="0">
                  <a:solidFill>
                    <a:srgbClr val="000000"/>
                  </a:solidFill>
                </a:rPr>
                <a:t>Submissions Open: Oct 27</a:t>
              </a:r>
              <a:br>
                <a:rPr lang="en-US" sz="1600" kern="0" dirty="0">
                  <a:solidFill>
                    <a:srgbClr val="000000"/>
                  </a:solidFill>
                </a:rPr>
              </a:br>
              <a:r>
                <a:rPr lang="en-US" sz="1600" kern="0" dirty="0">
                  <a:solidFill>
                    <a:srgbClr val="000000"/>
                  </a:solidFill>
                </a:rPr>
                <a:t>Submissions Close: Dec 31</a:t>
              </a:r>
            </a:p>
            <a:p>
              <a:pPr marL="285750" indent="-285750">
                <a:spcBef>
                  <a:spcPts val="300"/>
                </a:spcBef>
                <a:spcAft>
                  <a:spcPts val="600"/>
                </a:spcAft>
                <a:buFont typeface="Arial" panose="020B0604020202020204" pitchFamily="34" charset="0"/>
                <a:buChar char="•"/>
              </a:pPr>
              <a:r>
                <a:rPr lang="en-US" sz="1600" kern="0" dirty="0">
                  <a:solidFill>
                    <a:srgbClr val="000000"/>
                  </a:solidFill>
                </a:rPr>
                <a:t>Phase 2: Prototyping &amp; Testing</a:t>
              </a:r>
              <a:br>
                <a:rPr lang="en-US" sz="1600" kern="0" dirty="0">
                  <a:solidFill>
                    <a:srgbClr val="000000"/>
                  </a:solidFill>
                </a:rPr>
              </a:br>
              <a:r>
                <a:rPr lang="en-US" sz="1600" kern="0" dirty="0">
                  <a:solidFill>
                    <a:srgbClr val="000000"/>
                  </a:solidFill>
                </a:rPr>
                <a:t>Submissions Open: March 1, 2021</a:t>
              </a:r>
              <a:br>
                <a:rPr lang="en-US" sz="1600" kern="0" dirty="0">
                  <a:solidFill>
                    <a:srgbClr val="000000"/>
                  </a:solidFill>
                </a:rPr>
              </a:br>
              <a:r>
                <a:rPr lang="en-US" sz="1600" kern="0" dirty="0">
                  <a:solidFill>
                    <a:srgbClr val="000000"/>
                  </a:solidFill>
                </a:rPr>
                <a:t>Submissions Close: August 31, 2021</a:t>
              </a:r>
            </a:p>
            <a:p>
              <a:pPr algn="ctr">
                <a:spcBef>
                  <a:spcPts val="300"/>
                </a:spcBef>
                <a:spcAft>
                  <a:spcPts val="600"/>
                </a:spcAft>
              </a:pPr>
              <a:endParaRPr lang="en-US" sz="1600" kern="0" dirty="0">
                <a:solidFill>
                  <a:srgbClr val="000000"/>
                </a:solidFill>
              </a:endParaRPr>
            </a:p>
          </p:txBody>
        </p:sp>
        <p:pic>
          <p:nvPicPr>
            <p:cNvPr id="6" name="Picture 5" descr="A picture containing bird&#10;&#10;Description automatically generated">
              <a:extLst>
                <a:ext uri="{FF2B5EF4-FFF2-40B4-BE49-F238E27FC236}">
                  <a16:creationId xmlns:a16="http://schemas.microsoft.com/office/drawing/2014/main" id="{4623541A-8C40-4986-B46D-775CA28279DD}"/>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7" name="Group 6">
            <a:extLst>
              <a:ext uri="{FF2B5EF4-FFF2-40B4-BE49-F238E27FC236}">
                <a16:creationId xmlns:a16="http://schemas.microsoft.com/office/drawing/2014/main" id="{9AD8949C-F830-4C66-B4DF-D511B3656CB7}"/>
              </a:ext>
            </a:extLst>
          </p:cNvPr>
          <p:cNvGrpSpPr/>
          <p:nvPr/>
        </p:nvGrpSpPr>
        <p:grpSpPr>
          <a:xfrm>
            <a:off x="4847774" y="990599"/>
            <a:ext cx="4207941" cy="3296487"/>
            <a:chOff x="3879056" y="1012029"/>
            <a:chExt cx="5071836" cy="3359946"/>
          </a:xfrm>
        </p:grpSpPr>
        <p:cxnSp>
          <p:nvCxnSpPr>
            <p:cNvPr id="8" name="Straight Connector 7">
              <a:extLst>
                <a:ext uri="{FF2B5EF4-FFF2-40B4-BE49-F238E27FC236}">
                  <a16:creationId xmlns:a16="http://schemas.microsoft.com/office/drawing/2014/main" id="{073552C1-6823-4622-A704-B0032307B4B2}"/>
                </a:ext>
              </a:extLst>
            </p:cNvPr>
            <p:cNvCxnSpPr>
              <a:cxnSpLocks/>
            </p:cNvCxnSpPr>
            <p:nvPr/>
          </p:nvCxnSpPr>
          <p:spPr>
            <a:xfrm>
              <a:off x="3879056" y="1012029"/>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C07727A2-1951-4802-8AE4-B4E152B346E6}"/>
                </a:ext>
              </a:extLst>
            </p:cNvPr>
            <p:cNvCxnSpPr>
              <a:cxnSpLocks/>
            </p:cNvCxnSpPr>
            <p:nvPr/>
          </p:nvCxnSpPr>
          <p:spPr>
            <a:xfrm>
              <a:off x="3879056" y="4371975"/>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grpSp>
      <p:sp>
        <p:nvSpPr>
          <p:cNvPr id="22" name="TextBox 21">
            <a:extLst>
              <a:ext uri="{FF2B5EF4-FFF2-40B4-BE49-F238E27FC236}">
                <a16:creationId xmlns:a16="http://schemas.microsoft.com/office/drawing/2014/main" id="{461D728A-80A8-4784-91CD-70AB8CBB907F}"/>
              </a:ext>
            </a:extLst>
          </p:cNvPr>
          <p:cNvSpPr txBox="1"/>
          <p:nvPr/>
        </p:nvSpPr>
        <p:spPr>
          <a:xfrm>
            <a:off x="5300744" y="3570028"/>
            <a:ext cx="3302000" cy="646331"/>
          </a:xfrm>
          <a:prstGeom prst="rect">
            <a:avLst/>
          </a:prstGeom>
          <a:noFill/>
        </p:spPr>
        <p:txBody>
          <a:bodyPr wrap="square">
            <a:spAutoFit/>
          </a:bodyPr>
          <a:lstStyle/>
          <a:p>
            <a:pPr algn="ctr"/>
            <a:r>
              <a:rPr lang="en-US" dirty="0">
                <a:solidFill>
                  <a:srgbClr val="000000"/>
                </a:solidFill>
              </a:rPr>
              <a:t>For more information, go to </a:t>
            </a:r>
            <a:r>
              <a:rPr lang="en-US" b="1" dirty="0">
                <a:solidFill>
                  <a:srgbClr val="000000"/>
                </a:solidFill>
                <a:hlinkClick r:id="rId3"/>
              </a:rPr>
              <a:t>www.insertwebsitehere.gov</a:t>
            </a:r>
            <a:r>
              <a:rPr lang="en-US" b="1" dirty="0">
                <a:solidFill>
                  <a:srgbClr val="000000"/>
                </a:solidFill>
              </a:rPr>
              <a:t> </a:t>
            </a:r>
          </a:p>
        </p:txBody>
      </p:sp>
      <p:grpSp>
        <p:nvGrpSpPr>
          <p:cNvPr id="40" name="Group 39">
            <a:extLst>
              <a:ext uri="{FF2B5EF4-FFF2-40B4-BE49-F238E27FC236}">
                <a16:creationId xmlns:a16="http://schemas.microsoft.com/office/drawing/2014/main" id="{D14214DD-1D73-4509-9883-90E1BD1787F3}"/>
              </a:ext>
            </a:extLst>
          </p:cNvPr>
          <p:cNvGrpSpPr/>
          <p:nvPr/>
        </p:nvGrpSpPr>
        <p:grpSpPr>
          <a:xfrm>
            <a:off x="4756026" y="1247556"/>
            <a:ext cx="4207942" cy="1200585"/>
            <a:chOff x="4756026" y="1386010"/>
            <a:chExt cx="4207942" cy="1200585"/>
          </a:xfrm>
        </p:grpSpPr>
        <p:grpSp>
          <p:nvGrpSpPr>
            <p:cNvPr id="23" name="Group 22">
              <a:extLst>
                <a:ext uri="{FF2B5EF4-FFF2-40B4-BE49-F238E27FC236}">
                  <a16:creationId xmlns:a16="http://schemas.microsoft.com/office/drawing/2014/main" id="{978D08D0-7F6D-4DF2-AD18-FA22715A2C9B}"/>
                </a:ext>
              </a:extLst>
            </p:cNvPr>
            <p:cNvGrpSpPr/>
            <p:nvPr/>
          </p:nvGrpSpPr>
          <p:grpSpPr>
            <a:xfrm>
              <a:off x="4756026" y="1386010"/>
              <a:ext cx="4207942" cy="1200585"/>
              <a:chOff x="530882" y="1560004"/>
              <a:chExt cx="8082235" cy="2305976"/>
            </a:xfrm>
          </p:grpSpPr>
          <p:sp>
            <p:nvSpPr>
              <p:cNvPr id="24" name="Freeform: Shape 23">
                <a:extLst>
                  <a:ext uri="{FF2B5EF4-FFF2-40B4-BE49-F238E27FC236}">
                    <a16:creationId xmlns:a16="http://schemas.microsoft.com/office/drawing/2014/main" id="{9E207A74-5991-4AD2-9F3E-37D098BED83A}"/>
                  </a:ext>
                </a:extLst>
              </p:cNvPr>
              <p:cNvSpPr/>
              <p:nvPr/>
            </p:nvSpPr>
            <p:spPr>
              <a:xfrm>
                <a:off x="703690" y="1732812"/>
                <a:ext cx="1956226" cy="1956226"/>
              </a:xfrm>
              <a:custGeom>
                <a:avLst/>
                <a:gdLst>
                  <a:gd name="connsiteX0" fmla="*/ 2217579 w 2215506"/>
                  <a:gd name="connsiteY0" fmla="*/ 1110564 h 2215506"/>
                  <a:gd name="connsiteX1" fmla="*/ 1110564 w 2215506"/>
                  <a:gd name="connsiteY1" fmla="*/ 2217579 h 2215506"/>
                  <a:gd name="connsiteX2" fmla="*/ 3549 w 2215506"/>
                  <a:gd name="connsiteY2" fmla="*/ 1110564 h 2215506"/>
                  <a:gd name="connsiteX3" fmla="*/ 1110564 w 2215506"/>
                  <a:gd name="connsiteY3" fmla="*/ 3549 h 2215506"/>
                  <a:gd name="connsiteX4" fmla="*/ 2217579 w 2215506"/>
                  <a:gd name="connsiteY4" fmla="*/ 1110564 h 221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06" h="2215506">
                    <a:moveTo>
                      <a:pt x="2217579" y="1110564"/>
                    </a:moveTo>
                    <a:cubicBezTo>
                      <a:pt x="2217579" y="1721952"/>
                      <a:pt x="1721951" y="2217579"/>
                      <a:pt x="1110564" y="2217579"/>
                    </a:cubicBezTo>
                    <a:cubicBezTo>
                      <a:pt x="499176" y="2217579"/>
                      <a:pt x="3549" y="1721952"/>
                      <a:pt x="3549" y="1110564"/>
                    </a:cubicBezTo>
                    <a:cubicBezTo>
                      <a:pt x="3549" y="499177"/>
                      <a:pt x="499176" y="3549"/>
                      <a:pt x="1110564" y="3549"/>
                    </a:cubicBezTo>
                    <a:cubicBezTo>
                      <a:pt x="1721951" y="3549"/>
                      <a:pt x="2217579" y="499177"/>
                      <a:pt x="2217579" y="1110564"/>
                    </a:cubicBezTo>
                    <a:close/>
                  </a:path>
                </a:pathLst>
              </a:custGeom>
              <a:solidFill>
                <a:srgbClr val="FFFFFF"/>
              </a:solidFill>
              <a:ln w="6714" cap="flat">
                <a:noFill/>
                <a:prstDash val="solid"/>
                <a:miter/>
              </a:ln>
              <a:effectLst>
                <a:innerShdw blurRad="114300">
                  <a:prstClr val="black"/>
                </a:innerShdw>
              </a:effectLst>
            </p:spPr>
            <p:txBody>
              <a:bodyPr rtlCol="0" anchor="ctr"/>
              <a:lstStyle/>
              <a:p>
                <a:pPr algn="ctr"/>
                <a:endParaRPr lang="en-US" b="1" dirty="0">
                  <a:solidFill>
                    <a:srgbClr val="000000"/>
                  </a:solidFill>
                </a:endParaRPr>
              </a:p>
            </p:txBody>
          </p:sp>
          <p:sp>
            <p:nvSpPr>
              <p:cNvPr id="25" name="Freeform: Shape 24">
                <a:extLst>
                  <a:ext uri="{FF2B5EF4-FFF2-40B4-BE49-F238E27FC236}">
                    <a16:creationId xmlns:a16="http://schemas.microsoft.com/office/drawing/2014/main" id="{DD85F98A-DC9E-474A-BB39-42D2656F2183}"/>
                  </a:ext>
                </a:extLst>
              </p:cNvPr>
              <p:cNvSpPr/>
              <p:nvPr/>
            </p:nvSpPr>
            <p:spPr>
              <a:xfrm>
                <a:off x="3572524" y="1732812"/>
                <a:ext cx="1956226" cy="1956226"/>
              </a:xfrm>
              <a:custGeom>
                <a:avLst/>
                <a:gdLst>
                  <a:gd name="connsiteX0" fmla="*/ 2217579 w 2215506"/>
                  <a:gd name="connsiteY0" fmla="*/ 1110564 h 2215506"/>
                  <a:gd name="connsiteX1" fmla="*/ 1110564 w 2215506"/>
                  <a:gd name="connsiteY1" fmla="*/ 2217579 h 2215506"/>
                  <a:gd name="connsiteX2" fmla="*/ 3549 w 2215506"/>
                  <a:gd name="connsiteY2" fmla="*/ 1110564 h 2215506"/>
                  <a:gd name="connsiteX3" fmla="*/ 1110564 w 2215506"/>
                  <a:gd name="connsiteY3" fmla="*/ 3549 h 2215506"/>
                  <a:gd name="connsiteX4" fmla="*/ 2217579 w 2215506"/>
                  <a:gd name="connsiteY4" fmla="*/ 1110564 h 221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06" h="2215506">
                    <a:moveTo>
                      <a:pt x="2217579" y="1110564"/>
                    </a:moveTo>
                    <a:cubicBezTo>
                      <a:pt x="2217579" y="1721952"/>
                      <a:pt x="1721951" y="2217579"/>
                      <a:pt x="1110564" y="2217579"/>
                    </a:cubicBezTo>
                    <a:cubicBezTo>
                      <a:pt x="499176" y="2217579"/>
                      <a:pt x="3549" y="1721952"/>
                      <a:pt x="3549" y="1110564"/>
                    </a:cubicBezTo>
                    <a:cubicBezTo>
                      <a:pt x="3549" y="499177"/>
                      <a:pt x="499176" y="3549"/>
                      <a:pt x="1110564" y="3549"/>
                    </a:cubicBezTo>
                    <a:cubicBezTo>
                      <a:pt x="1721951" y="3549"/>
                      <a:pt x="2217579" y="499177"/>
                      <a:pt x="2217579" y="1110564"/>
                    </a:cubicBezTo>
                    <a:close/>
                  </a:path>
                </a:pathLst>
              </a:custGeom>
              <a:solidFill>
                <a:srgbClr val="FFFFFF"/>
              </a:solidFill>
              <a:ln w="6714" cap="flat">
                <a:noFill/>
                <a:prstDash val="solid"/>
                <a:miter/>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rgbClr val="000000"/>
                  </a:solidFill>
                </a:endParaRPr>
              </a:p>
            </p:txBody>
          </p:sp>
          <p:sp>
            <p:nvSpPr>
              <p:cNvPr id="26" name="Freeform: Shape 25">
                <a:extLst>
                  <a:ext uri="{FF2B5EF4-FFF2-40B4-BE49-F238E27FC236}">
                    <a16:creationId xmlns:a16="http://schemas.microsoft.com/office/drawing/2014/main" id="{1A0D9307-9362-44E7-AD79-CFBB3ABA94A2}"/>
                  </a:ext>
                </a:extLst>
              </p:cNvPr>
              <p:cNvSpPr/>
              <p:nvPr/>
            </p:nvSpPr>
            <p:spPr>
              <a:xfrm>
                <a:off x="6479832" y="1732812"/>
                <a:ext cx="1956226" cy="1956226"/>
              </a:xfrm>
              <a:custGeom>
                <a:avLst/>
                <a:gdLst>
                  <a:gd name="connsiteX0" fmla="*/ 2217579 w 2215506"/>
                  <a:gd name="connsiteY0" fmla="*/ 1110564 h 2215506"/>
                  <a:gd name="connsiteX1" fmla="*/ 1110564 w 2215506"/>
                  <a:gd name="connsiteY1" fmla="*/ 2217579 h 2215506"/>
                  <a:gd name="connsiteX2" fmla="*/ 3549 w 2215506"/>
                  <a:gd name="connsiteY2" fmla="*/ 1110564 h 2215506"/>
                  <a:gd name="connsiteX3" fmla="*/ 1110564 w 2215506"/>
                  <a:gd name="connsiteY3" fmla="*/ 3549 h 2215506"/>
                  <a:gd name="connsiteX4" fmla="*/ 2217579 w 2215506"/>
                  <a:gd name="connsiteY4" fmla="*/ 1110564 h 221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06" h="2215506">
                    <a:moveTo>
                      <a:pt x="2217579" y="1110564"/>
                    </a:moveTo>
                    <a:cubicBezTo>
                      <a:pt x="2217579" y="1721952"/>
                      <a:pt x="1721951" y="2217579"/>
                      <a:pt x="1110564" y="2217579"/>
                    </a:cubicBezTo>
                    <a:cubicBezTo>
                      <a:pt x="499176" y="2217579"/>
                      <a:pt x="3549" y="1721952"/>
                      <a:pt x="3549" y="1110564"/>
                    </a:cubicBezTo>
                    <a:cubicBezTo>
                      <a:pt x="3549" y="499177"/>
                      <a:pt x="499176" y="3549"/>
                      <a:pt x="1110564" y="3549"/>
                    </a:cubicBezTo>
                    <a:cubicBezTo>
                      <a:pt x="1721951" y="3549"/>
                      <a:pt x="2217579" y="499177"/>
                      <a:pt x="2217579" y="1110564"/>
                    </a:cubicBezTo>
                    <a:close/>
                  </a:path>
                </a:pathLst>
              </a:custGeom>
              <a:solidFill>
                <a:srgbClr val="FFFFFF"/>
              </a:solidFill>
              <a:ln w="6714" cap="flat">
                <a:noFill/>
                <a:prstDash val="solid"/>
                <a:miter/>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srgbClr val="000000"/>
                  </a:solidFill>
                </a:endParaRPr>
              </a:p>
            </p:txBody>
          </p:sp>
          <p:grpSp>
            <p:nvGrpSpPr>
              <p:cNvPr id="27" name="Group 26">
                <a:extLst>
                  <a:ext uri="{FF2B5EF4-FFF2-40B4-BE49-F238E27FC236}">
                    <a16:creationId xmlns:a16="http://schemas.microsoft.com/office/drawing/2014/main" id="{019099EE-EF4B-48A7-8F36-4A31EC1A04ED}"/>
                  </a:ext>
                </a:extLst>
              </p:cNvPr>
              <p:cNvGrpSpPr/>
              <p:nvPr/>
            </p:nvGrpSpPr>
            <p:grpSpPr>
              <a:xfrm>
                <a:off x="5800420" y="1560004"/>
                <a:ext cx="2812697" cy="2305976"/>
                <a:chOff x="5800420" y="1560004"/>
                <a:chExt cx="2812697" cy="2305976"/>
              </a:xfrm>
              <a:solidFill>
                <a:schemeClr val="tx2">
                  <a:lumMod val="50000"/>
                </a:schemeClr>
              </a:solidFill>
            </p:grpSpPr>
            <p:sp>
              <p:nvSpPr>
                <p:cNvPr id="32" name="Freeform: Shape 31">
                  <a:extLst>
                    <a:ext uri="{FF2B5EF4-FFF2-40B4-BE49-F238E27FC236}">
                      <a16:creationId xmlns:a16="http://schemas.microsoft.com/office/drawing/2014/main" id="{FA3EAAD5-E113-44DB-A6A8-47F94E53C624}"/>
                    </a:ext>
                  </a:extLst>
                </p:cNvPr>
                <p:cNvSpPr/>
                <p:nvPr/>
              </p:nvSpPr>
              <p:spPr>
                <a:xfrm>
                  <a:off x="5939609" y="1560004"/>
                  <a:ext cx="2673508" cy="2305976"/>
                </a:xfrm>
                <a:custGeom>
                  <a:avLst/>
                  <a:gdLst>
                    <a:gd name="connsiteX0" fmla="*/ 1722389 w 3027859"/>
                    <a:gd name="connsiteY0" fmla="*/ 5035 h 2611612"/>
                    <a:gd name="connsiteX1" fmla="*/ 480564 w 3027859"/>
                    <a:gd name="connsiteY1" fmla="*/ 916414 h 2611612"/>
                    <a:gd name="connsiteX2" fmla="*/ 242564 w 3027859"/>
                    <a:gd name="connsiteY2" fmla="*/ 916414 h 2611612"/>
                    <a:gd name="connsiteX3" fmla="*/ 144008 w 3027859"/>
                    <a:gd name="connsiteY3" fmla="*/ 1014971 h 2611612"/>
                    <a:gd name="connsiteX4" fmla="*/ 242564 w 3027859"/>
                    <a:gd name="connsiteY4" fmla="*/ 1113527 h 2611612"/>
                    <a:gd name="connsiteX5" fmla="*/ 435381 w 3027859"/>
                    <a:gd name="connsiteY5" fmla="*/ 1113527 h 2611612"/>
                    <a:gd name="connsiteX6" fmla="*/ 424773 w 3027859"/>
                    <a:gd name="connsiteY6" fmla="*/ 1208593 h 2611612"/>
                    <a:gd name="connsiteX7" fmla="*/ 338234 w 3027859"/>
                    <a:gd name="connsiteY7" fmla="*/ 1306343 h 2611612"/>
                    <a:gd name="connsiteX8" fmla="*/ 424773 w 3027859"/>
                    <a:gd name="connsiteY8" fmla="*/ 1404094 h 2611612"/>
                    <a:gd name="connsiteX9" fmla="*/ 435381 w 3027859"/>
                    <a:gd name="connsiteY9" fmla="*/ 1499160 h 2611612"/>
                    <a:gd name="connsiteX10" fmla="*/ 103592 w 3027859"/>
                    <a:gd name="connsiteY10" fmla="*/ 1499160 h 2611612"/>
                    <a:gd name="connsiteX11" fmla="*/ 5035 w 3027859"/>
                    <a:gd name="connsiteY11" fmla="*/ 1597716 h 2611612"/>
                    <a:gd name="connsiteX12" fmla="*/ 103592 w 3027859"/>
                    <a:gd name="connsiteY12" fmla="*/ 1696273 h 2611612"/>
                    <a:gd name="connsiteX13" fmla="*/ 480631 w 3027859"/>
                    <a:gd name="connsiteY13" fmla="*/ 1696273 h 2611612"/>
                    <a:gd name="connsiteX14" fmla="*/ 1722456 w 3027859"/>
                    <a:gd name="connsiteY14" fmla="*/ 2607652 h 2611612"/>
                    <a:gd name="connsiteX15" fmla="*/ 3023697 w 3027859"/>
                    <a:gd name="connsiteY15" fmla="*/ 1306411 h 2611612"/>
                    <a:gd name="connsiteX16" fmla="*/ 1722389 w 3027859"/>
                    <a:gd name="connsiteY16" fmla="*/ 5035 h 2611612"/>
                    <a:gd name="connsiteX17" fmla="*/ 2509565 w 3027859"/>
                    <a:gd name="connsiteY17" fmla="*/ 2093453 h 2611612"/>
                    <a:gd name="connsiteX18" fmla="*/ 1722389 w 3027859"/>
                    <a:gd name="connsiteY18" fmla="*/ 2419535 h 2611612"/>
                    <a:gd name="connsiteX19" fmla="*/ 935212 w 3027859"/>
                    <a:gd name="connsiteY19" fmla="*/ 2093453 h 2611612"/>
                    <a:gd name="connsiteX20" fmla="*/ 609130 w 3027859"/>
                    <a:gd name="connsiteY20" fmla="*/ 1306276 h 2611612"/>
                    <a:gd name="connsiteX21" fmla="*/ 935212 w 3027859"/>
                    <a:gd name="connsiteY21" fmla="*/ 519100 h 2611612"/>
                    <a:gd name="connsiteX22" fmla="*/ 1722389 w 3027859"/>
                    <a:gd name="connsiteY22" fmla="*/ 193018 h 2611612"/>
                    <a:gd name="connsiteX23" fmla="*/ 2509565 w 3027859"/>
                    <a:gd name="connsiteY23" fmla="*/ 519100 h 2611612"/>
                    <a:gd name="connsiteX24" fmla="*/ 2835648 w 3027859"/>
                    <a:gd name="connsiteY24" fmla="*/ 1306276 h 2611612"/>
                    <a:gd name="connsiteX25" fmla="*/ 2509565 w 3027859"/>
                    <a:gd name="connsiteY25" fmla="*/ 2093453 h 26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27859" h="2611612">
                      <a:moveTo>
                        <a:pt x="1722389" y="5035"/>
                      </a:moveTo>
                      <a:cubicBezTo>
                        <a:pt x="1139576" y="5035"/>
                        <a:pt x="646257" y="388251"/>
                        <a:pt x="480564" y="916414"/>
                      </a:cubicBezTo>
                      <a:lnTo>
                        <a:pt x="242564" y="916414"/>
                      </a:lnTo>
                      <a:cubicBezTo>
                        <a:pt x="188117" y="916414"/>
                        <a:pt x="144008" y="960523"/>
                        <a:pt x="144008" y="1014971"/>
                      </a:cubicBezTo>
                      <a:cubicBezTo>
                        <a:pt x="144008" y="1069418"/>
                        <a:pt x="188117" y="1113527"/>
                        <a:pt x="242564" y="1113527"/>
                      </a:cubicBezTo>
                      <a:lnTo>
                        <a:pt x="435381" y="1113527"/>
                      </a:lnTo>
                      <a:cubicBezTo>
                        <a:pt x="430748" y="1144880"/>
                        <a:pt x="427190" y="1176568"/>
                        <a:pt x="424773" y="1208593"/>
                      </a:cubicBezTo>
                      <a:cubicBezTo>
                        <a:pt x="376032" y="1214501"/>
                        <a:pt x="338234" y="1255991"/>
                        <a:pt x="338234" y="1306343"/>
                      </a:cubicBezTo>
                      <a:cubicBezTo>
                        <a:pt x="338234" y="1356696"/>
                        <a:pt x="376032" y="1398186"/>
                        <a:pt x="424773" y="1404094"/>
                      </a:cubicBezTo>
                      <a:cubicBezTo>
                        <a:pt x="427123" y="1436119"/>
                        <a:pt x="430748" y="1467807"/>
                        <a:pt x="435381" y="1499160"/>
                      </a:cubicBezTo>
                      <a:lnTo>
                        <a:pt x="103592" y="1499160"/>
                      </a:lnTo>
                      <a:cubicBezTo>
                        <a:pt x="49144" y="1499160"/>
                        <a:pt x="5035" y="1543268"/>
                        <a:pt x="5035" y="1597716"/>
                      </a:cubicBezTo>
                      <a:cubicBezTo>
                        <a:pt x="5035" y="1652164"/>
                        <a:pt x="49144" y="1696273"/>
                        <a:pt x="103592" y="1696273"/>
                      </a:cubicBezTo>
                      <a:lnTo>
                        <a:pt x="480631" y="1696273"/>
                      </a:lnTo>
                      <a:cubicBezTo>
                        <a:pt x="646324" y="2224436"/>
                        <a:pt x="1139576" y="2607652"/>
                        <a:pt x="1722456" y="2607652"/>
                      </a:cubicBezTo>
                      <a:cubicBezTo>
                        <a:pt x="2441086" y="2607652"/>
                        <a:pt x="3023697" y="2025041"/>
                        <a:pt x="3023697" y="1306411"/>
                      </a:cubicBezTo>
                      <a:cubicBezTo>
                        <a:pt x="3023697" y="587781"/>
                        <a:pt x="2441019" y="5035"/>
                        <a:pt x="1722389" y="5035"/>
                      </a:cubicBezTo>
                      <a:close/>
                      <a:moveTo>
                        <a:pt x="2509565" y="2093453"/>
                      </a:moveTo>
                      <a:cubicBezTo>
                        <a:pt x="2299293" y="2303725"/>
                        <a:pt x="2019737" y="2419535"/>
                        <a:pt x="1722389" y="2419535"/>
                      </a:cubicBezTo>
                      <a:cubicBezTo>
                        <a:pt x="1425041" y="2419535"/>
                        <a:pt x="1145484" y="2303725"/>
                        <a:pt x="935212" y="2093453"/>
                      </a:cubicBezTo>
                      <a:cubicBezTo>
                        <a:pt x="724941" y="1883181"/>
                        <a:pt x="609130" y="1603624"/>
                        <a:pt x="609130" y="1306276"/>
                      </a:cubicBezTo>
                      <a:cubicBezTo>
                        <a:pt x="609130" y="1008928"/>
                        <a:pt x="724941" y="729372"/>
                        <a:pt x="935212" y="519100"/>
                      </a:cubicBezTo>
                      <a:cubicBezTo>
                        <a:pt x="1145484" y="308828"/>
                        <a:pt x="1425041" y="193018"/>
                        <a:pt x="1722389" y="193018"/>
                      </a:cubicBezTo>
                      <a:cubicBezTo>
                        <a:pt x="2019737" y="193018"/>
                        <a:pt x="2299293" y="308828"/>
                        <a:pt x="2509565" y="519100"/>
                      </a:cubicBezTo>
                      <a:cubicBezTo>
                        <a:pt x="2719837" y="729372"/>
                        <a:pt x="2835648" y="1008928"/>
                        <a:pt x="2835648" y="1306276"/>
                      </a:cubicBezTo>
                      <a:cubicBezTo>
                        <a:pt x="2835648" y="1603624"/>
                        <a:pt x="2719837" y="1883248"/>
                        <a:pt x="2509565" y="2093453"/>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B561E30-718A-4F1D-B8D8-D1665498BB00}"/>
                    </a:ext>
                  </a:extLst>
                </p:cNvPr>
                <p:cNvSpPr/>
                <p:nvPr/>
              </p:nvSpPr>
              <p:spPr>
                <a:xfrm>
                  <a:off x="5800420" y="2364724"/>
                  <a:ext cx="177839" cy="177839"/>
                </a:xfrm>
                <a:custGeom>
                  <a:avLst/>
                  <a:gdLst>
                    <a:gd name="connsiteX0" fmla="*/ 103592 w 201409"/>
                    <a:gd name="connsiteY0" fmla="*/ 202148 h 201409"/>
                    <a:gd name="connsiteX1" fmla="*/ 202148 w 201409"/>
                    <a:gd name="connsiteY1" fmla="*/ 103592 h 201409"/>
                    <a:gd name="connsiteX2" fmla="*/ 103592 w 201409"/>
                    <a:gd name="connsiteY2" fmla="*/ 5035 h 201409"/>
                    <a:gd name="connsiteX3" fmla="*/ 5035 w 201409"/>
                    <a:gd name="connsiteY3" fmla="*/ 103592 h 201409"/>
                    <a:gd name="connsiteX4" fmla="*/ 103592 w 201409"/>
                    <a:gd name="connsiteY4" fmla="*/ 202148 h 201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09" h="201409">
                      <a:moveTo>
                        <a:pt x="103592" y="202148"/>
                      </a:moveTo>
                      <a:cubicBezTo>
                        <a:pt x="158039" y="202148"/>
                        <a:pt x="202148" y="158039"/>
                        <a:pt x="202148" y="103592"/>
                      </a:cubicBezTo>
                      <a:cubicBezTo>
                        <a:pt x="202148" y="49144"/>
                        <a:pt x="158039" y="5035"/>
                        <a:pt x="103592" y="5035"/>
                      </a:cubicBezTo>
                      <a:cubicBezTo>
                        <a:pt x="49144" y="5035"/>
                        <a:pt x="5035" y="49144"/>
                        <a:pt x="5035" y="103592"/>
                      </a:cubicBezTo>
                      <a:cubicBezTo>
                        <a:pt x="5035" y="158039"/>
                        <a:pt x="49144" y="202148"/>
                        <a:pt x="103592" y="202148"/>
                      </a:cubicBezTo>
                      <a:close/>
                    </a:path>
                  </a:pathLst>
                </a:custGeom>
                <a:grpFill/>
                <a:ln w="9525"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07FF6C90-3B6F-4003-B81C-C1060ABF5FEA}"/>
                  </a:ext>
                </a:extLst>
              </p:cNvPr>
              <p:cNvGrpSpPr/>
              <p:nvPr/>
            </p:nvGrpSpPr>
            <p:grpSpPr>
              <a:xfrm>
                <a:off x="530882" y="1560004"/>
                <a:ext cx="2774283" cy="2305976"/>
                <a:chOff x="530882" y="1560004"/>
                <a:chExt cx="2774283" cy="2305976"/>
              </a:xfrm>
              <a:solidFill>
                <a:schemeClr val="tx2">
                  <a:lumMod val="60000"/>
                  <a:lumOff val="40000"/>
                </a:schemeClr>
              </a:solidFill>
            </p:grpSpPr>
            <p:sp>
              <p:nvSpPr>
                <p:cNvPr id="30" name="Freeform: Shape 29">
                  <a:extLst>
                    <a:ext uri="{FF2B5EF4-FFF2-40B4-BE49-F238E27FC236}">
                      <a16:creationId xmlns:a16="http://schemas.microsoft.com/office/drawing/2014/main" id="{0877F45A-552D-4108-87C8-3A0918A892B9}"/>
                    </a:ext>
                  </a:extLst>
                </p:cNvPr>
                <p:cNvSpPr/>
                <p:nvPr/>
              </p:nvSpPr>
              <p:spPr>
                <a:xfrm>
                  <a:off x="2883903" y="2856547"/>
                  <a:ext cx="225262" cy="225262"/>
                </a:xfrm>
                <a:custGeom>
                  <a:avLst/>
                  <a:gdLst>
                    <a:gd name="connsiteX0" fmla="*/ 223497 w 255118"/>
                    <a:gd name="connsiteY0" fmla="*/ 100607 h 255118"/>
                    <a:gd name="connsiteX1" fmla="*/ 157730 w 255118"/>
                    <a:gd name="connsiteY1" fmla="*/ 223497 h 255118"/>
                    <a:gd name="connsiteX2" fmla="*/ 34840 w 255118"/>
                    <a:gd name="connsiteY2" fmla="*/ 157730 h 255118"/>
                    <a:gd name="connsiteX3" fmla="*/ 100607 w 255118"/>
                    <a:gd name="connsiteY3" fmla="*/ 34840 h 255118"/>
                    <a:gd name="connsiteX4" fmla="*/ 223497 w 255118"/>
                    <a:gd name="connsiteY4" fmla="*/ 100607 h 255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18" h="255118">
                      <a:moveTo>
                        <a:pt x="223497" y="100607"/>
                      </a:moveTo>
                      <a:cubicBezTo>
                        <a:pt x="239271" y="152703"/>
                        <a:pt x="209826" y="207723"/>
                        <a:pt x="157730" y="223497"/>
                      </a:cubicBezTo>
                      <a:cubicBezTo>
                        <a:pt x="105634" y="239271"/>
                        <a:pt x="50614" y="209826"/>
                        <a:pt x="34840" y="157730"/>
                      </a:cubicBezTo>
                      <a:cubicBezTo>
                        <a:pt x="19066" y="105634"/>
                        <a:pt x="48511" y="50614"/>
                        <a:pt x="100607" y="34840"/>
                      </a:cubicBezTo>
                      <a:cubicBezTo>
                        <a:pt x="152703" y="19066"/>
                        <a:pt x="207723" y="48511"/>
                        <a:pt x="223497" y="100607"/>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BB277CC2-6934-43BB-A0A1-A14596C41CEC}"/>
                    </a:ext>
                  </a:extLst>
                </p:cNvPr>
                <p:cNvSpPr/>
                <p:nvPr/>
              </p:nvSpPr>
              <p:spPr>
                <a:xfrm>
                  <a:off x="530882" y="1560004"/>
                  <a:ext cx="2774283" cy="2305976"/>
                </a:xfrm>
                <a:custGeom>
                  <a:avLst/>
                  <a:gdLst>
                    <a:gd name="connsiteX0" fmla="*/ 3039138 w 3141991"/>
                    <a:gd name="connsiteY0" fmla="*/ 1404833 h 2611612"/>
                    <a:gd name="connsiteX1" fmla="*/ 3137694 w 3141991"/>
                    <a:gd name="connsiteY1" fmla="*/ 1306276 h 2611612"/>
                    <a:gd name="connsiteX2" fmla="*/ 3039138 w 3141991"/>
                    <a:gd name="connsiteY2" fmla="*/ 1207720 h 2611612"/>
                    <a:gd name="connsiteX3" fmla="*/ 2603825 w 3141991"/>
                    <a:gd name="connsiteY3" fmla="*/ 1207720 h 2611612"/>
                    <a:gd name="connsiteX4" fmla="*/ 2593284 w 3141991"/>
                    <a:gd name="connsiteY4" fmla="*/ 1113460 h 2611612"/>
                    <a:gd name="connsiteX5" fmla="*/ 2695466 w 3141991"/>
                    <a:gd name="connsiteY5" fmla="*/ 1113460 h 2611612"/>
                    <a:gd name="connsiteX6" fmla="*/ 2794023 w 3141991"/>
                    <a:gd name="connsiteY6" fmla="*/ 1014904 h 2611612"/>
                    <a:gd name="connsiteX7" fmla="*/ 2695466 w 3141991"/>
                    <a:gd name="connsiteY7" fmla="*/ 916347 h 2611612"/>
                    <a:gd name="connsiteX8" fmla="*/ 2548034 w 3141991"/>
                    <a:gd name="connsiteY8" fmla="*/ 916347 h 2611612"/>
                    <a:gd name="connsiteX9" fmla="*/ 1306276 w 3141991"/>
                    <a:gd name="connsiteY9" fmla="*/ 5035 h 2611612"/>
                    <a:gd name="connsiteX10" fmla="*/ 5035 w 3141991"/>
                    <a:gd name="connsiteY10" fmla="*/ 1306276 h 2611612"/>
                    <a:gd name="connsiteX11" fmla="*/ 1306276 w 3141991"/>
                    <a:gd name="connsiteY11" fmla="*/ 2607518 h 2611612"/>
                    <a:gd name="connsiteX12" fmla="*/ 2603825 w 3141991"/>
                    <a:gd name="connsiteY12" fmla="*/ 1404833 h 2611612"/>
                    <a:gd name="connsiteX13" fmla="*/ 3039138 w 3141991"/>
                    <a:gd name="connsiteY13" fmla="*/ 1404833 h 2611612"/>
                    <a:gd name="connsiteX14" fmla="*/ 2093452 w 3141991"/>
                    <a:gd name="connsiteY14" fmla="*/ 2093453 h 2611612"/>
                    <a:gd name="connsiteX15" fmla="*/ 1306276 w 3141991"/>
                    <a:gd name="connsiteY15" fmla="*/ 2419535 h 2611612"/>
                    <a:gd name="connsiteX16" fmla="*/ 519100 w 3141991"/>
                    <a:gd name="connsiteY16" fmla="*/ 2093453 h 2611612"/>
                    <a:gd name="connsiteX17" fmla="*/ 193018 w 3141991"/>
                    <a:gd name="connsiteY17" fmla="*/ 1306276 h 2611612"/>
                    <a:gd name="connsiteX18" fmla="*/ 519100 w 3141991"/>
                    <a:gd name="connsiteY18" fmla="*/ 519100 h 2611612"/>
                    <a:gd name="connsiteX19" fmla="*/ 1306276 w 3141991"/>
                    <a:gd name="connsiteY19" fmla="*/ 193018 h 2611612"/>
                    <a:gd name="connsiteX20" fmla="*/ 2093452 w 3141991"/>
                    <a:gd name="connsiteY20" fmla="*/ 519100 h 2611612"/>
                    <a:gd name="connsiteX21" fmla="*/ 2419535 w 3141991"/>
                    <a:gd name="connsiteY21" fmla="*/ 1306276 h 2611612"/>
                    <a:gd name="connsiteX22" fmla="*/ 2093452 w 3141991"/>
                    <a:gd name="connsiteY22" fmla="*/ 2093453 h 26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41991" h="2611612">
                      <a:moveTo>
                        <a:pt x="3039138" y="1404833"/>
                      </a:moveTo>
                      <a:cubicBezTo>
                        <a:pt x="3093586" y="1404833"/>
                        <a:pt x="3137694" y="1360724"/>
                        <a:pt x="3137694" y="1306276"/>
                      </a:cubicBezTo>
                      <a:cubicBezTo>
                        <a:pt x="3137694" y="1251829"/>
                        <a:pt x="3093586" y="1207720"/>
                        <a:pt x="3039138" y="1207720"/>
                      </a:cubicBezTo>
                      <a:lnTo>
                        <a:pt x="2603825" y="1207720"/>
                      </a:lnTo>
                      <a:cubicBezTo>
                        <a:pt x="2601475" y="1175964"/>
                        <a:pt x="2597917" y="1144544"/>
                        <a:pt x="2593284" y="1113460"/>
                      </a:cubicBezTo>
                      <a:lnTo>
                        <a:pt x="2695466" y="1113460"/>
                      </a:lnTo>
                      <a:cubicBezTo>
                        <a:pt x="2749914" y="1113460"/>
                        <a:pt x="2794023" y="1069351"/>
                        <a:pt x="2794023" y="1014904"/>
                      </a:cubicBezTo>
                      <a:cubicBezTo>
                        <a:pt x="2794023" y="960456"/>
                        <a:pt x="2749914" y="916347"/>
                        <a:pt x="2695466" y="916347"/>
                      </a:cubicBezTo>
                      <a:lnTo>
                        <a:pt x="2548034" y="916347"/>
                      </a:lnTo>
                      <a:cubicBezTo>
                        <a:pt x="2382408" y="388251"/>
                        <a:pt x="1889089" y="5035"/>
                        <a:pt x="1306276" y="5035"/>
                      </a:cubicBezTo>
                      <a:cubicBezTo>
                        <a:pt x="587646" y="5035"/>
                        <a:pt x="5035" y="587646"/>
                        <a:pt x="5035" y="1306276"/>
                      </a:cubicBezTo>
                      <a:cubicBezTo>
                        <a:pt x="5035" y="2024906"/>
                        <a:pt x="587646" y="2607518"/>
                        <a:pt x="1306276" y="2607518"/>
                      </a:cubicBezTo>
                      <a:cubicBezTo>
                        <a:pt x="1991808" y="2607518"/>
                        <a:pt x="2553472" y="2077407"/>
                        <a:pt x="2603825" y="1404833"/>
                      </a:cubicBezTo>
                      <a:lnTo>
                        <a:pt x="3039138" y="1404833"/>
                      </a:lnTo>
                      <a:close/>
                      <a:moveTo>
                        <a:pt x="2093452" y="2093453"/>
                      </a:moveTo>
                      <a:cubicBezTo>
                        <a:pt x="1883181" y="2303725"/>
                        <a:pt x="1603624" y="2419535"/>
                        <a:pt x="1306276" y="2419535"/>
                      </a:cubicBezTo>
                      <a:cubicBezTo>
                        <a:pt x="1008928" y="2419535"/>
                        <a:pt x="729372" y="2303725"/>
                        <a:pt x="519100" y="2093453"/>
                      </a:cubicBezTo>
                      <a:cubicBezTo>
                        <a:pt x="308828" y="1883248"/>
                        <a:pt x="193018" y="1603624"/>
                        <a:pt x="193018" y="1306276"/>
                      </a:cubicBezTo>
                      <a:cubicBezTo>
                        <a:pt x="193018" y="1008928"/>
                        <a:pt x="308828" y="729372"/>
                        <a:pt x="519100" y="519100"/>
                      </a:cubicBezTo>
                      <a:cubicBezTo>
                        <a:pt x="729372" y="308828"/>
                        <a:pt x="1008928" y="193018"/>
                        <a:pt x="1306276" y="193018"/>
                      </a:cubicBezTo>
                      <a:cubicBezTo>
                        <a:pt x="1603624" y="193018"/>
                        <a:pt x="1883181" y="308828"/>
                        <a:pt x="2093452" y="519100"/>
                      </a:cubicBezTo>
                      <a:cubicBezTo>
                        <a:pt x="2303724" y="729372"/>
                        <a:pt x="2419535" y="1008928"/>
                        <a:pt x="2419535" y="1306276"/>
                      </a:cubicBezTo>
                      <a:cubicBezTo>
                        <a:pt x="2419535" y="1603624"/>
                        <a:pt x="2303724" y="1883248"/>
                        <a:pt x="2093452" y="2093453"/>
                      </a:cubicBezTo>
                      <a:close/>
                    </a:path>
                  </a:pathLst>
                </a:custGeom>
                <a:grpFill/>
                <a:ln w="9525" cap="flat">
                  <a:noFill/>
                  <a:prstDash val="solid"/>
                  <a:miter/>
                </a:ln>
              </p:spPr>
              <p:txBody>
                <a:bodyPr rtlCol="0" anchor="ctr"/>
                <a:lstStyle/>
                <a:p>
                  <a:endParaRPr lang="en-US"/>
                </a:p>
              </p:txBody>
            </p:sp>
          </p:grpSp>
          <p:sp>
            <p:nvSpPr>
              <p:cNvPr id="29" name="Freeform: Shape 28">
                <a:extLst>
                  <a:ext uri="{FF2B5EF4-FFF2-40B4-BE49-F238E27FC236}">
                    <a16:creationId xmlns:a16="http://schemas.microsoft.com/office/drawing/2014/main" id="{01263841-8823-4415-83D3-0E16658ECAAE}"/>
                  </a:ext>
                </a:extLst>
              </p:cNvPr>
              <p:cNvSpPr/>
              <p:nvPr/>
            </p:nvSpPr>
            <p:spPr>
              <a:xfrm>
                <a:off x="3070003" y="1560004"/>
                <a:ext cx="3118105" cy="2305976"/>
              </a:xfrm>
              <a:custGeom>
                <a:avLst/>
                <a:gdLst>
                  <a:gd name="connsiteX0" fmla="*/ 3058071 w 3531383"/>
                  <a:gd name="connsiteY0" fmla="*/ 1499093 h 2611612"/>
                  <a:gd name="connsiteX1" fmla="*/ 2966698 w 3531383"/>
                  <a:gd name="connsiteY1" fmla="*/ 1499093 h 2611612"/>
                  <a:gd name="connsiteX2" fmla="*/ 2977843 w 3531383"/>
                  <a:gd name="connsiteY2" fmla="*/ 1395501 h 2611612"/>
                  <a:gd name="connsiteX3" fmla="*/ 2977843 w 3531383"/>
                  <a:gd name="connsiteY3" fmla="*/ 1404833 h 2611612"/>
                  <a:gd name="connsiteX4" fmla="*/ 3433498 w 3531383"/>
                  <a:gd name="connsiteY4" fmla="*/ 1404833 h 2611612"/>
                  <a:gd name="connsiteX5" fmla="*/ 3532055 w 3531383"/>
                  <a:gd name="connsiteY5" fmla="*/ 1306276 h 2611612"/>
                  <a:gd name="connsiteX6" fmla="*/ 3433498 w 3531383"/>
                  <a:gd name="connsiteY6" fmla="*/ 1207720 h 2611612"/>
                  <a:gd name="connsiteX7" fmla="*/ 2977775 w 3531383"/>
                  <a:gd name="connsiteY7" fmla="*/ 1207720 h 2611612"/>
                  <a:gd name="connsiteX8" fmla="*/ 2977775 w 3531383"/>
                  <a:gd name="connsiteY8" fmla="*/ 1217052 h 2611612"/>
                  <a:gd name="connsiteX9" fmla="*/ 1679690 w 3531383"/>
                  <a:gd name="connsiteY9" fmla="*/ 5035 h 2611612"/>
                  <a:gd name="connsiteX10" fmla="*/ 437865 w 3531383"/>
                  <a:gd name="connsiteY10" fmla="*/ 916414 h 2611612"/>
                  <a:gd name="connsiteX11" fmla="*/ 103592 w 3531383"/>
                  <a:gd name="connsiteY11" fmla="*/ 916414 h 2611612"/>
                  <a:gd name="connsiteX12" fmla="*/ 5035 w 3531383"/>
                  <a:gd name="connsiteY12" fmla="*/ 1014971 h 2611612"/>
                  <a:gd name="connsiteX13" fmla="*/ 103592 w 3531383"/>
                  <a:gd name="connsiteY13" fmla="*/ 1113527 h 2611612"/>
                  <a:gd name="connsiteX14" fmla="*/ 392682 w 3531383"/>
                  <a:gd name="connsiteY14" fmla="*/ 1113527 h 2611612"/>
                  <a:gd name="connsiteX15" fmla="*/ 381940 w 3531383"/>
                  <a:gd name="connsiteY15" fmla="*/ 1211345 h 2611612"/>
                  <a:gd name="connsiteX16" fmla="*/ 309500 w 3531383"/>
                  <a:gd name="connsiteY16" fmla="*/ 1306276 h 2611612"/>
                  <a:gd name="connsiteX17" fmla="*/ 381940 w 3531383"/>
                  <a:gd name="connsiteY17" fmla="*/ 1401208 h 2611612"/>
                  <a:gd name="connsiteX18" fmla="*/ 392682 w 3531383"/>
                  <a:gd name="connsiteY18" fmla="*/ 1499025 h 2611612"/>
                  <a:gd name="connsiteX19" fmla="*/ 207586 w 3531383"/>
                  <a:gd name="connsiteY19" fmla="*/ 1499025 h 2611612"/>
                  <a:gd name="connsiteX20" fmla="*/ 109030 w 3531383"/>
                  <a:gd name="connsiteY20" fmla="*/ 1597582 h 2611612"/>
                  <a:gd name="connsiteX21" fmla="*/ 207586 w 3531383"/>
                  <a:gd name="connsiteY21" fmla="*/ 1696138 h 2611612"/>
                  <a:gd name="connsiteX22" fmla="*/ 437932 w 3531383"/>
                  <a:gd name="connsiteY22" fmla="*/ 1696138 h 2611612"/>
                  <a:gd name="connsiteX23" fmla="*/ 1679757 w 3531383"/>
                  <a:gd name="connsiteY23" fmla="*/ 2607518 h 2611612"/>
                  <a:gd name="connsiteX24" fmla="*/ 2921582 w 3531383"/>
                  <a:gd name="connsiteY24" fmla="*/ 1696138 h 2611612"/>
                  <a:gd name="connsiteX25" fmla="*/ 3058138 w 3531383"/>
                  <a:gd name="connsiteY25" fmla="*/ 1696138 h 2611612"/>
                  <a:gd name="connsiteX26" fmla="*/ 3156694 w 3531383"/>
                  <a:gd name="connsiteY26" fmla="*/ 1597582 h 2611612"/>
                  <a:gd name="connsiteX27" fmla="*/ 3058071 w 3531383"/>
                  <a:gd name="connsiteY27" fmla="*/ 1499093 h 2611612"/>
                  <a:gd name="connsiteX28" fmla="*/ 2466866 w 3531383"/>
                  <a:gd name="connsiteY28" fmla="*/ 2093453 h 2611612"/>
                  <a:gd name="connsiteX29" fmla="*/ 1679690 w 3531383"/>
                  <a:gd name="connsiteY29" fmla="*/ 2419535 h 2611612"/>
                  <a:gd name="connsiteX30" fmla="*/ 892514 w 3531383"/>
                  <a:gd name="connsiteY30" fmla="*/ 2093453 h 2611612"/>
                  <a:gd name="connsiteX31" fmla="*/ 566431 w 3531383"/>
                  <a:gd name="connsiteY31" fmla="*/ 1306276 h 2611612"/>
                  <a:gd name="connsiteX32" fmla="*/ 892514 w 3531383"/>
                  <a:gd name="connsiteY32" fmla="*/ 519100 h 2611612"/>
                  <a:gd name="connsiteX33" fmla="*/ 1679690 w 3531383"/>
                  <a:gd name="connsiteY33" fmla="*/ 193018 h 2611612"/>
                  <a:gd name="connsiteX34" fmla="*/ 2466866 w 3531383"/>
                  <a:gd name="connsiteY34" fmla="*/ 519100 h 2611612"/>
                  <a:gd name="connsiteX35" fmla="*/ 2792949 w 3531383"/>
                  <a:gd name="connsiteY35" fmla="*/ 1306276 h 2611612"/>
                  <a:gd name="connsiteX36" fmla="*/ 2466866 w 3531383"/>
                  <a:gd name="connsiteY36" fmla="*/ 2093453 h 26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31383" h="2611612">
                    <a:moveTo>
                      <a:pt x="3058071" y="1499093"/>
                    </a:moveTo>
                    <a:lnTo>
                      <a:pt x="2966698" y="1499093"/>
                    </a:lnTo>
                    <a:cubicBezTo>
                      <a:pt x="2971733" y="1464987"/>
                      <a:pt x="2975493" y="1430412"/>
                      <a:pt x="2977843" y="1395501"/>
                    </a:cubicBezTo>
                    <a:lnTo>
                      <a:pt x="2977843" y="1404833"/>
                    </a:lnTo>
                    <a:lnTo>
                      <a:pt x="3433498" y="1404833"/>
                    </a:lnTo>
                    <a:cubicBezTo>
                      <a:pt x="3487946" y="1404833"/>
                      <a:pt x="3532055" y="1360724"/>
                      <a:pt x="3532055" y="1306276"/>
                    </a:cubicBezTo>
                    <a:cubicBezTo>
                      <a:pt x="3532055" y="1251829"/>
                      <a:pt x="3487946" y="1207720"/>
                      <a:pt x="3433498" y="1207720"/>
                    </a:cubicBezTo>
                    <a:lnTo>
                      <a:pt x="2977775" y="1207720"/>
                    </a:lnTo>
                    <a:lnTo>
                      <a:pt x="2977775" y="1217052"/>
                    </a:lnTo>
                    <a:cubicBezTo>
                      <a:pt x="2931988" y="540047"/>
                      <a:pt x="2368377" y="5035"/>
                      <a:pt x="1679690" y="5035"/>
                    </a:cubicBezTo>
                    <a:cubicBezTo>
                      <a:pt x="1096877" y="5035"/>
                      <a:pt x="603558" y="388251"/>
                      <a:pt x="437865" y="916414"/>
                    </a:cubicBezTo>
                    <a:lnTo>
                      <a:pt x="103592" y="916414"/>
                    </a:lnTo>
                    <a:cubicBezTo>
                      <a:pt x="49144" y="916414"/>
                      <a:pt x="5035" y="960523"/>
                      <a:pt x="5035" y="1014971"/>
                    </a:cubicBezTo>
                    <a:cubicBezTo>
                      <a:pt x="5035" y="1069418"/>
                      <a:pt x="49144" y="1113527"/>
                      <a:pt x="103592" y="1113527"/>
                    </a:cubicBezTo>
                    <a:lnTo>
                      <a:pt x="392682" y="1113527"/>
                    </a:lnTo>
                    <a:cubicBezTo>
                      <a:pt x="387915" y="1145753"/>
                      <a:pt x="384290" y="1178381"/>
                      <a:pt x="381940" y="1211345"/>
                    </a:cubicBezTo>
                    <a:cubicBezTo>
                      <a:pt x="340181" y="1222826"/>
                      <a:pt x="309500" y="1260892"/>
                      <a:pt x="309500" y="1306276"/>
                    </a:cubicBezTo>
                    <a:cubicBezTo>
                      <a:pt x="309500" y="1351661"/>
                      <a:pt x="340181" y="1389794"/>
                      <a:pt x="381940" y="1401208"/>
                    </a:cubicBezTo>
                    <a:cubicBezTo>
                      <a:pt x="384290" y="1434171"/>
                      <a:pt x="387915" y="1466800"/>
                      <a:pt x="392682" y="1499025"/>
                    </a:cubicBezTo>
                    <a:lnTo>
                      <a:pt x="207586" y="1499025"/>
                    </a:lnTo>
                    <a:cubicBezTo>
                      <a:pt x="153139" y="1499025"/>
                      <a:pt x="109030" y="1543134"/>
                      <a:pt x="109030" y="1597582"/>
                    </a:cubicBezTo>
                    <a:cubicBezTo>
                      <a:pt x="109030" y="1652030"/>
                      <a:pt x="153139" y="1696138"/>
                      <a:pt x="207586" y="1696138"/>
                    </a:cubicBezTo>
                    <a:lnTo>
                      <a:pt x="437932" y="1696138"/>
                    </a:lnTo>
                    <a:cubicBezTo>
                      <a:pt x="603625" y="2224302"/>
                      <a:pt x="1096877" y="2607518"/>
                      <a:pt x="1679757" y="2607518"/>
                    </a:cubicBezTo>
                    <a:cubicBezTo>
                      <a:pt x="2262570" y="2607518"/>
                      <a:pt x="2755889" y="2224302"/>
                      <a:pt x="2921582" y="1696138"/>
                    </a:cubicBezTo>
                    <a:lnTo>
                      <a:pt x="3058138" y="1696138"/>
                    </a:lnTo>
                    <a:cubicBezTo>
                      <a:pt x="3112586" y="1696138"/>
                      <a:pt x="3156694" y="1652030"/>
                      <a:pt x="3156694" y="1597582"/>
                    </a:cubicBezTo>
                    <a:cubicBezTo>
                      <a:pt x="3156694" y="1543134"/>
                      <a:pt x="3112451" y="1499093"/>
                      <a:pt x="3058071" y="1499093"/>
                    </a:cubicBezTo>
                    <a:close/>
                    <a:moveTo>
                      <a:pt x="2466866" y="2093453"/>
                    </a:moveTo>
                    <a:cubicBezTo>
                      <a:pt x="2256594" y="2303725"/>
                      <a:pt x="1977038" y="2419535"/>
                      <a:pt x="1679690" y="2419535"/>
                    </a:cubicBezTo>
                    <a:cubicBezTo>
                      <a:pt x="1382342" y="2419535"/>
                      <a:pt x="1102786" y="2303725"/>
                      <a:pt x="892514" y="2093453"/>
                    </a:cubicBezTo>
                    <a:cubicBezTo>
                      <a:pt x="682242" y="1883181"/>
                      <a:pt x="566431" y="1603624"/>
                      <a:pt x="566431" y="1306276"/>
                    </a:cubicBezTo>
                    <a:cubicBezTo>
                      <a:pt x="566431" y="1008928"/>
                      <a:pt x="682242" y="729372"/>
                      <a:pt x="892514" y="519100"/>
                    </a:cubicBezTo>
                    <a:cubicBezTo>
                      <a:pt x="1102786" y="308828"/>
                      <a:pt x="1382342" y="193018"/>
                      <a:pt x="1679690" y="193018"/>
                    </a:cubicBezTo>
                    <a:cubicBezTo>
                      <a:pt x="1977038" y="193018"/>
                      <a:pt x="2256594" y="308828"/>
                      <a:pt x="2466866" y="519100"/>
                    </a:cubicBezTo>
                    <a:cubicBezTo>
                      <a:pt x="2677138" y="729372"/>
                      <a:pt x="2792949" y="1008928"/>
                      <a:pt x="2792949" y="1306276"/>
                    </a:cubicBezTo>
                    <a:cubicBezTo>
                      <a:pt x="2792949" y="1603624"/>
                      <a:pt x="2677138" y="1883248"/>
                      <a:pt x="2466866" y="2093453"/>
                    </a:cubicBezTo>
                    <a:close/>
                  </a:path>
                </a:pathLst>
              </a:custGeom>
              <a:solidFill>
                <a:schemeClr val="tx2">
                  <a:lumMod val="75000"/>
                </a:schemeClr>
              </a:solidFill>
              <a:ln w="9525" cap="flat">
                <a:noFill/>
                <a:prstDash val="solid"/>
                <a:miter/>
              </a:ln>
            </p:spPr>
            <p:txBody>
              <a:bodyPr rtlCol="0" anchor="ctr"/>
              <a:lstStyle/>
              <a:p>
                <a:endParaRPr lang="en-US"/>
              </a:p>
            </p:txBody>
          </p:sp>
        </p:grpSp>
        <p:pic>
          <p:nvPicPr>
            <p:cNvPr id="35" name="Picture 2" descr="3M - Wikipedia">
              <a:extLst>
                <a:ext uri="{FF2B5EF4-FFF2-40B4-BE49-F238E27FC236}">
                  <a16:creationId xmlns:a16="http://schemas.microsoft.com/office/drawing/2014/main" id="{DF30F76A-43AB-4D8F-97C5-9A6737FD4E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9239" y="1793499"/>
              <a:ext cx="748722" cy="39432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Biomedical Advanced Research and Development Authority - Wikipedia">
              <a:extLst>
                <a:ext uri="{FF2B5EF4-FFF2-40B4-BE49-F238E27FC236}">
                  <a16:creationId xmlns:a16="http://schemas.microsoft.com/office/drawing/2014/main" id="{9CE7F534-4005-4881-9240-EB9FC6BE96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396" y="1599539"/>
              <a:ext cx="748986" cy="74898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eNews: Volume 16, Number 1 (May 2018) | NIOSH | CDC">
              <a:extLst>
                <a:ext uri="{FF2B5EF4-FFF2-40B4-BE49-F238E27FC236}">
                  <a16:creationId xmlns:a16="http://schemas.microsoft.com/office/drawing/2014/main" id="{BF78104E-11F1-4C26-815F-B57255A11FE1}"/>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8878" b="39376"/>
            <a:stretch/>
          </p:blipFill>
          <p:spPr bwMode="auto">
            <a:xfrm>
              <a:off x="7874347" y="1819051"/>
              <a:ext cx="976382" cy="3099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197314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8928F2F-F9BB-432F-9C0F-DC55ACD9294A}"/>
              </a:ext>
            </a:extLst>
          </p:cNvPr>
          <p:cNvGrpSpPr/>
          <p:nvPr/>
        </p:nvGrpSpPr>
        <p:grpSpPr>
          <a:xfrm>
            <a:off x="2774951" y="3031781"/>
            <a:ext cx="3594099" cy="1352739"/>
            <a:chOff x="2956139" y="3031781"/>
            <a:chExt cx="3594099" cy="1352739"/>
          </a:xfrm>
        </p:grpSpPr>
        <p:pic>
          <p:nvPicPr>
            <p:cNvPr id="4" name="Picture 3" descr="A close up of a sign&#10;&#10;Description automatically generated">
              <a:extLst>
                <a:ext uri="{FF2B5EF4-FFF2-40B4-BE49-F238E27FC236}">
                  <a16:creationId xmlns:a16="http://schemas.microsoft.com/office/drawing/2014/main" id="{DC14A526-E0F0-4509-B2DB-27267AF6AC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6139" y="3031781"/>
              <a:ext cx="1353800" cy="1352739"/>
            </a:xfrm>
            <a:prstGeom prst="rect">
              <a:avLst/>
            </a:prstGeom>
          </p:spPr>
        </p:pic>
        <p:pic>
          <p:nvPicPr>
            <p:cNvPr id="5" name="Picture 4">
              <a:extLst>
                <a:ext uri="{FF2B5EF4-FFF2-40B4-BE49-F238E27FC236}">
                  <a16:creationId xmlns:a16="http://schemas.microsoft.com/office/drawing/2014/main" id="{C9B1304C-3F84-488E-8682-A5BAF200D5B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02601" y="3293378"/>
              <a:ext cx="2147637" cy="829545"/>
            </a:xfrm>
            <a:prstGeom prst="rect">
              <a:avLst/>
            </a:prstGeom>
          </p:spPr>
        </p:pic>
      </p:grpSp>
      <p:sp>
        <p:nvSpPr>
          <p:cNvPr id="7" name="Title 6">
            <a:extLst>
              <a:ext uri="{FF2B5EF4-FFF2-40B4-BE49-F238E27FC236}">
                <a16:creationId xmlns:a16="http://schemas.microsoft.com/office/drawing/2014/main" id="{469C0AB9-C336-4F4E-A61D-240B9EFBB66D}"/>
              </a:ext>
            </a:extLst>
          </p:cNvPr>
          <p:cNvSpPr>
            <a:spLocks noGrp="1"/>
          </p:cNvSpPr>
          <p:nvPr>
            <p:ph type="ctrTitle"/>
          </p:nvPr>
        </p:nvSpPr>
        <p:spPr>
          <a:xfrm>
            <a:off x="48986" y="1603229"/>
            <a:ext cx="9046029" cy="1428552"/>
          </a:xfrm>
        </p:spPr>
        <p:txBody>
          <a:bodyPr anchor="t">
            <a:noAutofit/>
          </a:bodyPr>
          <a:lstStyle/>
          <a:p>
            <a:r>
              <a:rPr lang="en-US" sz="2700" dirty="0"/>
              <a:t>BARDA Division of Contracts Management &amp; Acquisition (“DCMA”), Division of Research Innovation &amp; Ventures (“DRIVe”) Acquisitions Team </a:t>
            </a:r>
          </a:p>
        </p:txBody>
      </p:sp>
    </p:spTree>
    <p:extLst>
      <p:ext uri="{BB962C8B-B14F-4D97-AF65-F5344CB8AC3E}">
        <p14:creationId xmlns:p14="http://schemas.microsoft.com/office/powerpoint/2010/main" val="2179947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5EF81-A14C-45C9-8D6F-77AD50C2B758}"/>
              </a:ext>
            </a:extLst>
          </p:cNvPr>
          <p:cNvSpPr txBox="1"/>
          <p:nvPr/>
        </p:nvSpPr>
        <p:spPr>
          <a:xfrm>
            <a:off x="1053542" y="3647499"/>
            <a:ext cx="1594291" cy="523220"/>
          </a:xfrm>
          <a:prstGeom prst="rect">
            <a:avLst/>
          </a:prstGeom>
          <a:noFill/>
        </p:spPr>
        <p:txBody>
          <a:bodyPr wrap="square" rtlCol="0">
            <a:spAutoFit/>
          </a:bodyPr>
          <a:lstStyle/>
          <a:p>
            <a:pPr algn="ctr"/>
            <a:r>
              <a:rPr lang="en-US" sz="1400" b="1" dirty="0">
                <a:solidFill>
                  <a:srgbClr val="000000"/>
                </a:solidFill>
              </a:rPr>
              <a:t>Opened for Business</a:t>
            </a:r>
            <a:endParaRPr lang="en-US" sz="1200" dirty="0">
              <a:solidFill>
                <a:srgbClr val="000000"/>
              </a:solidFill>
            </a:endParaRPr>
          </a:p>
        </p:txBody>
      </p:sp>
      <p:sp>
        <p:nvSpPr>
          <p:cNvPr id="5" name="Rectangle 4">
            <a:extLst>
              <a:ext uri="{FF2B5EF4-FFF2-40B4-BE49-F238E27FC236}">
                <a16:creationId xmlns:a16="http://schemas.microsoft.com/office/drawing/2014/main" id="{94D754D8-F1F9-4854-AE68-3A0FFAD0D65B}"/>
              </a:ext>
            </a:extLst>
          </p:cNvPr>
          <p:cNvSpPr/>
          <p:nvPr/>
        </p:nvSpPr>
        <p:spPr>
          <a:xfrm rot="18900000">
            <a:off x="2076083" y="2507871"/>
            <a:ext cx="1229491" cy="208437"/>
          </a:xfrm>
          <a:prstGeom prst="rect">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895C4FD-696F-4DB7-B0C3-EB2FEA545413}"/>
              </a:ext>
            </a:extLst>
          </p:cNvPr>
          <p:cNvSpPr/>
          <p:nvPr/>
        </p:nvSpPr>
        <p:spPr>
          <a:xfrm rot="18900000">
            <a:off x="3893309" y="2504559"/>
            <a:ext cx="1229491" cy="231046"/>
          </a:xfrm>
          <a:prstGeom prst="rect">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D749BC-4EAD-4D48-9FEF-012CDC4560AB}"/>
              </a:ext>
            </a:extLst>
          </p:cNvPr>
          <p:cNvSpPr/>
          <p:nvPr/>
        </p:nvSpPr>
        <p:spPr>
          <a:xfrm rot="18900000">
            <a:off x="5702540" y="2504559"/>
            <a:ext cx="1229491" cy="231046"/>
          </a:xfrm>
          <a:prstGeom prst="rect">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246BC0-1270-488D-8D34-5F0F1815070D}"/>
              </a:ext>
            </a:extLst>
          </p:cNvPr>
          <p:cNvSpPr/>
          <p:nvPr/>
        </p:nvSpPr>
        <p:spPr>
          <a:xfrm>
            <a:off x="1096720" y="1781676"/>
            <a:ext cx="1529079" cy="1529079"/>
          </a:xfrm>
          <a:prstGeom prst="ellipse">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AD0B5DD-F18C-4911-A5BF-D6960FC6D418}"/>
              </a:ext>
            </a:extLst>
          </p:cNvPr>
          <p:cNvSpPr/>
          <p:nvPr/>
        </p:nvSpPr>
        <p:spPr>
          <a:xfrm>
            <a:off x="2909001" y="1781676"/>
            <a:ext cx="1529079" cy="1529079"/>
          </a:xfrm>
          <a:prstGeom prst="ellipse">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0E1C65D-7112-4B1A-8C01-9DDE208DAE69}"/>
              </a:ext>
            </a:extLst>
          </p:cNvPr>
          <p:cNvSpPr/>
          <p:nvPr/>
        </p:nvSpPr>
        <p:spPr>
          <a:xfrm>
            <a:off x="4721283" y="1781676"/>
            <a:ext cx="1529079" cy="1529079"/>
          </a:xfrm>
          <a:prstGeom prst="ellipse">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A3B93F3-2921-4728-A319-34C3908E81AD}"/>
              </a:ext>
            </a:extLst>
          </p:cNvPr>
          <p:cNvSpPr/>
          <p:nvPr/>
        </p:nvSpPr>
        <p:spPr>
          <a:xfrm>
            <a:off x="6533564" y="1781676"/>
            <a:ext cx="1529079" cy="1529079"/>
          </a:xfrm>
          <a:prstGeom prst="ellipse">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DE76AC59-55BE-4900-A68F-C7E97531123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552744" y="3354597"/>
            <a:ext cx="241592" cy="225486"/>
          </a:xfrm>
          <a:prstGeom prst="rect">
            <a:avLst/>
          </a:prstGeom>
        </p:spPr>
      </p:pic>
      <p:pic>
        <p:nvPicPr>
          <p:cNvPr id="15" name="Graphic 14">
            <a:extLst>
              <a:ext uri="{FF2B5EF4-FFF2-40B4-BE49-F238E27FC236}">
                <a16:creationId xmlns:a16="http://schemas.microsoft.com/office/drawing/2014/main" id="{FF34D9B3-2398-4A7E-A729-1A3400AAE38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740463" y="3354597"/>
            <a:ext cx="241592" cy="225486"/>
          </a:xfrm>
          <a:prstGeom prst="rect">
            <a:avLst/>
          </a:prstGeom>
        </p:spPr>
      </p:pic>
      <p:pic>
        <p:nvPicPr>
          <p:cNvPr id="16" name="Graphic 15">
            <a:extLst>
              <a:ext uri="{FF2B5EF4-FFF2-40B4-BE49-F238E27FC236}">
                <a16:creationId xmlns:a16="http://schemas.microsoft.com/office/drawing/2014/main" id="{5F392AC1-65E9-47AF-AF57-DAB66C1F214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365026" y="3354597"/>
            <a:ext cx="241592" cy="225486"/>
          </a:xfrm>
          <a:prstGeom prst="rect">
            <a:avLst/>
          </a:prstGeom>
        </p:spPr>
      </p:pic>
      <p:pic>
        <p:nvPicPr>
          <p:cNvPr id="17" name="Graphic 16">
            <a:extLst>
              <a:ext uri="{FF2B5EF4-FFF2-40B4-BE49-F238E27FC236}">
                <a16:creationId xmlns:a16="http://schemas.microsoft.com/office/drawing/2014/main" id="{9B6B1556-6995-4EB0-B0ED-335F8A5C92B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177307" y="3354597"/>
            <a:ext cx="241592" cy="225486"/>
          </a:xfrm>
          <a:prstGeom prst="rect">
            <a:avLst/>
          </a:prstGeom>
        </p:spPr>
      </p:pic>
      <p:grpSp>
        <p:nvGrpSpPr>
          <p:cNvPr id="19" name="Group 18">
            <a:extLst>
              <a:ext uri="{FF2B5EF4-FFF2-40B4-BE49-F238E27FC236}">
                <a16:creationId xmlns:a16="http://schemas.microsoft.com/office/drawing/2014/main" id="{37DED746-17BC-4C67-9919-AE99B934A79C}"/>
              </a:ext>
            </a:extLst>
          </p:cNvPr>
          <p:cNvGrpSpPr/>
          <p:nvPr/>
        </p:nvGrpSpPr>
        <p:grpSpPr>
          <a:xfrm>
            <a:off x="3081385" y="1944912"/>
            <a:ext cx="1202608" cy="1202608"/>
            <a:chOff x="-1480169" y="2651428"/>
            <a:chExt cx="1142678" cy="1142678"/>
          </a:xfrm>
        </p:grpSpPr>
        <p:sp>
          <p:nvSpPr>
            <p:cNvPr id="20" name="Oval 19">
              <a:extLst>
                <a:ext uri="{FF2B5EF4-FFF2-40B4-BE49-F238E27FC236}">
                  <a16:creationId xmlns:a16="http://schemas.microsoft.com/office/drawing/2014/main" id="{E72AE10C-BA02-4D62-BB79-A0872777C718}"/>
                </a:ext>
              </a:extLst>
            </p:cNvPr>
            <p:cNvSpPr/>
            <p:nvPr/>
          </p:nvSpPr>
          <p:spPr>
            <a:xfrm>
              <a:off x="-1480169" y="2651428"/>
              <a:ext cx="1142678" cy="114267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000" b="1" dirty="0">
                  <a:solidFill>
                    <a:srgbClr val="000000"/>
                  </a:solidFill>
                </a:rPr>
                <a:t>500+</a:t>
              </a:r>
            </a:p>
          </p:txBody>
        </p:sp>
        <p:sp>
          <p:nvSpPr>
            <p:cNvPr id="21" name="Oval 20">
              <a:extLst>
                <a:ext uri="{FF2B5EF4-FFF2-40B4-BE49-F238E27FC236}">
                  <a16:creationId xmlns:a16="http://schemas.microsoft.com/office/drawing/2014/main" id="{02CE3DD0-5416-4FE0-9818-156F88779543}"/>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D1B0635-A47F-4434-873E-4C19EF2B44BA}"/>
              </a:ext>
            </a:extLst>
          </p:cNvPr>
          <p:cNvGrpSpPr/>
          <p:nvPr/>
        </p:nvGrpSpPr>
        <p:grpSpPr>
          <a:xfrm>
            <a:off x="4890616" y="1944912"/>
            <a:ext cx="1202608" cy="1202609"/>
            <a:chOff x="-1480169" y="2651428"/>
            <a:chExt cx="1142678" cy="1142679"/>
          </a:xfrm>
        </p:grpSpPr>
        <p:sp>
          <p:nvSpPr>
            <p:cNvPr id="23" name="Oval 22">
              <a:extLst>
                <a:ext uri="{FF2B5EF4-FFF2-40B4-BE49-F238E27FC236}">
                  <a16:creationId xmlns:a16="http://schemas.microsoft.com/office/drawing/2014/main" id="{E9AB609E-2CEC-49B1-9E7F-E1207559A3BC}"/>
                </a:ext>
              </a:extLst>
            </p:cNvPr>
            <p:cNvSpPr/>
            <p:nvPr/>
          </p:nvSpPr>
          <p:spPr>
            <a:xfrm>
              <a:off x="-1480169" y="2651429"/>
              <a:ext cx="1142678" cy="114267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000" b="1" dirty="0">
                  <a:solidFill>
                    <a:srgbClr val="000000"/>
                  </a:solidFill>
                </a:rPr>
                <a:t>32</a:t>
              </a:r>
            </a:p>
          </p:txBody>
        </p:sp>
        <p:sp>
          <p:nvSpPr>
            <p:cNvPr id="24" name="Oval 23">
              <a:extLst>
                <a:ext uri="{FF2B5EF4-FFF2-40B4-BE49-F238E27FC236}">
                  <a16:creationId xmlns:a16="http://schemas.microsoft.com/office/drawing/2014/main" id="{51DF48B1-E432-4F10-847C-6D8DACCE7A10}"/>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C3A0353D-03BF-4A3F-B9EE-35DC62883C1F}"/>
              </a:ext>
            </a:extLst>
          </p:cNvPr>
          <p:cNvGrpSpPr/>
          <p:nvPr/>
        </p:nvGrpSpPr>
        <p:grpSpPr>
          <a:xfrm>
            <a:off x="6693075" y="1937030"/>
            <a:ext cx="1202608" cy="1210491"/>
            <a:chOff x="-1480169" y="2643938"/>
            <a:chExt cx="1142678" cy="1150168"/>
          </a:xfrm>
        </p:grpSpPr>
        <p:sp>
          <p:nvSpPr>
            <p:cNvPr id="26" name="Oval 25">
              <a:extLst>
                <a:ext uri="{FF2B5EF4-FFF2-40B4-BE49-F238E27FC236}">
                  <a16:creationId xmlns:a16="http://schemas.microsoft.com/office/drawing/2014/main" id="{C78278B1-DE2F-467C-B5BE-69CECAA6AECF}"/>
                </a:ext>
              </a:extLst>
            </p:cNvPr>
            <p:cNvSpPr/>
            <p:nvPr/>
          </p:nvSpPr>
          <p:spPr>
            <a:xfrm>
              <a:off x="-1480169" y="2643938"/>
              <a:ext cx="1142678" cy="114267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sz="1600" b="1" dirty="0">
                <a:solidFill>
                  <a:srgbClr val="000000"/>
                </a:solidFill>
              </a:endParaRPr>
            </a:p>
          </p:txBody>
        </p:sp>
        <p:sp>
          <p:nvSpPr>
            <p:cNvPr id="27" name="Oval 26">
              <a:extLst>
                <a:ext uri="{FF2B5EF4-FFF2-40B4-BE49-F238E27FC236}">
                  <a16:creationId xmlns:a16="http://schemas.microsoft.com/office/drawing/2014/main" id="{8469F4B1-21F1-4EC6-B2E8-85DD576E54BC}"/>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CB8632C-8479-4758-88E8-C0100E137BE3}"/>
              </a:ext>
            </a:extLst>
          </p:cNvPr>
          <p:cNvGrpSpPr/>
          <p:nvPr/>
        </p:nvGrpSpPr>
        <p:grpSpPr>
          <a:xfrm>
            <a:off x="1272153" y="1944912"/>
            <a:ext cx="1202608" cy="1202608"/>
            <a:chOff x="-1480169" y="2651428"/>
            <a:chExt cx="1142678" cy="1142678"/>
          </a:xfrm>
        </p:grpSpPr>
        <p:sp>
          <p:nvSpPr>
            <p:cNvPr id="29" name="Oval 28">
              <a:extLst>
                <a:ext uri="{FF2B5EF4-FFF2-40B4-BE49-F238E27FC236}">
                  <a16:creationId xmlns:a16="http://schemas.microsoft.com/office/drawing/2014/main" id="{A8F2EA0A-B29C-4053-8760-2A315079F061}"/>
                </a:ext>
              </a:extLst>
            </p:cNvPr>
            <p:cNvSpPr/>
            <p:nvPr/>
          </p:nvSpPr>
          <p:spPr>
            <a:xfrm>
              <a:off x="-1480169" y="2651428"/>
              <a:ext cx="1142678" cy="114267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rgbClr val="000000"/>
                  </a:solidFill>
                </a:rPr>
                <a:t>FEB 2020</a:t>
              </a:r>
            </a:p>
          </p:txBody>
        </p:sp>
        <p:sp>
          <p:nvSpPr>
            <p:cNvPr id="30" name="Oval 29">
              <a:extLst>
                <a:ext uri="{FF2B5EF4-FFF2-40B4-BE49-F238E27FC236}">
                  <a16:creationId xmlns:a16="http://schemas.microsoft.com/office/drawing/2014/main" id="{F671755A-A379-48A6-BC9E-5C1097E851E9}"/>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D9EAC423-3DB1-47B8-808F-8FB9C66C6448}"/>
              </a:ext>
            </a:extLst>
          </p:cNvPr>
          <p:cNvSpPr txBox="1"/>
          <p:nvPr/>
        </p:nvSpPr>
        <p:spPr>
          <a:xfrm>
            <a:off x="2898819" y="3647499"/>
            <a:ext cx="1594291" cy="523220"/>
          </a:xfrm>
          <a:prstGeom prst="rect">
            <a:avLst/>
          </a:prstGeom>
          <a:noFill/>
        </p:spPr>
        <p:txBody>
          <a:bodyPr wrap="square" rtlCol="0">
            <a:spAutoFit/>
          </a:bodyPr>
          <a:lstStyle/>
          <a:p>
            <a:pPr algn="ctr"/>
            <a:r>
              <a:rPr lang="en-US" sz="1400" b="1" dirty="0">
                <a:solidFill>
                  <a:srgbClr val="000000"/>
                </a:solidFill>
              </a:rPr>
              <a:t>Submissions Received</a:t>
            </a:r>
            <a:endParaRPr lang="en-US" sz="1200" dirty="0">
              <a:solidFill>
                <a:srgbClr val="000000"/>
              </a:solidFill>
            </a:endParaRPr>
          </a:p>
        </p:txBody>
      </p:sp>
      <p:sp>
        <p:nvSpPr>
          <p:cNvPr id="35" name="TextBox 34">
            <a:extLst>
              <a:ext uri="{FF2B5EF4-FFF2-40B4-BE49-F238E27FC236}">
                <a16:creationId xmlns:a16="http://schemas.microsoft.com/office/drawing/2014/main" id="{CB6638F1-728D-4431-87C5-1E9BD4A8C647}"/>
              </a:ext>
            </a:extLst>
          </p:cNvPr>
          <p:cNvSpPr txBox="1"/>
          <p:nvPr/>
        </p:nvSpPr>
        <p:spPr>
          <a:xfrm>
            <a:off x="6250362" y="3637590"/>
            <a:ext cx="2107432" cy="461665"/>
          </a:xfrm>
          <a:prstGeom prst="rect">
            <a:avLst/>
          </a:prstGeom>
          <a:noFill/>
        </p:spPr>
        <p:txBody>
          <a:bodyPr wrap="square" rtlCol="0">
            <a:spAutoFit/>
          </a:bodyPr>
          <a:lstStyle/>
          <a:p>
            <a:pPr algn="ctr"/>
            <a:r>
              <a:rPr lang="en-US" sz="1200" b="1" dirty="0">
                <a:solidFill>
                  <a:srgbClr val="000000"/>
                </a:solidFill>
              </a:rPr>
              <a:t>Fewest Number of Days from Abstract to Award</a:t>
            </a:r>
            <a:endParaRPr lang="en-US" sz="1400" b="1" dirty="0">
              <a:solidFill>
                <a:srgbClr val="000000"/>
              </a:solidFill>
            </a:endParaRPr>
          </a:p>
        </p:txBody>
      </p:sp>
      <p:sp>
        <p:nvSpPr>
          <p:cNvPr id="36" name="TextBox 35">
            <a:extLst>
              <a:ext uri="{FF2B5EF4-FFF2-40B4-BE49-F238E27FC236}">
                <a16:creationId xmlns:a16="http://schemas.microsoft.com/office/drawing/2014/main" id="{5EEAFF2B-2CB2-4B0F-A5AC-4BD677A5E125}"/>
              </a:ext>
            </a:extLst>
          </p:cNvPr>
          <p:cNvSpPr txBox="1"/>
          <p:nvPr/>
        </p:nvSpPr>
        <p:spPr>
          <a:xfrm>
            <a:off x="4702675" y="3655783"/>
            <a:ext cx="1594291" cy="523220"/>
          </a:xfrm>
          <a:prstGeom prst="rect">
            <a:avLst/>
          </a:prstGeom>
          <a:noFill/>
        </p:spPr>
        <p:txBody>
          <a:bodyPr wrap="square" rtlCol="0">
            <a:spAutoFit/>
          </a:bodyPr>
          <a:lstStyle/>
          <a:p>
            <a:pPr algn="ctr"/>
            <a:r>
              <a:rPr lang="en-US" sz="1400" b="1" dirty="0">
                <a:solidFill>
                  <a:srgbClr val="000000"/>
                </a:solidFill>
              </a:rPr>
              <a:t>Contracts Executed </a:t>
            </a:r>
            <a:endParaRPr lang="en-US" sz="1200" dirty="0">
              <a:solidFill>
                <a:srgbClr val="000000"/>
              </a:solidFill>
            </a:endParaRPr>
          </a:p>
        </p:txBody>
      </p:sp>
      <p:pic>
        <p:nvPicPr>
          <p:cNvPr id="39" name="Picture 38">
            <a:extLst>
              <a:ext uri="{FF2B5EF4-FFF2-40B4-BE49-F238E27FC236}">
                <a16:creationId xmlns:a16="http://schemas.microsoft.com/office/drawing/2014/main" id="{A1F78E71-3259-4DEB-8011-AD7F6F3ACA9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304960" y="56210"/>
            <a:ext cx="734651" cy="829545"/>
          </a:xfrm>
          <a:prstGeom prst="rect">
            <a:avLst/>
          </a:prstGeom>
        </p:spPr>
      </p:pic>
      <p:grpSp>
        <p:nvGrpSpPr>
          <p:cNvPr id="42" name="Group 41">
            <a:extLst>
              <a:ext uri="{FF2B5EF4-FFF2-40B4-BE49-F238E27FC236}">
                <a16:creationId xmlns:a16="http://schemas.microsoft.com/office/drawing/2014/main" id="{3E8F03F9-6F05-434B-AD97-CFE1636A0694}"/>
              </a:ext>
            </a:extLst>
          </p:cNvPr>
          <p:cNvGrpSpPr/>
          <p:nvPr/>
        </p:nvGrpSpPr>
        <p:grpSpPr>
          <a:xfrm>
            <a:off x="3341915" y="1111282"/>
            <a:ext cx="2758736" cy="533042"/>
            <a:chOff x="2716514" y="1020024"/>
            <a:chExt cx="2758736" cy="533042"/>
          </a:xfrm>
        </p:grpSpPr>
        <p:sp>
          <p:nvSpPr>
            <p:cNvPr id="40" name="TextBox 39">
              <a:extLst>
                <a:ext uri="{FF2B5EF4-FFF2-40B4-BE49-F238E27FC236}">
                  <a16:creationId xmlns:a16="http://schemas.microsoft.com/office/drawing/2014/main" id="{DEEA1AF4-FEFB-4E5D-BC30-34A35C4B3C95}"/>
                </a:ext>
              </a:extLst>
            </p:cNvPr>
            <p:cNvSpPr txBox="1"/>
            <p:nvPr/>
          </p:nvSpPr>
          <p:spPr>
            <a:xfrm>
              <a:off x="3880959" y="1091401"/>
              <a:ext cx="1594291" cy="461665"/>
            </a:xfrm>
            <a:prstGeom prst="rect">
              <a:avLst/>
            </a:prstGeom>
            <a:noFill/>
          </p:spPr>
          <p:txBody>
            <a:bodyPr wrap="square" rtlCol="0">
              <a:spAutoFit/>
            </a:bodyPr>
            <a:lstStyle/>
            <a:p>
              <a:pPr algn="ctr"/>
              <a:r>
                <a:rPr lang="en-US" sz="2400" b="1" dirty="0">
                  <a:solidFill>
                    <a:srgbClr val="000000"/>
                  </a:solidFill>
                </a:rPr>
                <a:t>EZ-BAA</a:t>
              </a:r>
            </a:p>
          </p:txBody>
        </p:sp>
        <p:pic>
          <p:nvPicPr>
            <p:cNvPr id="41" name="Picture 40">
              <a:extLst>
                <a:ext uri="{FF2B5EF4-FFF2-40B4-BE49-F238E27FC236}">
                  <a16:creationId xmlns:a16="http://schemas.microsoft.com/office/drawing/2014/main" id="{B8240F39-3296-4CFC-9AF7-0D6EB0DE0CA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716514" y="1020024"/>
              <a:ext cx="1276848" cy="492443"/>
            </a:xfrm>
            <a:prstGeom prst="rect">
              <a:avLst/>
            </a:prstGeom>
          </p:spPr>
        </p:pic>
      </p:grpSp>
      <p:cxnSp>
        <p:nvCxnSpPr>
          <p:cNvPr id="44" name="Straight Connector 43">
            <a:extLst>
              <a:ext uri="{FF2B5EF4-FFF2-40B4-BE49-F238E27FC236}">
                <a16:creationId xmlns:a16="http://schemas.microsoft.com/office/drawing/2014/main" id="{6A5C9730-58C5-4C8A-893B-AE00021A2B01}"/>
              </a:ext>
            </a:extLst>
          </p:cNvPr>
          <p:cNvCxnSpPr/>
          <p:nvPr/>
        </p:nvCxnSpPr>
        <p:spPr>
          <a:xfrm flipH="1">
            <a:off x="1272153" y="1410105"/>
            <a:ext cx="1809232" cy="0"/>
          </a:xfrm>
          <a:prstGeom prst="line">
            <a:avLst/>
          </a:prstGeom>
          <a:ln>
            <a:solidFill>
              <a:srgbClr val="000000"/>
            </a:solidFill>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58D71AF8-8C89-4C4A-BCD1-0A8AB3835FAB}"/>
              </a:ext>
            </a:extLst>
          </p:cNvPr>
          <p:cNvCxnSpPr/>
          <p:nvPr/>
        </p:nvCxnSpPr>
        <p:spPr>
          <a:xfrm flipH="1">
            <a:off x="6143201" y="1410105"/>
            <a:ext cx="1809232" cy="0"/>
          </a:xfrm>
          <a:prstGeom prst="line">
            <a:avLst/>
          </a:prstGeom>
          <a:ln>
            <a:solidFill>
              <a:srgbClr val="000000"/>
            </a:solidFill>
          </a:ln>
        </p:spPr>
        <p:style>
          <a:lnRef idx="2">
            <a:schemeClr val="dk1"/>
          </a:lnRef>
          <a:fillRef idx="0">
            <a:schemeClr val="dk1"/>
          </a:fillRef>
          <a:effectRef idx="1">
            <a:schemeClr val="dk1"/>
          </a:effectRef>
          <a:fontRef idx="minor">
            <a:schemeClr val="tx1"/>
          </a:fontRef>
        </p:style>
      </p:cxnSp>
      <p:sp>
        <p:nvSpPr>
          <p:cNvPr id="2" name="Rectangle 1"/>
          <p:cNvSpPr/>
          <p:nvPr/>
        </p:nvSpPr>
        <p:spPr>
          <a:xfrm>
            <a:off x="7138487" y="2361549"/>
            <a:ext cx="312906" cy="369332"/>
          </a:xfrm>
          <a:prstGeom prst="rect">
            <a:avLst/>
          </a:prstGeom>
        </p:spPr>
        <p:txBody>
          <a:bodyPr wrap="none">
            <a:spAutoFit/>
          </a:bodyPr>
          <a:lstStyle/>
          <a:p>
            <a:r>
              <a:rPr lang="en-US" b="1" dirty="0">
                <a:solidFill>
                  <a:srgbClr val="000000"/>
                </a:solidFill>
              </a:rPr>
              <a:t>9</a:t>
            </a:r>
            <a:endParaRPr lang="en-US" dirty="0"/>
          </a:p>
        </p:txBody>
      </p:sp>
      <p:sp>
        <p:nvSpPr>
          <p:cNvPr id="13" name="Title 12">
            <a:extLst>
              <a:ext uri="{FF2B5EF4-FFF2-40B4-BE49-F238E27FC236}">
                <a16:creationId xmlns:a16="http://schemas.microsoft.com/office/drawing/2014/main" id="{01A701DB-CBEE-4148-B4ED-0F7E46256598}"/>
              </a:ext>
            </a:extLst>
          </p:cNvPr>
          <p:cNvSpPr>
            <a:spLocks noGrp="1"/>
          </p:cNvSpPr>
          <p:nvPr>
            <p:ph type="title"/>
          </p:nvPr>
        </p:nvSpPr>
        <p:spPr/>
        <p:txBody>
          <a:bodyPr>
            <a:normAutofit fontScale="90000"/>
          </a:bodyPr>
          <a:lstStyle/>
          <a:p>
            <a:r>
              <a:rPr lang="en-US" dirty="0"/>
              <a:t>DRIVe Acquisitions Team: </a:t>
            </a:r>
            <a:br>
              <a:rPr lang="en-US" dirty="0"/>
            </a:br>
            <a:r>
              <a:rPr lang="en-US" dirty="0"/>
              <a:t>EZ-BAA 2.0 &amp; COVID-19 Response</a:t>
            </a:r>
          </a:p>
        </p:txBody>
      </p:sp>
    </p:spTree>
    <p:extLst>
      <p:ext uri="{BB962C8B-B14F-4D97-AF65-F5344CB8AC3E}">
        <p14:creationId xmlns:p14="http://schemas.microsoft.com/office/powerpoint/2010/main" val="336914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6">
            <a:extLst>
              <a:ext uri="{FF2B5EF4-FFF2-40B4-BE49-F238E27FC236}">
                <a16:creationId xmlns:a16="http://schemas.microsoft.com/office/drawing/2014/main" id="{99AA4C95-C854-43E1-9F5B-3BBA1DE6945C}"/>
              </a:ext>
            </a:extLst>
          </p:cNvPr>
          <p:cNvSpPr txBox="1"/>
          <p:nvPr/>
        </p:nvSpPr>
        <p:spPr>
          <a:xfrm>
            <a:off x="6423450" y="1190036"/>
            <a:ext cx="2614007" cy="984885"/>
          </a:xfrm>
          <a:prstGeom prst="rect">
            <a:avLst/>
          </a:prstGeom>
          <a:noFill/>
          <a:ln>
            <a:solidFill>
              <a:srgbClr val="FF0000"/>
            </a:solidFill>
          </a:ln>
        </p:spPr>
        <p:txBody>
          <a:bodyPr wrap="square" numCol="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000000"/>
                </a:solidFill>
              </a:rPr>
              <a:t>Cost to the individual</a:t>
            </a:r>
          </a:p>
          <a:p>
            <a:pPr marL="171450" indent="-171450">
              <a:buFont typeface="Arial" panose="020B0604020202020204" pitchFamily="34" charset="0"/>
              <a:buChar char="•"/>
            </a:pPr>
            <a:r>
              <a:rPr lang="en-US" sz="1400" dirty="0">
                <a:solidFill>
                  <a:srgbClr val="000000"/>
                </a:solidFill>
              </a:rPr>
              <a:t>Long wait times</a:t>
            </a:r>
          </a:p>
          <a:p>
            <a:pPr marL="171450" indent="-171450">
              <a:buFont typeface="Arial" panose="020B0604020202020204" pitchFamily="34" charset="0"/>
              <a:buChar char="•"/>
            </a:pPr>
            <a:r>
              <a:rPr lang="en-US" sz="1400" dirty="0">
                <a:solidFill>
                  <a:srgbClr val="000000"/>
                </a:solidFill>
              </a:rPr>
              <a:t>Prolonged illness</a:t>
            </a:r>
          </a:p>
          <a:p>
            <a:pPr marL="171450" indent="-171450">
              <a:buFont typeface="Arial" panose="020B0604020202020204" pitchFamily="34" charset="0"/>
              <a:buChar char="•"/>
            </a:pPr>
            <a:r>
              <a:rPr lang="en-US" sz="1400" dirty="0">
                <a:solidFill>
                  <a:srgbClr val="000000"/>
                </a:solidFill>
              </a:rPr>
              <a:t>Risk of disease progression</a:t>
            </a:r>
          </a:p>
        </p:txBody>
      </p:sp>
      <p:sp>
        <p:nvSpPr>
          <p:cNvPr id="29" name="TextBox 68">
            <a:extLst>
              <a:ext uri="{FF2B5EF4-FFF2-40B4-BE49-F238E27FC236}">
                <a16:creationId xmlns:a16="http://schemas.microsoft.com/office/drawing/2014/main" id="{D1C0953C-0DD6-4F94-80EC-3F5D09541B75}"/>
              </a:ext>
            </a:extLst>
          </p:cNvPr>
          <p:cNvSpPr txBox="1"/>
          <p:nvPr/>
        </p:nvSpPr>
        <p:spPr>
          <a:xfrm>
            <a:off x="6432183" y="2301158"/>
            <a:ext cx="2604965" cy="1846659"/>
          </a:xfrm>
          <a:prstGeom prst="rect">
            <a:avLst/>
          </a:prstGeom>
          <a:noFill/>
          <a:ln>
            <a:solidFill>
              <a:srgbClr val="FF0000"/>
            </a:solidFill>
          </a:ln>
        </p:spPr>
        <p:txBody>
          <a:bodyPr wrap="square" numCol="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000000"/>
                </a:solidFill>
              </a:rPr>
              <a:t>Costs to the community</a:t>
            </a:r>
          </a:p>
          <a:p>
            <a:pPr marL="171450" indent="-171450">
              <a:buFont typeface="Arial" panose="020B0604020202020204" pitchFamily="34" charset="0"/>
              <a:buChar char="•"/>
            </a:pPr>
            <a:r>
              <a:rPr lang="en-US" sz="1400" dirty="0">
                <a:solidFill>
                  <a:srgbClr val="000000"/>
                </a:solidFill>
              </a:rPr>
              <a:t>Delays cause burden to healthcare system</a:t>
            </a:r>
          </a:p>
          <a:p>
            <a:pPr marL="171450" indent="-171450">
              <a:buFont typeface="Arial" panose="020B0604020202020204" pitchFamily="34" charset="0"/>
              <a:buChar char="•"/>
            </a:pPr>
            <a:r>
              <a:rPr lang="en-US" sz="1400" dirty="0">
                <a:solidFill>
                  <a:srgbClr val="000000"/>
                </a:solidFill>
              </a:rPr>
              <a:t>Loss of productivity</a:t>
            </a:r>
          </a:p>
          <a:p>
            <a:pPr marL="171450" indent="-171450">
              <a:buFont typeface="Arial" panose="020B0604020202020204" pitchFamily="34" charset="0"/>
              <a:buChar char="•"/>
            </a:pPr>
            <a:r>
              <a:rPr lang="en-US" sz="1400" dirty="0">
                <a:solidFill>
                  <a:srgbClr val="000000"/>
                </a:solidFill>
              </a:rPr>
              <a:t>For infectious disease: risk of transmission and spread in the community; lack of resources</a:t>
            </a:r>
          </a:p>
        </p:txBody>
      </p:sp>
      <p:pic>
        <p:nvPicPr>
          <p:cNvPr id="30" name="Picture 29" descr="Image result for illn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678" y="1766539"/>
            <a:ext cx="1338099" cy="949347"/>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aphic 99">
            <a:extLst>
              <a:ext uri="{FF2B5EF4-FFF2-40B4-BE49-F238E27FC236}">
                <a16:creationId xmlns:a16="http://schemas.microsoft.com/office/drawing/2014/main" id="{799DFEE3-E458-479C-B161-8FC19274AAD6}"/>
              </a:ext>
            </a:extLst>
          </p:cNvPr>
          <p:cNvGrpSpPr/>
          <p:nvPr/>
        </p:nvGrpSpPr>
        <p:grpSpPr>
          <a:xfrm>
            <a:off x="201256" y="1723299"/>
            <a:ext cx="1914941" cy="2194648"/>
            <a:chOff x="3562350" y="1822132"/>
            <a:chExt cx="2016823" cy="1480946"/>
          </a:xfrm>
          <a:solidFill>
            <a:srgbClr val="959595"/>
          </a:solidFill>
        </p:grpSpPr>
        <p:sp>
          <p:nvSpPr>
            <p:cNvPr id="45" name="Freeform: Shape 44">
              <a:extLst>
                <a:ext uri="{FF2B5EF4-FFF2-40B4-BE49-F238E27FC236}">
                  <a16:creationId xmlns:a16="http://schemas.microsoft.com/office/drawing/2014/main" id="{6F10844A-611B-4B21-9870-33496548CEF0}"/>
                </a:ext>
              </a:extLst>
            </p:cNvPr>
            <p:cNvSpPr/>
            <p:nvPr/>
          </p:nvSpPr>
          <p:spPr>
            <a:xfrm>
              <a:off x="3562350"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sp>
          <p:nvSpPr>
            <p:cNvPr id="46" name="Freeform: Shape 45">
              <a:extLst>
                <a:ext uri="{FF2B5EF4-FFF2-40B4-BE49-F238E27FC236}">
                  <a16:creationId xmlns:a16="http://schemas.microsoft.com/office/drawing/2014/main" id="{8849E3DA-9A2B-4D79-8F44-5BB4928332BD}"/>
                </a:ext>
              </a:extLst>
            </p:cNvPr>
            <p:cNvSpPr/>
            <p:nvPr/>
          </p:nvSpPr>
          <p:spPr>
            <a:xfrm>
              <a:off x="5569648"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grpSp>
      <p:sp>
        <p:nvSpPr>
          <p:cNvPr id="40" name="Freeform: Shape 39">
            <a:extLst>
              <a:ext uri="{FF2B5EF4-FFF2-40B4-BE49-F238E27FC236}">
                <a16:creationId xmlns:a16="http://schemas.microsoft.com/office/drawing/2014/main" id="{50955CFA-3538-4DF2-94ED-7B33048C8607}"/>
              </a:ext>
            </a:extLst>
          </p:cNvPr>
          <p:cNvSpPr/>
          <p:nvPr/>
        </p:nvSpPr>
        <p:spPr>
          <a:xfrm>
            <a:off x="165081" y="1169615"/>
            <a:ext cx="1987292" cy="628090"/>
          </a:xfrm>
          <a:custGeom>
            <a:avLst/>
            <a:gdLst>
              <a:gd name="connsiteX0" fmla="*/ 85725 w 2093023"/>
              <a:gd name="connsiteY0" fmla="*/ 157163 h 693420"/>
              <a:gd name="connsiteX1" fmla="*/ 157163 w 2093023"/>
              <a:gd name="connsiteY1" fmla="*/ 85725 h 693420"/>
              <a:gd name="connsiteX2" fmla="*/ 1935861 w 2093023"/>
              <a:gd name="connsiteY2" fmla="*/ 85725 h 693420"/>
              <a:gd name="connsiteX3" fmla="*/ 2007299 w 2093023"/>
              <a:gd name="connsiteY3" fmla="*/ 157163 h 693420"/>
              <a:gd name="connsiteX4" fmla="*/ 2007299 w 2093023"/>
              <a:gd name="connsiteY4" fmla="*/ 693420 h 693420"/>
              <a:gd name="connsiteX5" fmla="*/ 2093024 w 2093023"/>
              <a:gd name="connsiteY5" fmla="*/ 693420 h 693420"/>
              <a:gd name="connsiteX6" fmla="*/ 2093024 w 2093023"/>
              <a:gd name="connsiteY6" fmla="*/ 157163 h 693420"/>
              <a:gd name="connsiteX7" fmla="*/ 1935861 w 2093023"/>
              <a:gd name="connsiteY7" fmla="*/ 0 h 693420"/>
              <a:gd name="connsiteX8" fmla="*/ 157163 w 2093023"/>
              <a:gd name="connsiteY8" fmla="*/ 0 h 693420"/>
              <a:gd name="connsiteX9" fmla="*/ 0 w 2093023"/>
              <a:gd name="connsiteY9" fmla="*/ 157163 h 693420"/>
              <a:gd name="connsiteX10" fmla="*/ 0 w 2093023"/>
              <a:gd name="connsiteY10" fmla="*/ 693420 h 693420"/>
              <a:gd name="connsiteX11" fmla="*/ 85725 w 2093023"/>
              <a:gd name="connsiteY11" fmla="*/ 693420 h 693420"/>
              <a:gd name="connsiteX12" fmla="*/ 85725 w 2093023"/>
              <a:gd name="connsiteY12" fmla="*/ 157163 h 69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693420">
                <a:moveTo>
                  <a:pt x="85725" y="157163"/>
                </a:moveTo>
                <a:cubicBezTo>
                  <a:pt x="85725" y="117729"/>
                  <a:pt x="117729" y="85725"/>
                  <a:pt x="157163" y="85725"/>
                </a:cubicBezTo>
                <a:lnTo>
                  <a:pt x="1935861" y="85725"/>
                </a:lnTo>
                <a:cubicBezTo>
                  <a:pt x="1975295" y="85725"/>
                  <a:pt x="2007299" y="117729"/>
                  <a:pt x="2007299" y="157163"/>
                </a:cubicBezTo>
                <a:lnTo>
                  <a:pt x="2007299" y="693420"/>
                </a:lnTo>
                <a:lnTo>
                  <a:pt x="2093024" y="693420"/>
                </a:lnTo>
                <a:lnTo>
                  <a:pt x="2093024" y="157163"/>
                </a:lnTo>
                <a:cubicBezTo>
                  <a:pt x="2093024" y="70485"/>
                  <a:pt x="2022539" y="0"/>
                  <a:pt x="1935861" y="0"/>
                </a:cubicBezTo>
                <a:lnTo>
                  <a:pt x="157163" y="0"/>
                </a:lnTo>
                <a:cubicBezTo>
                  <a:pt x="70485" y="0"/>
                  <a:pt x="0" y="70485"/>
                  <a:pt x="0" y="157163"/>
                </a:cubicBezTo>
                <a:lnTo>
                  <a:pt x="0" y="693420"/>
                </a:lnTo>
                <a:lnTo>
                  <a:pt x="85725" y="693420"/>
                </a:lnTo>
                <a:lnTo>
                  <a:pt x="85725" y="157163"/>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43" name="Freeform: Shape 42">
            <a:extLst>
              <a:ext uri="{FF2B5EF4-FFF2-40B4-BE49-F238E27FC236}">
                <a16:creationId xmlns:a16="http://schemas.microsoft.com/office/drawing/2014/main" id="{A8CAA122-BE30-47E5-9828-21510F533E17}"/>
              </a:ext>
            </a:extLst>
          </p:cNvPr>
          <p:cNvSpPr/>
          <p:nvPr/>
        </p:nvSpPr>
        <p:spPr>
          <a:xfrm>
            <a:off x="165081" y="3470406"/>
            <a:ext cx="1987292" cy="642066"/>
          </a:xfrm>
          <a:custGeom>
            <a:avLst/>
            <a:gdLst>
              <a:gd name="connsiteX0" fmla="*/ 2007299 w 2093023"/>
              <a:gd name="connsiteY0" fmla="*/ 551688 h 708850"/>
              <a:gd name="connsiteX1" fmla="*/ 1935861 w 2093023"/>
              <a:gd name="connsiteY1" fmla="*/ 623126 h 708850"/>
              <a:gd name="connsiteX2" fmla="*/ 157163 w 2093023"/>
              <a:gd name="connsiteY2" fmla="*/ 623126 h 708850"/>
              <a:gd name="connsiteX3" fmla="*/ 85725 w 2093023"/>
              <a:gd name="connsiteY3" fmla="*/ 551688 h 708850"/>
              <a:gd name="connsiteX4" fmla="*/ 85725 w 2093023"/>
              <a:gd name="connsiteY4" fmla="*/ 0 h 708850"/>
              <a:gd name="connsiteX5" fmla="*/ 0 w 2093023"/>
              <a:gd name="connsiteY5" fmla="*/ 0 h 708850"/>
              <a:gd name="connsiteX6" fmla="*/ 0 w 2093023"/>
              <a:gd name="connsiteY6" fmla="*/ 551688 h 708850"/>
              <a:gd name="connsiteX7" fmla="*/ 157163 w 2093023"/>
              <a:gd name="connsiteY7" fmla="*/ 708851 h 708850"/>
              <a:gd name="connsiteX8" fmla="*/ 1935861 w 2093023"/>
              <a:gd name="connsiteY8" fmla="*/ 708851 h 708850"/>
              <a:gd name="connsiteX9" fmla="*/ 2093024 w 2093023"/>
              <a:gd name="connsiteY9" fmla="*/ 551688 h 708850"/>
              <a:gd name="connsiteX10" fmla="*/ 2093024 w 2093023"/>
              <a:gd name="connsiteY10" fmla="*/ 0 h 708850"/>
              <a:gd name="connsiteX11" fmla="*/ 2007299 w 2093023"/>
              <a:gd name="connsiteY11" fmla="*/ 0 h 708850"/>
              <a:gd name="connsiteX12" fmla="*/ 2007299 w 2093023"/>
              <a:gd name="connsiteY12" fmla="*/ 551688 h 7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708850">
                <a:moveTo>
                  <a:pt x="2007299" y="551688"/>
                </a:moveTo>
                <a:cubicBezTo>
                  <a:pt x="2007299" y="591122"/>
                  <a:pt x="1975295" y="623126"/>
                  <a:pt x="1935861" y="623126"/>
                </a:cubicBezTo>
                <a:lnTo>
                  <a:pt x="157163" y="623126"/>
                </a:lnTo>
                <a:cubicBezTo>
                  <a:pt x="117729" y="623126"/>
                  <a:pt x="85725" y="591122"/>
                  <a:pt x="85725" y="551688"/>
                </a:cubicBezTo>
                <a:lnTo>
                  <a:pt x="85725" y="0"/>
                </a:lnTo>
                <a:lnTo>
                  <a:pt x="0" y="0"/>
                </a:lnTo>
                <a:lnTo>
                  <a:pt x="0" y="551688"/>
                </a:lnTo>
                <a:cubicBezTo>
                  <a:pt x="0" y="638366"/>
                  <a:pt x="70485" y="708851"/>
                  <a:pt x="157163" y="708851"/>
                </a:cubicBezTo>
                <a:lnTo>
                  <a:pt x="1935861" y="708851"/>
                </a:lnTo>
                <a:cubicBezTo>
                  <a:pt x="2022539" y="708851"/>
                  <a:pt x="2093024" y="638366"/>
                  <a:pt x="2093024" y="551688"/>
                </a:cubicBezTo>
                <a:lnTo>
                  <a:pt x="2093024" y="0"/>
                </a:lnTo>
                <a:lnTo>
                  <a:pt x="2007299" y="0"/>
                </a:lnTo>
                <a:lnTo>
                  <a:pt x="2007299" y="551688"/>
                </a:lnTo>
                <a:close/>
              </a:path>
            </a:pathLst>
          </a:custGeom>
          <a:solidFill>
            <a:srgbClr val="2F559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53" name="TextBox 52">
            <a:extLst>
              <a:ext uri="{FF2B5EF4-FFF2-40B4-BE49-F238E27FC236}">
                <a16:creationId xmlns:a16="http://schemas.microsoft.com/office/drawing/2014/main" id="{D8CD62B5-64E7-4FF5-BA51-E544ED745586}"/>
              </a:ext>
            </a:extLst>
          </p:cNvPr>
          <p:cNvSpPr txBox="1"/>
          <p:nvPr/>
        </p:nvSpPr>
        <p:spPr>
          <a:xfrm>
            <a:off x="307148" y="1389273"/>
            <a:ext cx="1703156" cy="298361"/>
          </a:xfrm>
          <a:prstGeom prst="rect">
            <a:avLst/>
          </a:prstGeom>
          <a:noFill/>
        </p:spPr>
        <p:txBody>
          <a:bodyPr wrap="square">
            <a:noAutofit/>
          </a:bodyPr>
          <a:lstStyle/>
          <a:p>
            <a:pPr marL="0" lvl="0" indent="0" algn="ctr" defTabSz="711200">
              <a:lnSpc>
                <a:spcPct val="90000"/>
              </a:lnSpc>
              <a:spcBef>
                <a:spcPct val="0"/>
              </a:spcBef>
              <a:spcAft>
                <a:spcPct val="35000"/>
              </a:spcAft>
              <a:buNone/>
            </a:pPr>
            <a:r>
              <a:rPr lang="en-US" sz="1600" b="1" kern="1200" dirty="0">
                <a:solidFill>
                  <a:srgbClr val="000000"/>
                </a:solidFill>
              </a:rPr>
              <a:t>SYMPTOMS</a:t>
            </a:r>
            <a:endParaRPr lang="en-US" sz="1600" kern="1200" dirty="0">
              <a:solidFill>
                <a:srgbClr val="000000"/>
              </a:solidFill>
            </a:endParaRPr>
          </a:p>
        </p:txBody>
      </p:sp>
      <p:sp>
        <p:nvSpPr>
          <p:cNvPr id="2" name="Rectangle 1">
            <a:extLst>
              <a:ext uri="{FF2B5EF4-FFF2-40B4-BE49-F238E27FC236}">
                <a16:creationId xmlns:a16="http://schemas.microsoft.com/office/drawing/2014/main" id="{E839F9FC-101E-4AB8-BDDC-7736D4D0BF96}"/>
              </a:ext>
            </a:extLst>
          </p:cNvPr>
          <p:cNvSpPr/>
          <p:nvPr/>
        </p:nvSpPr>
        <p:spPr>
          <a:xfrm>
            <a:off x="282652" y="2802191"/>
            <a:ext cx="1752151" cy="949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09532" indent="-109532">
              <a:buFont typeface="Arial" panose="020B0604020202020204" pitchFamily="34" charset="0"/>
              <a:buChar char="•"/>
            </a:pPr>
            <a:r>
              <a:rPr lang="en-US" sz="1200" dirty="0">
                <a:solidFill>
                  <a:srgbClr val="000000"/>
                </a:solidFill>
              </a:rPr>
              <a:t>Difficult to differentiate illness</a:t>
            </a:r>
          </a:p>
          <a:p>
            <a:pPr marL="109532" indent="-109532">
              <a:buFont typeface="Arial" panose="020B0604020202020204" pitchFamily="34" charset="0"/>
              <a:buChar char="•"/>
            </a:pPr>
            <a:r>
              <a:rPr lang="en-US" sz="1200" dirty="0">
                <a:solidFill>
                  <a:srgbClr val="000000"/>
                </a:solidFill>
              </a:rPr>
              <a:t>Patient can be a transmission vector before noticeable symptoms </a:t>
            </a:r>
          </a:p>
        </p:txBody>
      </p:sp>
      <p:pic>
        <p:nvPicPr>
          <p:cNvPr id="8" name="Picture 7" descr="Image result for emergency room wait">
            <a:extLst>
              <a:ext uri="{FF2B5EF4-FFF2-40B4-BE49-F238E27FC236}">
                <a16:creationId xmlns:a16="http://schemas.microsoft.com/office/drawing/2014/main" id="{45E2E916-BB3B-48B3-8E15-8A167A8043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86" r="18605" b="15652"/>
          <a:stretch/>
        </p:blipFill>
        <p:spPr bwMode="auto">
          <a:xfrm>
            <a:off x="2592766" y="1781743"/>
            <a:ext cx="1304168" cy="926860"/>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aphic 99">
            <a:extLst>
              <a:ext uri="{FF2B5EF4-FFF2-40B4-BE49-F238E27FC236}">
                <a16:creationId xmlns:a16="http://schemas.microsoft.com/office/drawing/2014/main" id="{4D9F5FB7-0172-4207-A379-911F9CD76AC4}"/>
              </a:ext>
            </a:extLst>
          </p:cNvPr>
          <p:cNvGrpSpPr/>
          <p:nvPr/>
        </p:nvGrpSpPr>
        <p:grpSpPr>
          <a:xfrm>
            <a:off x="2287380" y="1723299"/>
            <a:ext cx="1914941" cy="2194648"/>
            <a:chOff x="3562350" y="1822132"/>
            <a:chExt cx="2016823" cy="1480946"/>
          </a:xfrm>
          <a:solidFill>
            <a:srgbClr val="959595"/>
          </a:solidFill>
        </p:grpSpPr>
        <p:sp>
          <p:nvSpPr>
            <p:cNvPr id="70" name="Freeform: Shape 69">
              <a:extLst>
                <a:ext uri="{FF2B5EF4-FFF2-40B4-BE49-F238E27FC236}">
                  <a16:creationId xmlns:a16="http://schemas.microsoft.com/office/drawing/2014/main" id="{D09AA275-BC38-4277-9117-71CF6170B0A3}"/>
                </a:ext>
              </a:extLst>
            </p:cNvPr>
            <p:cNvSpPr/>
            <p:nvPr/>
          </p:nvSpPr>
          <p:spPr>
            <a:xfrm>
              <a:off x="3562350"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sp>
          <p:nvSpPr>
            <p:cNvPr id="71" name="Freeform: Shape 70">
              <a:extLst>
                <a:ext uri="{FF2B5EF4-FFF2-40B4-BE49-F238E27FC236}">
                  <a16:creationId xmlns:a16="http://schemas.microsoft.com/office/drawing/2014/main" id="{6FF33F59-830D-4966-9FE3-D7381E72B252}"/>
                </a:ext>
              </a:extLst>
            </p:cNvPr>
            <p:cNvSpPr/>
            <p:nvPr/>
          </p:nvSpPr>
          <p:spPr>
            <a:xfrm>
              <a:off x="5569648"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grpSp>
      <p:sp>
        <p:nvSpPr>
          <p:cNvPr id="68" name="Freeform: Shape 67">
            <a:extLst>
              <a:ext uri="{FF2B5EF4-FFF2-40B4-BE49-F238E27FC236}">
                <a16:creationId xmlns:a16="http://schemas.microsoft.com/office/drawing/2014/main" id="{29B533A7-5EB9-4E4C-BD4F-F514DD980AD9}"/>
              </a:ext>
            </a:extLst>
          </p:cNvPr>
          <p:cNvSpPr/>
          <p:nvPr/>
        </p:nvSpPr>
        <p:spPr>
          <a:xfrm>
            <a:off x="2251204" y="1169615"/>
            <a:ext cx="1987292" cy="628090"/>
          </a:xfrm>
          <a:custGeom>
            <a:avLst/>
            <a:gdLst>
              <a:gd name="connsiteX0" fmla="*/ 85725 w 2093023"/>
              <a:gd name="connsiteY0" fmla="*/ 157163 h 693420"/>
              <a:gd name="connsiteX1" fmla="*/ 157163 w 2093023"/>
              <a:gd name="connsiteY1" fmla="*/ 85725 h 693420"/>
              <a:gd name="connsiteX2" fmla="*/ 1935861 w 2093023"/>
              <a:gd name="connsiteY2" fmla="*/ 85725 h 693420"/>
              <a:gd name="connsiteX3" fmla="*/ 2007299 w 2093023"/>
              <a:gd name="connsiteY3" fmla="*/ 157163 h 693420"/>
              <a:gd name="connsiteX4" fmla="*/ 2007299 w 2093023"/>
              <a:gd name="connsiteY4" fmla="*/ 693420 h 693420"/>
              <a:gd name="connsiteX5" fmla="*/ 2093024 w 2093023"/>
              <a:gd name="connsiteY5" fmla="*/ 693420 h 693420"/>
              <a:gd name="connsiteX6" fmla="*/ 2093024 w 2093023"/>
              <a:gd name="connsiteY6" fmla="*/ 157163 h 693420"/>
              <a:gd name="connsiteX7" fmla="*/ 1935861 w 2093023"/>
              <a:gd name="connsiteY7" fmla="*/ 0 h 693420"/>
              <a:gd name="connsiteX8" fmla="*/ 157163 w 2093023"/>
              <a:gd name="connsiteY8" fmla="*/ 0 h 693420"/>
              <a:gd name="connsiteX9" fmla="*/ 0 w 2093023"/>
              <a:gd name="connsiteY9" fmla="*/ 157163 h 693420"/>
              <a:gd name="connsiteX10" fmla="*/ 0 w 2093023"/>
              <a:gd name="connsiteY10" fmla="*/ 693420 h 693420"/>
              <a:gd name="connsiteX11" fmla="*/ 85725 w 2093023"/>
              <a:gd name="connsiteY11" fmla="*/ 693420 h 693420"/>
              <a:gd name="connsiteX12" fmla="*/ 85725 w 2093023"/>
              <a:gd name="connsiteY12" fmla="*/ 157163 h 69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693420">
                <a:moveTo>
                  <a:pt x="85725" y="157163"/>
                </a:moveTo>
                <a:cubicBezTo>
                  <a:pt x="85725" y="117729"/>
                  <a:pt x="117729" y="85725"/>
                  <a:pt x="157163" y="85725"/>
                </a:cubicBezTo>
                <a:lnTo>
                  <a:pt x="1935861" y="85725"/>
                </a:lnTo>
                <a:cubicBezTo>
                  <a:pt x="1975295" y="85725"/>
                  <a:pt x="2007299" y="117729"/>
                  <a:pt x="2007299" y="157163"/>
                </a:cubicBezTo>
                <a:lnTo>
                  <a:pt x="2007299" y="693420"/>
                </a:lnTo>
                <a:lnTo>
                  <a:pt x="2093024" y="693420"/>
                </a:lnTo>
                <a:lnTo>
                  <a:pt x="2093024" y="157163"/>
                </a:lnTo>
                <a:cubicBezTo>
                  <a:pt x="2093024" y="70485"/>
                  <a:pt x="2022539" y="0"/>
                  <a:pt x="1935861" y="0"/>
                </a:cubicBezTo>
                <a:lnTo>
                  <a:pt x="157163" y="0"/>
                </a:lnTo>
                <a:cubicBezTo>
                  <a:pt x="70485" y="0"/>
                  <a:pt x="0" y="70485"/>
                  <a:pt x="0" y="157163"/>
                </a:cubicBezTo>
                <a:lnTo>
                  <a:pt x="0" y="693420"/>
                </a:lnTo>
                <a:lnTo>
                  <a:pt x="85725" y="693420"/>
                </a:lnTo>
                <a:lnTo>
                  <a:pt x="85725" y="157163"/>
                </a:lnTo>
                <a:close/>
              </a:path>
            </a:pathLst>
          </a:custGeom>
          <a:solidFill>
            <a:srgbClr val="FF8735"/>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69" name="Freeform: Shape 68">
            <a:extLst>
              <a:ext uri="{FF2B5EF4-FFF2-40B4-BE49-F238E27FC236}">
                <a16:creationId xmlns:a16="http://schemas.microsoft.com/office/drawing/2014/main" id="{D52CEE3D-B2AE-4566-BFD3-28041EA5095B}"/>
              </a:ext>
            </a:extLst>
          </p:cNvPr>
          <p:cNvSpPr/>
          <p:nvPr/>
        </p:nvSpPr>
        <p:spPr>
          <a:xfrm>
            <a:off x="2251204" y="3470406"/>
            <a:ext cx="1987292" cy="642066"/>
          </a:xfrm>
          <a:custGeom>
            <a:avLst/>
            <a:gdLst>
              <a:gd name="connsiteX0" fmla="*/ 2007299 w 2093023"/>
              <a:gd name="connsiteY0" fmla="*/ 551688 h 708850"/>
              <a:gd name="connsiteX1" fmla="*/ 1935861 w 2093023"/>
              <a:gd name="connsiteY1" fmla="*/ 623126 h 708850"/>
              <a:gd name="connsiteX2" fmla="*/ 157163 w 2093023"/>
              <a:gd name="connsiteY2" fmla="*/ 623126 h 708850"/>
              <a:gd name="connsiteX3" fmla="*/ 85725 w 2093023"/>
              <a:gd name="connsiteY3" fmla="*/ 551688 h 708850"/>
              <a:gd name="connsiteX4" fmla="*/ 85725 w 2093023"/>
              <a:gd name="connsiteY4" fmla="*/ 0 h 708850"/>
              <a:gd name="connsiteX5" fmla="*/ 0 w 2093023"/>
              <a:gd name="connsiteY5" fmla="*/ 0 h 708850"/>
              <a:gd name="connsiteX6" fmla="*/ 0 w 2093023"/>
              <a:gd name="connsiteY6" fmla="*/ 551688 h 708850"/>
              <a:gd name="connsiteX7" fmla="*/ 157163 w 2093023"/>
              <a:gd name="connsiteY7" fmla="*/ 708851 h 708850"/>
              <a:gd name="connsiteX8" fmla="*/ 1935861 w 2093023"/>
              <a:gd name="connsiteY8" fmla="*/ 708851 h 708850"/>
              <a:gd name="connsiteX9" fmla="*/ 2093024 w 2093023"/>
              <a:gd name="connsiteY9" fmla="*/ 551688 h 708850"/>
              <a:gd name="connsiteX10" fmla="*/ 2093024 w 2093023"/>
              <a:gd name="connsiteY10" fmla="*/ 0 h 708850"/>
              <a:gd name="connsiteX11" fmla="*/ 2007299 w 2093023"/>
              <a:gd name="connsiteY11" fmla="*/ 0 h 708850"/>
              <a:gd name="connsiteX12" fmla="*/ 2007299 w 2093023"/>
              <a:gd name="connsiteY12" fmla="*/ 551688 h 7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708850">
                <a:moveTo>
                  <a:pt x="2007299" y="551688"/>
                </a:moveTo>
                <a:cubicBezTo>
                  <a:pt x="2007299" y="591122"/>
                  <a:pt x="1975295" y="623126"/>
                  <a:pt x="1935861" y="623126"/>
                </a:cubicBezTo>
                <a:lnTo>
                  <a:pt x="157163" y="623126"/>
                </a:lnTo>
                <a:cubicBezTo>
                  <a:pt x="117729" y="623126"/>
                  <a:pt x="85725" y="591122"/>
                  <a:pt x="85725" y="551688"/>
                </a:cubicBezTo>
                <a:lnTo>
                  <a:pt x="85725" y="0"/>
                </a:lnTo>
                <a:lnTo>
                  <a:pt x="0" y="0"/>
                </a:lnTo>
                <a:lnTo>
                  <a:pt x="0" y="551688"/>
                </a:lnTo>
                <a:cubicBezTo>
                  <a:pt x="0" y="638366"/>
                  <a:pt x="70485" y="708851"/>
                  <a:pt x="157163" y="708851"/>
                </a:cubicBezTo>
                <a:lnTo>
                  <a:pt x="1935861" y="708851"/>
                </a:lnTo>
                <a:cubicBezTo>
                  <a:pt x="2022539" y="708851"/>
                  <a:pt x="2093024" y="638366"/>
                  <a:pt x="2093024" y="551688"/>
                </a:cubicBezTo>
                <a:lnTo>
                  <a:pt x="2093024" y="0"/>
                </a:lnTo>
                <a:lnTo>
                  <a:pt x="2007299" y="0"/>
                </a:lnTo>
                <a:lnTo>
                  <a:pt x="2007299" y="551688"/>
                </a:lnTo>
                <a:close/>
              </a:path>
            </a:pathLst>
          </a:custGeom>
          <a:solidFill>
            <a:srgbClr val="FF8735"/>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72" name="TextBox 71">
            <a:extLst>
              <a:ext uri="{FF2B5EF4-FFF2-40B4-BE49-F238E27FC236}">
                <a16:creationId xmlns:a16="http://schemas.microsoft.com/office/drawing/2014/main" id="{4F5C7AEB-CE68-4708-AECD-6BE8F8A1CF0F}"/>
              </a:ext>
            </a:extLst>
          </p:cNvPr>
          <p:cNvSpPr txBox="1"/>
          <p:nvPr/>
        </p:nvSpPr>
        <p:spPr>
          <a:xfrm>
            <a:off x="2393271" y="1389273"/>
            <a:ext cx="1703156" cy="298361"/>
          </a:xfrm>
          <a:prstGeom prst="rect">
            <a:avLst/>
          </a:prstGeom>
          <a:noFill/>
        </p:spPr>
        <p:txBody>
          <a:bodyPr wrap="square">
            <a:noAutofit/>
          </a:bodyPr>
          <a:lstStyle/>
          <a:p>
            <a:pPr marL="0" lvl="0" indent="0" algn="ctr" defTabSz="711200">
              <a:lnSpc>
                <a:spcPct val="90000"/>
              </a:lnSpc>
              <a:spcBef>
                <a:spcPct val="0"/>
              </a:spcBef>
              <a:spcAft>
                <a:spcPct val="35000"/>
              </a:spcAft>
              <a:buNone/>
            </a:pPr>
            <a:r>
              <a:rPr lang="en-US" sz="1600" b="1" kern="1200" dirty="0">
                <a:solidFill>
                  <a:srgbClr val="000000"/>
                </a:solidFill>
              </a:rPr>
              <a:t>DIAGNOSIS</a:t>
            </a:r>
          </a:p>
        </p:txBody>
      </p:sp>
      <p:sp>
        <p:nvSpPr>
          <p:cNvPr id="73" name="Rectangle 72">
            <a:extLst>
              <a:ext uri="{FF2B5EF4-FFF2-40B4-BE49-F238E27FC236}">
                <a16:creationId xmlns:a16="http://schemas.microsoft.com/office/drawing/2014/main" id="{08E7E950-EB27-4896-BD22-91D449A13FC9}"/>
              </a:ext>
            </a:extLst>
          </p:cNvPr>
          <p:cNvSpPr/>
          <p:nvPr/>
        </p:nvSpPr>
        <p:spPr>
          <a:xfrm>
            <a:off x="2368775" y="2802191"/>
            <a:ext cx="1752151" cy="949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09532" indent="-109532">
              <a:buFont typeface="Arial" panose="020B0604020202020204" pitchFamily="34" charset="0"/>
              <a:buChar char="•"/>
            </a:pPr>
            <a:r>
              <a:rPr lang="en-US" sz="1200" dirty="0">
                <a:solidFill>
                  <a:srgbClr val="000000"/>
                </a:solidFill>
              </a:rPr>
              <a:t>Appointment with healthcare provider</a:t>
            </a:r>
          </a:p>
          <a:p>
            <a:pPr marL="109532" indent="-109532">
              <a:buFont typeface="Arial" panose="020B0604020202020204" pitchFamily="34" charset="0"/>
              <a:buChar char="•"/>
            </a:pPr>
            <a:r>
              <a:rPr lang="en-US" sz="1200" dirty="0">
                <a:solidFill>
                  <a:srgbClr val="000000"/>
                </a:solidFill>
              </a:rPr>
              <a:t>Wait at clinic or emergency room</a:t>
            </a:r>
          </a:p>
        </p:txBody>
      </p:sp>
      <p:pic>
        <p:nvPicPr>
          <p:cNvPr id="31" name="Picture 30" descr="Image result for pharmacy wait time">
            <a:extLst>
              <a:ext uri="{FF2B5EF4-FFF2-40B4-BE49-F238E27FC236}">
                <a16:creationId xmlns:a16="http://schemas.microsoft.com/office/drawing/2014/main" id="{89458747-6387-4CFC-82EE-47260668C61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400" r="31509" b="20348"/>
          <a:stretch/>
        </p:blipFill>
        <p:spPr bwMode="auto">
          <a:xfrm>
            <a:off x="4686884" y="1822562"/>
            <a:ext cx="1288177" cy="893322"/>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aphic 99">
            <a:extLst>
              <a:ext uri="{FF2B5EF4-FFF2-40B4-BE49-F238E27FC236}">
                <a16:creationId xmlns:a16="http://schemas.microsoft.com/office/drawing/2014/main" id="{4613FE41-64EF-4278-B156-8C56EE81ABB4}"/>
              </a:ext>
            </a:extLst>
          </p:cNvPr>
          <p:cNvGrpSpPr/>
          <p:nvPr/>
        </p:nvGrpSpPr>
        <p:grpSpPr>
          <a:xfrm>
            <a:off x="4373503" y="1723299"/>
            <a:ext cx="1914941" cy="2194648"/>
            <a:chOff x="3562350" y="1822132"/>
            <a:chExt cx="2016823" cy="1480946"/>
          </a:xfrm>
          <a:solidFill>
            <a:srgbClr val="959595"/>
          </a:solidFill>
        </p:grpSpPr>
        <p:sp>
          <p:nvSpPr>
            <p:cNvPr id="76" name="Freeform: Shape 75">
              <a:extLst>
                <a:ext uri="{FF2B5EF4-FFF2-40B4-BE49-F238E27FC236}">
                  <a16:creationId xmlns:a16="http://schemas.microsoft.com/office/drawing/2014/main" id="{D42422EC-E1C3-47B1-9A9C-5AD015EED7FD}"/>
                </a:ext>
              </a:extLst>
            </p:cNvPr>
            <p:cNvSpPr/>
            <p:nvPr/>
          </p:nvSpPr>
          <p:spPr>
            <a:xfrm>
              <a:off x="3562350"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sp>
          <p:nvSpPr>
            <p:cNvPr id="77" name="Freeform: Shape 76">
              <a:extLst>
                <a:ext uri="{FF2B5EF4-FFF2-40B4-BE49-F238E27FC236}">
                  <a16:creationId xmlns:a16="http://schemas.microsoft.com/office/drawing/2014/main" id="{FBD4F26D-08BF-4284-94D1-A0849A85C92C}"/>
                </a:ext>
              </a:extLst>
            </p:cNvPr>
            <p:cNvSpPr/>
            <p:nvPr/>
          </p:nvSpPr>
          <p:spPr>
            <a:xfrm>
              <a:off x="5569648" y="1822132"/>
              <a:ext cx="9525" cy="1480946"/>
            </a:xfrm>
            <a:custGeom>
              <a:avLst/>
              <a:gdLst>
                <a:gd name="connsiteX0" fmla="*/ 0 w 9525"/>
                <a:gd name="connsiteY0" fmla="*/ 0 h 1480946"/>
                <a:gd name="connsiteX1" fmla="*/ 9525 w 9525"/>
                <a:gd name="connsiteY1" fmla="*/ 0 h 1480946"/>
                <a:gd name="connsiteX2" fmla="*/ 9525 w 9525"/>
                <a:gd name="connsiteY2" fmla="*/ 1480947 h 1480946"/>
                <a:gd name="connsiteX3" fmla="*/ 0 w 9525"/>
                <a:gd name="connsiteY3" fmla="*/ 1480947 h 1480946"/>
              </a:gdLst>
              <a:ahLst/>
              <a:cxnLst>
                <a:cxn ang="0">
                  <a:pos x="connsiteX0" y="connsiteY0"/>
                </a:cxn>
                <a:cxn ang="0">
                  <a:pos x="connsiteX1" y="connsiteY1"/>
                </a:cxn>
                <a:cxn ang="0">
                  <a:pos x="connsiteX2" y="connsiteY2"/>
                </a:cxn>
                <a:cxn ang="0">
                  <a:pos x="connsiteX3" y="connsiteY3"/>
                </a:cxn>
              </a:cxnLst>
              <a:rect l="l" t="t" r="r" b="b"/>
              <a:pathLst>
                <a:path w="9525" h="1480946">
                  <a:moveTo>
                    <a:pt x="0" y="0"/>
                  </a:moveTo>
                  <a:lnTo>
                    <a:pt x="9525" y="0"/>
                  </a:lnTo>
                  <a:lnTo>
                    <a:pt x="9525" y="1480947"/>
                  </a:lnTo>
                  <a:lnTo>
                    <a:pt x="0" y="1480947"/>
                  </a:lnTo>
                  <a:close/>
                </a:path>
              </a:pathLst>
            </a:custGeom>
            <a:solidFill>
              <a:srgbClr val="959595"/>
            </a:solidFill>
            <a:ln w="9525" cap="flat">
              <a:solidFill>
                <a:srgbClr val="959595"/>
              </a:solidFill>
              <a:prstDash val="solid"/>
              <a:miter/>
            </a:ln>
          </p:spPr>
          <p:txBody>
            <a:bodyPr rtlCol="0" anchor="ctr"/>
            <a:lstStyle/>
            <a:p>
              <a:endParaRPr lang="en-US" sz="1400" dirty="0"/>
            </a:p>
          </p:txBody>
        </p:sp>
      </p:grpSp>
      <p:sp>
        <p:nvSpPr>
          <p:cNvPr id="78" name="Freeform: Shape 77">
            <a:extLst>
              <a:ext uri="{FF2B5EF4-FFF2-40B4-BE49-F238E27FC236}">
                <a16:creationId xmlns:a16="http://schemas.microsoft.com/office/drawing/2014/main" id="{75DAC792-4052-4312-AA97-5C59F6F0A468}"/>
              </a:ext>
            </a:extLst>
          </p:cNvPr>
          <p:cNvSpPr/>
          <p:nvPr/>
        </p:nvSpPr>
        <p:spPr>
          <a:xfrm>
            <a:off x="4337327" y="1169615"/>
            <a:ext cx="1987292" cy="628090"/>
          </a:xfrm>
          <a:custGeom>
            <a:avLst/>
            <a:gdLst>
              <a:gd name="connsiteX0" fmla="*/ 85725 w 2093023"/>
              <a:gd name="connsiteY0" fmla="*/ 157163 h 693420"/>
              <a:gd name="connsiteX1" fmla="*/ 157163 w 2093023"/>
              <a:gd name="connsiteY1" fmla="*/ 85725 h 693420"/>
              <a:gd name="connsiteX2" fmla="*/ 1935861 w 2093023"/>
              <a:gd name="connsiteY2" fmla="*/ 85725 h 693420"/>
              <a:gd name="connsiteX3" fmla="*/ 2007299 w 2093023"/>
              <a:gd name="connsiteY3" fmla="*/ 157163 h 693420"/>
              <a:gd name="connsiteX4" fmla="*/ 2007299 w 2093023"/>
              <a:gd name="connsiteY4" fmla="*/ 693420 h 693420"/>
              <a:gd name="connsiteX5" fmla="*/ 2093024 w 2093023"/>
              <a:gd name="connsiteY5" fmla="*/ 693420 h 693420"/>
              <a:gd name="connsiteX6" fmla="*/ 2093024 w 2093023"/>
              <a:gd name="connsiteY6" fmla="*/ 157163 h 693420"/>
              <a:gd name="connsiteX7" fmla="*/ 1935861 w 2093023"/>
              <a:gd name="connsiteY7" fmla="*/ 0 h 693420"/>
              <a:gd name="connsiteX8" fmla="*/ 157163 w 2093023"/>
              <a:gd name="connsiteY8" fmla="*/ 0 h 693420"/>
              <a:gd name="connsiteX9" fmla="*/ 0 w 2093023"/>
              <a:gd name="connsiteY9" fmla="*/ 157163 h 693420"/>
              <a:gd name="connsiteX10" fmla="*/ 0 w 2093023"/>
              <a:gd name="connsiteY10" fmla="*/ 693420 h 693420"/>
              <a:gd name="connsiteX11" fmla="*/ 85725 w 2093023"/>
              <a:gd name="connsiteY11" fmla="*/ 693420 h 693420"/>
              <a:gd name="connsiteX12" fmla="*/ 85725 w 2093023"/>
              <a:gd name="connsiteY12" fmla="*/ 157163 h 69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693420">
                <a:moveTo>
                  <a:pt x="85725" y="157163"/>
                </a:moveTo>
                <a:cubicBezTo>
                  <a:pt x="85725" y="117729"/>
                  <a:pt x="117729" y="85725"/>
                  <a:pt x="157163" y="85725"/>
                </a:cubicBezTo>
                <a:lnTo>
                  <a:pt x="1935861" y="85725"/>
                </a:lnTo>
                <a:cubicBezTo>
                  <a:pt x="1975295" y="85725"/>
                  <a:pt x="2007299" y="117729"/>
                  <a:pt x="2007299" y="157163"/>
                </a:cubicBezTo>
                <a:lnTo>
                  <a:pt x="2007299" y="693420"/>
                </a:lnTo>
                <a:lnTo>
                  <a:pt x="2093024" y="693420"/>
                </a:lnTo>
                <a:lnTo>
                  <a:pt x="2093024" y="157163"/>
                </a:lnTo>
                <a:cubicBezTo>
                  <a:pt x="2093024" y="70485"/>
                  <a:pt x="2022539" y="0"/>
                  <a:pt x="1935861" y="0"/>
                </a:cubicBezTo>
                <a:lnTo>
                  <a:pt x="157163" y="0"/>
                </a:lnTo>
                <a:cubicBezTo>
                  <a:pt x="70485" y="0"/>
                  <a:pt x="0" y="70485"/>
                  <a:pt x="0" y="157163"/>
                </a:cubicBezTo>
                <a:lnTo>
                  <a:pt x="0" y="693420"/>
                </a:lnTo>
                <a:lnTo>
                  <a:pt x="85725" y="693420"/>
                </a:lnTo>
                <a:lnTo>
                  <a:pt x="85725" y="157163"/>
                </a:lnTo>
                <a:close/>
              </a:path>
            </a:pathLst>
          </a:custGeom>
          <a:solidFill>
            <a:srgbClr val="70AD4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79" name="Freeform: Shape 78">
            <a:extLst>
              <a:ext uri="{FF2B5EF4-FFF2-40B4-BE49-F238E27FC236}">
                <a16:creationId xmlns:a16="http://schemas.microsoft.com/office/drawing/2014/main" id="{7A01E65C-FE5A-4CA6-AC14-7520E969D589}"/>
              </a:ext>
            </a:extLst>
          </p:cNvPr>
          <p:cNvSpPr/>
          <p:nvPr/>
        </p:nvSpPr>
        <p:spPr>
          <a:xfrm>
            <a:off x="4337327" y="3491826"/>
            <a:ext cx="1987292" cy="642066"/>
          </a:xfrm>
          <a:custGeom>
            <a:avLst/>
            <a:gdLst>
              <a:gd name="connsiteX0" fmla="*/ 2007299 w 2093023"/>
              <a:gd name="connsiteY0" fmla="*/ 551688 h 708850"/>
              <a:gd name="connsiteX1" fmla="*/ 1935861 w 2093023"/>
              <a:gd name="connsiteY1" fmla="*/ 623126 h 708850"/>
              <a:gd name="connsiteX2" fmla="*/ 157163 w 2093023"/>
              <a:gd name="connsiteY2" fmla="*/ 623126 h 708850"/>
              <a:gd name="connsiteX3" fmla="*/ 85725 w 2093023"/>
              <a:gd name="connsiteY3" fmla="*/ 551688 h 708850"/>
              <a:gd name="connsiteX4" fmla="*/ 85725 w 2093023"/>
              <a:gd name="connsiteY4" fmla="*/ 0 h 708850"/>
              <a:gd name="connsiteX5" fmla="*/ 0 w 2093023"/>
              <a:gd name="connsiteY5" fmla="*/ 0 h 708850"/>
              <a:gd name="connsiteX6" fmla="*/ 0 w 2093023"/>
              <a:gd name="connsiteY6" fmla="*/ 551688 h 708850"/>
              <a:gd name="connsiteX7" fmla="*/ 157163 w 2093023"/>
              <a:gd name="connsiteY7" fmla="*/ 708851 h 708850"/>
              <a:gd name="connsiteX8" fmla="*/ 1935861 w 2093023"/>
              <a:gd name="connsiteY8" fmla="*/ 708851 h 708850"/>
              <a:gd name="connsiteX9" fmla="*/ 2093024 w 2093023"/>
              <a:gd name="connsiteY9" fmla="*/ 551688 h 708850"/>
              <a:gd name="connsiteX10" fmla="*/ 2093024 w 2093023"/>
              <a:gd name="connsiteY10" fmla="*/ 0 h 708850"/>
              <a:gd name="connsiteX11" fmla="*/ 2007299 w 2093023"/>
              <a:gd name="connsiteY11" fmla="*/ 0 h 708850"/>
              <a:gd name="connsiteX12" fmla="*/ 2007299 w 2093023"/>
              <a:gd name="connsiteY12" fmla="*/ 551688 h 7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3023" h="708850">
                <a:moveTo>
                  <a:pt x="2007299" y="551688"/>
                </a:moveTo>
                <a:cubicBezTo>
                  <a:pt x="2007299" y="591122"/>
                  <a:pt x="1975295" y="623126"/>
                  <a:pt x="1935861" y="623126"/>
                </a:cubicBezTo>
                <a:lnTo>
                  <a:pt x="157163" y="623126"/>
                </a:lnTo>
                <a:cubicBezTo>
                  <a:pt x="117729" y="623126"/>
                  <a:pt x="85725" y="591122"/>
                  <a:pt x="85725" y="551688"/>
                </a:cubicBezTo>
                <a:lnTo>
                  <a:pt x="85725" y="0"/>
                </a:lnTo>
                <a:lnTo>
                  <a:pt x="0" y="0"/>
                </a:lnTo>
                <a:lnTo>
                  <a:pt x="0" y="551688"/>
                </a:lnTo>
                <a:cubicBezTo>
                  <a:pt x="0" y="638366"/>
                  <a:pt x="70485" y="708851"/>
                  <a:pt x="157163" y="708851"/>
                </a:cubicBezTo>
                <a:lnTo>
                  <a:pt x="1935861" y="708851"/>
                </a:lnTo>
                <a:cubicBezTo>
                  <a:pt x="2022539" y="708851"/>
                  <a:pt x="2093024" y="638366"/>
                  <a:pt x="2093024" y="551688"/>
                </a:cubicBezTo>
                <a:lnTo>
                  <a:pt x="2093024" y="0"/>
                </a:lnTo>
                <a:lnTo>
                  <a:pt x="2007299" y="0"/>
                </a:lnTo>
                <a:lnTo>
                  <a:pt x="2007299" y="551688"/>
                </a:lnTo>
                <a:close/>
              </a:path>
            </a:pathLst>
          </a:custGeom>
          <a:solidFill>
            <a:srgbClr val="70AD47"/>
          </a:solidFill>
          <a:ln/>
        </p:spPr>
        <p:style>
          <a:lnRef idx="0">
            <a:schemeClr val="accent4"/>
          </a:lnRef>
          <a:fillRef idx="3">
            <a:schemeClr val="accent4"/>
          </a:fillRef>
          <a:effectRef idx="3">
            <a:schemeClr val="accent4"/>
          </a:effectRef>
          <a:fontRef idx="minor">
            <a:schemeClr val="lt1"/>
          </a:fontRef>
        </p:style>
        <p:txBody>
          <a:bodyPr rtlCol="0" anchor="ctr"/>
          <a:lstStyle/>
          <a:p>
            <a:pPr defTabSz="1219170"/>
            <a:endParaRPr lang="en-US" sz="1600" dirty="0">
              <a:solidFill>
                <a:prstClr val="white"/>
              </a:solidFill>
              <a:latin typeface="Arial"/>
            </a:endParaRPr>
          </a:p>
        </p:txBody>
      </p:sp>
      <p:sp>
        <p:nvSpPr>
          <p:cNvPr id="80" name="TextBox 79">
            <a:extLst>
              <a:ext uri="{FF2B5EF4-FFF2-40B4-BE49-F238E27FC236}">
                <a16:creationId xmlns:a16="http://schemas.microsoft.com/office/drawing/2014/main" id="{6C5877EF-AD22-435E-80BD-611FD6BD901E}"/>
              </a:ext>
            </a:extLst>
          </p:cNvPr>
          <p:cNvSpPr txBox="1"/>
          <p:nvPr/>
        </p:nvSpPr>
        <p:spPr>
          <a:xfrm>
            <a:off x="4479394" y="1389273"/>
            <a:ext cx="1703156" cy="298361"/>
          </a:xfrm>
          <a:prstGeom prst="rect">
            <a:avLst/>
          </a:prstGeom>
          <a:noFill/>
        </p:spPr>
        <p:txBody>
          <a:bodyPr wrap="square">
            <a:noAutofit/>
          </a:bodyPr>
          <a:lstStyle/>
          <a:p>
            <a:pPr marL="0" lvl="0" indent="0" algn="ctr" defTabSz="711200">
              <a:lnSpc>
                <a:spcPct val="90000"/>
              </a:lnSpc>
              <a:spcBef>
                <a:spcPct val="0"/>
              </a:spcBef>
              <a:spcAft>
                <a:spcPct val="35000"/>
              </a:spcAft>
              <a:buNone/>
            </a:pPr>
            <a:r>
              <a:rPr lang="en-US" sz="1600" b="1" kern="1200" dirty="0">
                <a:solidFill>
                  <a:srgbClr val="000000"/>
                </a:solidFill>
              </a:rPr>
              <a:t>TREATMENT</a:t>
            </a:r>
          </a:p>
        </p:txBody>
      </p:sp>
      <p:sp>
        <p:nvSpPr>
          <p:cNvPr id="81" name="Rectangle 80">
            <a:extLst>
              <a:ext uri="{FF2B5EF4-FFF2-40B4-BE49-F238E27FC236}">
                <a16:creationId xmlns:a16="http://schemas.microsoft.com/office/drawing/2014/main" id="{1D65EB59-EDAA-4BC2-BC21-BEDB02F9B33A}"/>
              </a:ext>
            </a:extLst>
          </p:cNvPr>
          <p:cNvSpPr/>
          <p:nvPr/>
        </p:nvSpPr>
        <p:spPr>
          <a:xfrm>
            <a:off x="4454898" y="2802191"/>
            <a:ext cx="1752151" cy="949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09532" indent="-109532">
              <a:buFont typeface="Arial" panose="020B0604020202020204" pitchFamily="34" charset="0"/>
              <a:buChar char="•"/>
            </a:pPr>
            <a:r>
              <a:rPr lang="en-US" sz="1200" dirty="0">
                <a:solidFill>
                  <a:srgbClr val="000000"/>
                </a:solidFill>
              </a:rPr>
              <a:t>Filling prescriptions</a:t>
            </a:r>
          </a:p>
          <a:p>
            <a:pPr marL="109532" indent="-109532">
              <a:buFont typeface="Arial" panose="020B0604020202020204" pitchFamily="34" charset="0"/>
              <a:buChar char="•"/>
            </a:pPr>
            <a:r>
              <a:rPr lang="en-US" sz="1200" dirty="0">
                <a:solidFill>
                  <a:srgbClr val="000000"/>
                </a:solidFill>
              </a:rPr>
              <a:t>Many treatments work best when given early</a:t>
            </a:r>
          </a:p>
        </p:txBody>
      </p:sp>
      <p:cxnSp>
        <p:nvCxnSpPr>
          <p:cNvPr id="9" name="Straight Connector 8">
            <a:extLst>
              <a:ext uri="{FF2B5EF4-FFF2-40B4-BE49-F238E27FC236}">
                <a16:creationId xmlns:a16="http://schemas.microsoft.com/office/drawing/2014/main" id="{43097D93-A824-4579-8B24-A27B29406E4E}"/>
              </a:ext>
            </a:extLst>
          </p:cNvPr>
          <p:cNvCxnSpPr>
            <a:cxnSpLocks/>
          </p:cNvCxnSpPr>
          <p:nvPr/>
        </p:nvCxnSpPr>
        <p:spPr>
          <a:xfrm>
            <a:off x="2127793" y="2301158"/>
            <a:ext cx="147992" cy="0"/>
          </a:xfrm>
          <a:prstGeom prst="line">
            <a:avLst/>
          </a:prstGeom>
          <a:ln w="34925" cap="flat" cmpd="sng" algn="ctr">
            <a:solidFill>
              <a:srgbClr val="959595"/>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0887F60B-85B7-4F63-92EF-5F1E4EEF357A}"/>
              </a:ext>
            </a:extLst>
          </p:cNvPr>
          <p:cNvCxnSpPr>
            <a:cxnSpLocks/>
          </p:cNvCxnSpPr>
          <p:nvPr/>
        </p:nvCxnSpPr>
        <p:spPr>
          <a:xfrm>
            <a:off x="4213916" y="2301158"/>
            <a:ext cx="147992" cy="0"/>
          </a:xfrm>
          <a:prstGeom prst="line">
            <a:avLst/>
          </a:prstGeom>
          <a:ln w="34925" cap="flat" cmpd="sng" algn="ctr">
            <a:solidFill>
              <a:srgbClr val="959595"/>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itle 13">
            <a:extLst>
              <a:ext uri="{FF2B5EF4-FFF2-40B4-BE49-F238E27FC236}">
                <a16:creationId xmlns:a16="http://schemas.microsoft.com/office/drawing/2014/main" id="{77E8677C-073A-4C75-A20D-7C388497E091}"/>
              </a:ext>
            </a:extLst>
          </p:cNvPr>
          <p:cNvSpPr>
            <a:spLocks noGrp="1"/>
          </p:cNvSpPr>
          <p:nvPr>
            <p:ph type="title"/>
          </p:nvPr>
        </p:nvSpPr>
        <p:spPr/>
        <p:txBody>
          <a:bodyPr>
            <a:normAutofit/>
          </a:bodyPr>
          <a:lstStyle/>
          <a:p>
            <a:r>
              <a:rPr lang="en-US" dirty="0"/>
              <a:t>Traditional healthcare paradigm</a:t>
            </a:r>
          </a:p>
        </p:txBody>
      </p:sp>
    </p:spTree>
    <p:extLst>
      <p:ext uri="{BB962C8B-B14F-4D97-AF65-F5344CB8AC3E}">
        <p14:creationId xmlns:p14="http://schemas.microsoft.com/office/powerpoint/2010/main" val="88398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210964BD-E28B-405A-8DC7-A0AFD7C21630}"/>
              </a:ext>
            </a:extLst>
          </p:cNvPr>
          <p:cNvGraphicFramePr/>
          <p:nvPr>
            <p:extLst>
              <p:ext uri="{D42A27DB-BD31-4B8C-83A1-F6EECF244321}">
                <p14:modId xmlns:p14="http://schemas.microsoft.com/office/powerpoint/2010/main" val="3118925194"/>
              </p:ext>
            </p:extLst>
          </p:nvPr>
        </p:nvGraphicFramePr>
        <p:xfrm>
          <a:off x="4258017" y="1626896"/>
          <a:ext cx="4511607" cy="2633566"/>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5F1DFAFA-C9CB-4621-A644-2F09DE2189B0}"/>
              </a:ext>
            </a:extLst>
          </p:cNvPr>
          <p:cNvSpPr>
            <a:spLocks noGrp="1"/>
          </p:cNvSpPr>
          <p:nvPr>
            <p:ph type="title"/>
          </p:nvPr>
        </p:nvSpPr>
        <p:spPr/>
        <p:txBody>
          <a:bodyPr>
            <a:normAutofit fontScale="90000"/>
          </a:bodyPr>
          <a:lstStyle/>
          <a:p>
            <a:r>
              <a:rPr lang="en-US" dirty="0"/>
              <a:t>DRIVe Acquisitions Team:</a:t>
            </a:r>
            <a:br>
              <a:rPr lang="en-US" dirty="0"/>
            </a:br>
            <a:r>
              <a:rPr lang="en-US" dirty="0"/>
              <a:t>Aligning Interests</a:t>
            </a:r>
          </a:p>
        </p:txBody>
      </p:sp>
      <p:pic>
        <p:nvPicPr>
          <p:cNvPr id="12" name="Picture 11">
            <a:extLst>
              <a:ext uri="{FF2B5EF4-FFF2-40B4-BE49-F238E27FC236}">
                <a16:creationId xmlns:a16="http://schemas.microsoft.com/office/drawing/2014/main" id="{D92362B8-D25E-4712-92E2-196A0BB570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304960" y="56210"/>
            <a:ext cx="734651" cy="829545"/>
          </a:xfrm>
          <a:prstGeom prst="rect">
            <a:avLst/>
          </a:prstGeom>
        </p:spPr>
      </p:pic>
      <p:grpSp>
        <p:nvGrpSpPr>
          <p:cNvPr id="27" name="Group 26">
            <a:extLst>
              <a:ext uri="{FF2B5EF4-FFF2-40B4-BE49-F238E27FC236}">
                <a16:creationId xmlns:a16="http://schemas.microsoft.com/office/drawing/2014/main" id="{7C1ED540-6DDA-4DDC-B913-A7376C53276F}"/>
              </a:ext>
            </a:extLst>
          </p:cNvPr>
          <p:cNvGrpSpPr/>
          <p:nvPr/>
        </p:nvGrpSpPr>
        <p:grpSpPr>
          <a:xfrm>
            <a:off x="180030" y="985488"/>
            <a:ext cx="3705739" cy="3409950"/>
            <a:chOff x="404510" y="1141899"/>
            <a:chExt cx="2688530" cy="3114088"/>
          </a:xfrm>
        </p:grpSpPr>
        <p:sp>
          <p:nvSpPr>
            <p:cNvPr id="28" name="Rectangle 27">
              <a:extLst>
                <a:ext uri="{FF2B5EF4-FFF2-40B4-BE49-F238E27FC236}">
                  <a16:creationId xmlns:a16="http://schemas.microsoft.com/office/drawing/2014/main" id="{BDE3EC2A-DC3F-465F-85B7-2123D02D56D8}"/>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640080" rIns="121920" bIns="60960" numCol="1" spcCol="0" rtlCol="0" fromWordArt="0" anchor="t" anchorCtr="0" forceAA="0" compatLnSpc="1">
              <a:prstTxWarp prst="textNoShape">
                <a:avLst/>
              </a:prstTxWarp>
              <a:noAutofit/>
            </a:bodyPr>
            <a:lstStyle/>
            <a:p>
              <a:pPr algn="ctr">
                <a:spcBef>
                  <a:spcPts val="200"/>
                </a:spcBef>
                <a:spcAft>
                  <a:spcPts val="200"/>
                </a:spcAft>
              </a:pPr>
              <a:r>
                <a:rPr lang="en-US" sz="2000" b="1" kern="0" dirty="0">
                  <a:solidFill>
                    <a:srgbClr val="000000"/>
                  </a:solidFill>
                </a:rPr>
                <a:t>Every DRIVe contract has included a cost-share element</a:t>
              </a:r>
            </a:p>
          </p:txBody>
        </p:sp>
        <p:pic>
          <p:nvPicPr>
            <p:cNvPr id="29" name="Picture 28" descr="A picture containing bird&#10;&#10;Description automatically generated">
              <a:extLst>
                <a:ext uri="{FF2B5EF4-FFF2-40B4-BE49-F238E27FC236}">
                  <a16:creationId xmlns:a16="http://schemas.microsoft.com/office/drawing/2014/main" id="{6C1AA987-5F7A-4FD1-892C-45BEEF45C3AC}"/>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30" name="Group 29">
            <a:extLst>
              <a:ext uri="{FF2B5EF4-FFF2-40B4-BE49-F238E27FC236}">
                <a16:creationId xmlns:a16="http://schemas.microsoft.com/office/drawing/2014/main" id="{E4817445-93C9-486D-8EFE-9BE1DD8BD978}"/>
              </a:ext>
            </a:extLst>
          </p:cNvPr>
          <p:cNvGrpSpPr/>
          <p:nvPr/>
        </p:nvGrpSpPr>
        <p:grpSpPr>
          <a:xfrm>
            <a:off x="3971926" y="1009691"/>
            <a:ext cx="5083790" cy="3359946"/>
            <a:chOff x="3879056" y="1012029"/>
            <a:chExt cx="5071836" cy="3359946"/>
          </a:xfrm>
        </p:grpSpPr>
        <p:cxnSp>
          <p:nvCxnSpPr>
            <p:cNvPr id="31" name="Straight Connector 30">
              <a:extLst>
                <a:ext uri="{FF2B5EF4-FFF2-40B4-BE49-F238E27FC236}">
                  <a16:creationId xmlns:a16="http://schemas.microsoft.com/office/drawing/2014/main" id="{586AF93E-6C24-4F15-9CDF-298F4FAF4D2B}"/>
                </a:ext>
              </a:extLst>
            </p:cNvPr>
            <p:cNvCxnSpPr>
              <a:cxnSpLocks/>
            </p:cNvCxnSpPr>
            <p:nvPr/>
          </p:nvCxnSpPr>
          <p:spPr>
            <a:xfrm>
              <a:off x="3879056" y="1012029"/>
              <a:ext cx="5071836" cy="0"/>
            </a:xfrm>
            <a:prstGeom prst="line">
              <a:avLst/>
            </a:prstGeom>
            <a:ln>
              <a:solidFill>
                <a:srgbClr val="4E8787"/>
              </a:solidFill>
            </a:ln>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55FF5AC4-53E9-4577-97DA-EA3ADD081383}"/>
                </a:ext>
              </a:extLst>
            </p:cNvPr>
            <p:cNvCxnSpPr>
              <a:cxnSpLocks/>
            </p:cNvCxnSpPr>
            <p:nvPr/>
          </p:nvCxnSpPr>
          <p:spPr>
            <a:xfrm>
              <a:off x="3879056" y="4371975"/>
              <a:ext cx="5071836" cy="0"/>
            </a:xfrm>
            <a:prstGeom prst="line">
              <a:avLst/>
            </a:prstGeom>
            <a:ln>
              <a:solidFill>
                <a:srgbClr val="4E8787"/>
              </a:solidFill>
            </a:ln>
          </p:spPr>
          <p:style>
            <a:lnRef idx="2">
              <a:schemeClr val="dk1"/>
            </a:lnRef>
            <a:fillRef idx="0">
              <a:schemeClr val="dk1"/>
            </a:fillRef>
            <a:effectRef idx="1">
              <a:schemeClr val="dk1"/>
            </a:effectRef>
            <a:fontRef idx="minor">
              <a:schemeClr val="tx1"/>
            </a:fontRef>
          </p:style>
        </p:cxnSp>
      </p:grpSp>
      <p:pic>
        <p:nvPicPr>
          <p:cNvPr id="10" name="Picture 9" descr="A picture containing table, object&#10;&#10;Description automatically generated">
            <a:extLst>
              <a:ext uri="{FF2B5EF4-FFF2-40B4-BE49-F238E27FC236}">
                <a16:creationId xmlns:a16="http://schemas.microsoft.com/office/drawing/2014/main" id="{B0D083BB-2E7C-4355-AEE7-4652382784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961" y="2571750"/>
            <a:ext cx="2763580" cy="1842387"/>
          </a:xfrm>
          <a:prstGeom prst="rect">
            <a:avLst/>
          </a:prstGeom>
          <a:effectLst>
            <a:softEdge rad="228600"/>
          </a:effectLst>
        </p:spPr>
      </p:pic>
      <p:sp>
        <p:nvSpPr>
          <p:cNvPr id="36" name="TextBox 35">
            <a:extLst>
              <a:ext uri="{FF2B5EF4-FFF2-40B4-BE49-F238E27FC236}">
                <a16:creationId xmlns:a16="http://schemas.microsoft.com/office/drawing/2014/main" id="{BDC87103-9C75-420B-95C8-5EDA7CBD4627}"/>
              </a:ext>
            </a:extLst>
          </p:cNvPr>
          <p:cNvSpPr txBox="1"/>
          <p:nvPr/>
        </p:nvSpPr>
        <p:spPr>
          <a:xfrm>
            <a:off x="3971926" y="1133628"/>
            <a:ext cx="5083790" cy="369332"/>
          </a:xfrm>
          <a:prstGeom prst="rect">
            <a:avLst/>
          </a:prstGeom>
          <a:noFill/>
        </p:spPr>
        <p:txBody>
          <a:bodyPr wrap="square">
            <a:spAutoFit/>
          </a:bodyPr>
          <a:lstStyle/>
          <a:p>
            <a:pPr algn="ctr"/>
            <a:r>
              <a:rPr lang="en-US" sz="1800" b="1" kern="0" dirty="0">
                <a:solidFill>
                  <a:srgbClr val="000000"/>
                </a:solidFill>
              </a:rPr>
              <a:t>2020 DRIVe PROJECTS (TBD DATE)</a:t>
            </a:r>
            <a:endParaRPr lang="en-US" dirty="0"/>
          </a:p>
        </p:txBody>
      </p:sp>
    </p:spTree>
    <p:extLst>
      <p:ext uri="{BB962C8B-B14F-4D97-AF65-F5344CB8AC3E}">
        <p14:creationId xmlns:p14="http://schemas.microsoft.com/office/powerpoint/2010/main" val="3598926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729730E-01B4-40FA-B3E3-39015B4C862A}"/>
              </a:ext>
            </a:extLst>
          </p:cNvPr>
          <p:cNvSpPr>
            <a:spLocks noGrp="1"/>
          </p:cNvSpPr>
          <p:nvPr>
            <p:ph type="title"/>
          </p:nvPr>
        </p:nvSpPr>
        <p:spPr/>
        <p:txBody>
          <a:bodyPr>
            <a:normAutofit fontScale="90000"/>
          </a:bodyPr>
          <a:lstStyle/>
          <a:p>
            <a:r>
              <a:rPr lang="en-US" dirty="0"/>
              <a:t>DRIVe Acquisitions Team: </a:t>
            </a:r>
            <a:br>
              <a:rPr lang="en-US" dirty="0"/>
            </a:br>
            <a:r>
              <a:rPr lang="en-US" dirty="0"/>
              <a:t>BARDA Ventures</a:t>
            </a:r>
          </a:p>
        </p:txBody>
      </p:sp>
      <p:pic>
        <p:nvPicPr>
          <p:cNvPr id="15" name="Picture 14">
            <a:extLst>
              <a:ext uri="{FF2B5EF4-FFF2-40B4-BE49-F238E27FC236}">
                <a16:creationId xmlns:a16="http://schemas.microsoft.com/office/drawing/2014/main" id="{CE496838-526A-41C5-80D6-86373A0C064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04960" y="56210"/>
            <a:ext cx="734651" cy="829545"/>
          </a:xfrm>
          <a:prstGeom prst="rect">
            <a:avLst/>
          </a:prstGeom>
        </p:spPr>
      </p:pic>
      <p:grpSp>
        <p:nvGrpSpPr>
          <p:cNvPr id="20" name="Group 19">
            <a:extLst>
              <a:ext uri="{FF2B5EF4-FFF2-40B4-BE49-F238E27FC236}">
                <a16:creationId xmlns:a16="http://schemas.microsoft.com/office/drawing/2014/main" id="{389DC84C-5402-4B4B-BE97-EB47395DA9D8}"/>
              </a:ext>
            </a:extLst>
          </p:cNvPr>
          <p:cNvGrpSpPr/>
          <p:nvPr/>
        </p:nvGrpSpPr>
        <p:grpSpPr>
          <a:xfrm>
            <a:off x="287939" y="1210294"/>
            <a:ext cx="2708004" cy="3178024"/>
            <a:chOff x="404510" y="1141899"/>
            <a:chExt cx="2688530" cy="3634582"/>
          </a:xfrm>
        </p:grpSpPr>
        <p:sp>
          <p:nvSpPr>
            <p:cNvPr id="21" name="Rectangle 20">
              <a:extLst>
                <a:ext uri="{FF2B5EF4-FFF2-40B4-BE49-F238E27FC236}">
                  <a16:creationId xmlns:a16="http://schemas.microsoft.com/office/drawing/2014/main" id="{981860BE-20A2-4190-B72B-592455A9F9C2}"/>
                </a:ext>
              </a:extLst>
            </p:cNvPr>
            <p:cNvSpPr/>
            <p:nvPr/>
          </p:nvSpPr>
          <p:spPr>
            <a:xfrm>
              <a:off x="404512" y="1196885"/>
              <a:ext cx="2688528" cy="3579596"/>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457200" rIns="121920" bIns="60960" numCol="1" spcCol="0" rtlCol="0" fromWordArt="0" anchor="t" anchorCtr="0" forceAA="0" compatLnSpc="1">
              <a:prstTxWarp prst="textNoShape">
                <a:avLst/>
              </a:prstTxWarp>
              <a:noAutofit/>
            </a:bodyPr>
            <a:lstStyle/>
            <a:p>
              <a:pPr algn="ctr">
                <a:spcBef>
                  <a:spcPts val="200"/>
                </a:spcBef>
                <a:spcAft>
                  <a:spcPts val="200"/>
                </a:spcAft>
              </a:pPr>
              <a:r>
                <a:rPr lang="en-US" sz="1400" b="1" kern="0" dirty="0">
                  <a:solidFill>
                    <a:srgbClr val="000000"/>
                  </a:solidFill>
                </a:rPr>
                <a:t>‘21st Century Cures Act’ BARDA authorized BARDA to utilize “strategic venture capital practices and methods […]” </a:t>
              </a:r>
            </a:p>
            <a:p>
              <a:pPr algn="ctr">
                <a:spcBef>
                  <a:spcPts val="200"/>
                </a:spcBef>
                <a:spcAft>
                  <a:spcPts val="200"/>
                </a:spcAft>
              </a:pPr>
              <a:r>
                <a:rPr lang="en-US" sz="1400" b="1" kern="0" dirty="0">
                  <a:solidFill>
                    <a:srgbClr val="000000"/>
                  </a:solidFill>
                </a:rPr>
                <a:t>(see (P.L. 114-255)</a:t>
              </a:r>
            </a:p>
          </p:txBody>
        </p:sp>
        <p:pic>
          <p:nvPicPr>
            <p:cNvPr id="22" name="Picture 21" descr="A picture containing bird&#10;&#10;Description automatically generated">
              <a:extLst>
                <a:ext uri="{FF2B5EF4-FFF2-40B4-BE49-F238E27FC236}">
                  <a16:creationId xmlns:a16="http://schemas.microsoft.com/office/drawing/2014/main" id="{1D224B55-D0A0-415E-8DAA-D2F34B4E4196}"/>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23" name="Group 22">
            <a:extLst>
              <a:ext uri="{FF2B5EF4-FFF2-40B4-BE49-F238E27FC236}">
                <a16:creationId xmlns:a16="http://schemas.microsoft.com/office/drawing/2014/main" id="{30D8FA7E-0DFE-491B-9D3A-FA3E9E84012B}"/>
              </a:ext>
            </a:extLst>
          </p:cNvPr>
          <p:cNvGrpSpPr/>
          <p:nvPr/>
        </p:nvGrpSpPr>
        <p:grpSpPr>
          <a:xfrm>
            <a:off x="3232950" y="1210294"/>
            <a:ext cx="2708004" cy="3178024"/>
            <a:chOff x="404510" y="1141899"/>
            <a:chExt cx="2688530" cy="3634582"/>
          </a:xfrm>
        </p:grpSpPr>
        <p:sp>
          <p:nvSpPr>
            <p:cNvPr id="24" name="Rectangle 23">
              <a:extLst>
                <a:ext uri="{FF2B5EF4-FFF2-40B4-BE49-F238E27FC236}">
                  <a16:creationId xmlns:a16="http://schemas.microsoft.com/office/drawing/2014/main" id="{88864FB5-4730-46A4-85A5-A70111FB6DE7}"/>
                </a:ext>
              </a:extLst>
            </p:cNvPr>
            <p:cNvSpPr/>
            <p:nvPr/>
          </p:nvSpPr>
          <p:spPr>
            <a:xfrm>
              <a:off x="404512" y="1196885"/>
              <a:ext cx="2688528" cy="3579596"/>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457200" rIns="121920" bIns="60960" numCol="1" spcCol="0" rtlCol="0" fromWordArt="0" anchor="t" anchorCtr="0" forceAA="0" compatLnSpc="1">
              <a:prstTxWarp prst="textNoShape">
                <a:avLst/>
              </a:prstTxWarp>
              <a:noAutofit/>
            </a:bodyPr>
            <a:lstStyle/>
            <a:p>
              <a:pPr algn="ctr">
                <a:spcBef>
                  <a:spcPts val="200"/>
                </a:spcBef>
                <a:spcAft>
                  <a:spcPts val="200"/>
                </a:spcAft>
              </a:pPr>
              <a:r>
                <a:rPr lang="en-US" sz="1400" b="1" kern="0" dirty="0">
                  <a:solidFill>
                    <a:srgbClr val="000000"/>
                  </a:solidFill>
                </a:rPr>
                <a:t>Extensive Market Research </a:t>
              </a:r>
            </a:p>
            <a:p>
              <a:pPr algn="ctr">
                <a:spcBef>
                  <a:spcPts val="200"/>
                </a:spcBef>
                <a:spcAft>
                  <a:spcPts val="200"/>
                </a:spcAft>
              </a:pPr>
              <a:r>
                <a:rPr lang="en-US" sz="1400" b="1" kern="0" dirty="0">
                  <a:solidFill>
                    <a:srgbClr val="000000"/>
                  </a:solidFill>
                </a:rPr>
                <a:t>and </a:t>
              </a:r>
            </a:p>
            <a:p>
              <a:pPr algn="ctr">
                <a:spcBef>
                  <a:spcPts val="200"/>
                </a:spcBef>
                <a:spcAft>
                  <a:spcPts val="200"/>
                </a:spcAft>
              </a:pPr>
              <a:r>
                <a:rPr lang="en-US" sz="1400" b="1" kern="0" dirty="0">
                  <a:solidFill>
                    <a:srgbClr val="000000"/>
                  </a:solidFill>
                </a:rPr>
                <a:t>Requirement Development</a:t>
              </a:r>
            </a:p>
          </p:txBody>
        </p:sp>
        <p:pic>
          <p:nvPicPr>
            <p:cNvPr id="25" name="Picture 24" descr="A picture containing bird&#10;&#10;Description automatically generated">
              <a:extLst>
                <a:ext uri="{FF2B5EF4-FFF2-40B4-BE49-F238E27FC236}">
                  <a16:creationId xmlns:a16="http://schemas.microsoft.com/office/drawing/2014/main" id="{DE05BBE9-7D78-4DDC-B486-49B273726FE4}"/>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26" name="Group 25">
            <a:extLst>
              <a:ext uri="{FF2B5EF4-FFF2-40B4-BE49-F238E27FC236}">
                <a16:creationId xmlns:a16="http://schemas.microsoft.com/office/drawing/2014/main" id="{1DD06C16-D386-4362-B6B7-4F2B35EC016B}"/>
              </a:ext>
            </a:extLst>
          </p:cNvPr>
          <p:cNvGrpSpPr/>
          <p:nvPr/>
        </p:nvGrpSpPr>
        <p:grpSpPr>
          <a:xfrm>
            <a:off x="6177961" y="1210294"/>
            <a:ext cx="2708004" cy="3178024"/>
            <a:chOff x="404510" y="1141899"/>
            <a:chExt cx="2688530" cy="3114088"/>
          </a:xfrm>
        </p:grpSpPr>
        <p:sp>
          <p:nvSpPr>
            <p:cNvPr id="27" name="Rectangle 26">
              <a:extLst>
                <a:ext uri="{FF2B5EF4-FFF2-40B4-BE49-F238E27FC236}">
                  <a16:creationId xmlns:a16="http://schemas.microsoft.com/office/drawing/2014/main" id="{50689CBA-CB9A-4C88-ABC5-72696CE75D96}"/>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457200" rIns="121920" bIns="60960" numCol="1" spcCol="0" rtlCol="0" fromWordArt="0" anchor="t" anchorCtr="0" forceAA="0" compatLnSpc="1">
              <a:prstTxWarp prst="textNoShape">
                <a:avLst/>
              </a:prstTxWarp>
              <a:noAutofit/>
            </a:bodyPr>
            <a:lstStyle/>
            <a:p>
              <a:pPr algn="ctr">
                <a:spcBef>
                  <a:spcPts val="200"/>
                </a:spcBef>
                <a:spcAft>
                  <a:spcPts val="200"/>
                </a:spcAft>
              </a:pPr>
              <a:r>
                <a:rPr lang="en-US" sz="1400" b="1" kern="0" dirty="0">
                  <a:solidFill>
                    <a:srgbClr val="000000"/>
                  </a:solidFill>
                </a:rPr>
                <a:t>Solicitation Released [INSERT DATE]</a:t>
              </a:r>
            </a:p>
          </p:txBody>
        </p:sp>
        <p:pic>
          <p:nvPicPr>
            <p:cNvPr id="28" name="Picture 27" descr="A picture containing bird&#10;&#10;Description automatically generated">
              <a:extLst>
                <a:ext uri="{FF2B5EF4-FFF2-40B4-BE49-F238E27FC236}">
                  <a16:creationId xmlns:a16="http://schemas.microsoft.com/office/drawing/2014/main" id="{9A81BB7A-6C5F-402F-907B-968A64238D86}"/>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pic>
        <p:nvPicPr>
          <p:cNvPr id="16" name="Picture 15">
            <a:extLst>
              <a:ext uri="{FF2B5EF4-FFF2-40B4-BE49-F238E27FC236}">
                <a16:creationId xmlns:a16="http://schemas.microsoft.com/office/drawing/2014/main" id="{DA2593FD-3F9C-423D-8FB6-DE5ED92923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898" r="15898"/>
          <a:stretch/>
        </p:blipFill>
        <p:spPr>
          <a:xfrm>
            <a:off x="3624926" y="3228331"/>
            <a:ext cx="1924050" cy="100712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18" name="Picture 17" descr="Innovation PNG Transparent Images | PNG All">
            <a:extLst>
              <a:ext uri="{FF2B5EF4-FFF2-40B4-BE49-F238E27FC236}">
                <a16:creationId xmlns:a16="http://schemas.microsoft.com/office/drawing/2014/main" id="{4EF514BC-9D6E-4B22-8236-EA1ACCECDA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6399" y="3224618"/>
            <a:ext cx="1414560" cy="1010834"/>
          </a:xfrm>
          <a:prstGeom prst="rect">
            <a:avLst/>
          </a:prstGeom>
        </p:spPr>
      </p:pic>
      <p:pic>
        <p:nvPicPr>
          <p:cNvPr id="2050" name="Picture 2" descr="21st Century Cures Act – ISeeYouCare, Inc.">
            <a:extLst>
              <a:ext uri="{FF2B5EF4-FFF2-40B4-BE49-F238E27FC236}">
                <a16:creationId xmlns:a16="http://schemas.microsoft.com/office/drawing/2014/main" id="{61C2A481-6883-4CA5-A270-BB57D595D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915" y="3228331"/>
            <a:ext cx="1924050" cy="100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862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alphaModFix amt="70000"/>
          </a:blip>
          <a:srcRect t="25" b="1597"/>
          <a:stretch/>
        </p:blipFill>
        <p:spPr>
          <a:xfrm>
            <a:off x="1" y="0"/>
            <a:ext cx="9158474" cy="5138809"/>
          </a:xfrm>
          <a:prstGeom prst="rect">
            <a:avLst/>
          </a:prstGeom>
        </p:spPr>
      </p:pic>
      <p:grpSp>
        <p:nvGrpSpPr>
          <p:cNvPr id="5" name="Group 4">
            <a:extLst>
              <a:ext uri="{FF2B5EF4-FFF2-40B4-BE49-F238E27FC236}">
                <a16:creationId xmlns:a16="http://schemas.microsoft.com/office/drawing/2014/main" id="{86E9B8BE-F3E7-40F4-A189-4724416BB96F}"/>
              </a:ext>
            </a:extLst>
          </p:cNvPr>
          <p:cNvGrpSpPr/>
          <p:nvPr/>
        </p:nvGrpSpPr>
        <p:grpSpPr>
          <a:xfrm>
            <a:off x="227909" y="887710"/>
            <a:ext cx="8691393" cy="4050985"/>
            <a:chOff x="1095307" y="5636719"/>
            <a:chExt cx="6991789" cy="3258814"/>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3426"/>
            <a:stretch/>
          </p:blipFill>
          <p:spPr>
            <a:xfrm>
              <a:off x="7267570" y="6528789"/>
              <a:ext cx="819526" cy="712781"/>
            </a:xfrm>
            <a:prstGeom prst="rect">
              <a:avLst/>
            </a:prstGeom>
          </p:spPr>
        </p:pic>
        <p:pic>
          <p:nvPicPr>
            <p:cNvPr id="23" name="Picture 22"/>
            <p:cNvPicPr>
              <a:picLocks noChangeAspect="1"/>
            </p:cNvPicPr>
            <p:nvPr/>
          </p:nvPicPr>
          <p:blipFill>
            <a:blip r:embed="rId5"/>
            <a:stretch>
              <a:fillRect/>
            </a:stretch>
          </p:blipFill>
          <p:spPr>
            <a:xfrm>
              <a:off x="3582661" y="5801152"/>
              <a:ext cx="834095" cy="916759"/>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53" name="Picture 52"/>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76468" y="5901127"/>
              <a:ext cx="891318" cy="916759"/>
            </a:xfrm>
            <a:prstGeom prst="rect">
              <a:avLst/>
            </a:prstGeom>
          </p:spPr>
        </p:pic>
        <p:pic>
          <p:nvPicPr>
            <p:cNvPr id="26" name="Picture 7">
              <a:extLst>
                <a:ext uri="{FF2B5EF4-FFF2-40B4-BE49-F238E27FC236}">
                  <a16:creationId xmlns:a16="http://schemas.microsoft.com/office/drawing/2014/main" id="{CCB00A78-AEA0-42E3-BBAB-DAFBCB90403A}"/>
                </a:ext>
              </a:extLst>
            </p:cNvPr>
            <p:cNvPicPr>
              <a:picLocks noChangeAspect="1"/>
            </p:cNvPicPr>
            <p:nvPr/>
          </p:nvPicPr>
          <p:blipFill>
            <a:blip r:embed="rId7"/>
            <a:stretch>
              <a:fillRect/>
            </a:stretch>
          </p:blipFill>
          <p:spPr>
            <a:xfrm>
              <a:off x="1643382" y="6516710"/>
              <a:ext cx="888595" cy="916759"/>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49674" y="7221117"/>
              <a:ext cx="699018" cy="926035"/>
            </a:xfrm>
            <a:prstGeom prst="rect">
              <a:avLst/>
            </a:prstGeom>
          </p:spPr>
        </p:pic>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45542" y="5648036"/>
              <a:ext cx="923216" cy="916759"/>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51" name="Picture 50"/>
            <p:cNvPicPr preferRelativeResize="0">
              <a:picLocks noChangeAspect="1"/>
            </p:cNvPicPr>
            <p:nvPr/>
          </p:nvPicPr>
          <p:blipFill>
            <a:blip r:embed="rId10"/>
            <a:stretch>
              <a:fillRect/>
            </a:stretch>
          </p:blipFill>
          <p:spPr>
            <a:xfrm>
              <a:off x="6643190" y="6384067"/>
              <a:ext cx="709236" cy="859660"/>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49" name="Picture 48"/>
            <p:cNvPicPr preferRelativeResize="0">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63222" y="5656634"/>
              <a:ext cx="666520" cy="916759"/>
            </a:xfrm>
            <a:prstGeom prst="rect">
              <a:avLst/>
            </a:prstGeom>
            <a:effectLst>
              <a:outerShdw blurRad="50800" dist="38100" dir="2700000" algn="tl" rotWithShape="0">
                <a:prstClr val="black">
                  <a:alpha val="40000"/>
                </a:prstClr>
              </a:outerShdw>
            </a:effectLst>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18386" y="5636719"/>
              <a:ext cx="738151" cy="916758"/>
            </a:xfrm>
            <a:prstGeom prst="rect">
              <a:avLst/>
            </a:prstGeom>
          </p:spPr>
        </p:pic>
        <p:pic>
          <p:nvPicPr>
            <p:cNvPr id="46" name="Picture 45">
              <a:extLst>
                <a:ext uri="{FF2B5EF4-FFF2-40B4-BE49-F238E27FC236}">
                  <a16:creationId xmlns:a16="http://schemas.microsoft.com/office/drawing/2014/main" id="{3BCD1325-3796-4603-BFA8-F2732B8414C6}"/>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b="12569"/>
            <a:stretch/>
          </p:blipFill>
          <p:spPr>
            <a:xfrm>
              <a:off x="2871521" y="5809980"/>
              <a:ext cx="801159" cy="916758"/>
            </a:xfrm>
            <a:prstGeom prst="rect">
              <a:avLst/>
            </a:prstGeom>
            <a:effectLst>
              <a:outerShdw blurRad="50800" dist="38100" dir="2700000" algn="tl" rotWithShape="0">
                <a:prstClr val="black">
                  <a:alpha val="40000"/>
                </a:prstClr>
              </a:outerShdw>
            </a:effectLst>
          </p:spPr>
        </p:pic>
        <p:pic>
          <p:nvPicPr>
            <p:cNvPr id="28" name="Picture 11">
              <a:extLst>
                <a:ext uri="{FF2B5EF4-FFF2-40B4-BE49-F238E27FC236}">
                  <a16:creationId xmlns:a16="http://schemas.microsoft.com/office/drawing/2014/main" id="{442D8ADD-90D1-45DA-BFB6-E9B8754057E7}"/>
                </a:ext>
              </a:extLst>
            </p:cNvPr>
            <p:cNvPicPr>
              <a:picLocks noChangeAspect="1"/>
            </p:cNvPicPr>
            <p:nvPr/>
          </p:nvPicPr>
          <p:blipFill>
            <a:blip r:embed="rId14"/>
            <a:stretch>
              <a:fillRect/>
            </a:stretch>
          </p:blipFill>
          <p:spPr>
            <a:xfrm>
              <a:off x="5855482" y="6384195"/>
              <a:ext cx="800462" cy="879472"/>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48" name="Picture 47">
              <a:extLst>
                <a:ext uri="{FF2B5EF4-FFF2-40B4-BE49-F238E27FC236}">
                  <a16:creationId xmlns:a16="http://schemas.microsoft.com/office/drawing/2014/main" id="{75656F5F-EB13-4E64-94AD-DFD34A72FCB8}"/>
                </a:ext>
              </a:extLst>
            </p:cNvPr>
            <p:cNvPicPr>
              <a:picLocks noChangeAspect="1"/>
            </p:cNvPicPr>
            <p:nvPr/>
          </p:nvPicPr>
          <p:blipFill rotWithShape="1">
            <a:blip r:embed="rId15"/>
            <a:srcRect l="13170"/>
            <a:stretch/>
          </p:blipFill>
          <p:spPr>
            <a:xfrm>
              <a:off x="5230396" y="6361437"/>
              <a:ext cx="801168" cy="916758"/>
            </a:xfrm>
            <a:prstGeom prst="rect">
              <a:avLst/>
            </a:prstGeom>
            <a:effectLst>
              <a:outerShdw blurRad="50800" dist="38100" dir="2700000" algn="tl" rotWithShape="0">
                <a:prstClr val="black">
                  <a:alpha val="40000"/>
                </a:prstClr>
              </a:outerShdw>
            </a:effectLst>
          </p:spPr>
        </p:pic>
        <p:pic>
          <p:nvPicPr>
            <p:cNvPr id="33" name="Picture 2" descr="Profile photo of Prakash Rao, Ph.D MB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463360" y="6337844"/>
              <a:ext cx="922689" cy="916759"/>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36" name="Picture 3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53864" y="6318171"/>
              <a:ext cx="699809" cy="916759"/>
            </a:xfrm>
            <a:prstGeom prst="rect">
              <a:avLst/>
            </a:prstGeom>
          </p:spPr>
        </p:pic>
        <p:pic>
          <p:nvPicPr>
            <p:cNvPr id="27" name="Picture 2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97468" y="6519905"/>
              <a:ext cx="808834" cy="916759"/>
            </a:xfrm>
            <a:prstGeom prst="rect">
              <a:avLst/>
            </a:prstGeom>
          </p:spPr>
        </p:pic>
        <p:pic>
          <p:nvPicPr>
            <p:cNvPr id="47" name="Picture 46">
              <a:extLst>
                <a:ext uri="{FF2B5EF4-FFF2-40B4-BE49-F238E27FC236}">
                  <a16:creationId xmlns:a16="http://schemas.microsoft.com/office/drawing/2014/main" id="{877D7681-F3D9-421C-B47F-9F1A83F30A0F}"/>
                </a:ext>
              </a:extLst>
            </p:cNvPr>
            <p:cNvPicPr>
              <a:picLocks noChangeAspect="1"/>
            </p:cNvPicPr>
            <p:nvPr/>
          </p:nvPicPr>
          <p:blipFill>
            <a:blip r:embed="rId19"/>
            <a:stretch>
              <a:fillRect/>
            </a:stretch>
          </p:blipFill>
          <p:spPr>
            <a:xfrm>
              <a:off x="3147469" y="6505862"/>
              <a:ext cx="801158" cy="916758"/>
            </a:xfrm>
            <a:prstGeom prst="rect">
              <a:avLst/>
            </a:prstGeom>
            <a:effectLst>
              <a:outerShdw blurRad="50800" dist="38100" dir="2700000" algn="tl" rotWithShape="0">
                <a:prstClr val="black">
                  <a:alpha val="40000"/>
                </a:prstClr>
              </a:outerShdw>
            </a:effectLst>
          </p:spPr>
        </p:pic>
        <p:pic>
          <p:nvPicPr>
            <p:cNvPr id="41"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41342" y="7241570"/>
              <a:ext cx="843647" cy="868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a:extLst>
                <a:ext uri="{FF2B5EF4-FFF2-40B4-BE49-F238E27FC236}">
                  <a16:creationId xmlns:a16="http://schemas.microsoft.com/office/drawing/2014/main" id="{8B406522-9AB7-4269-97C7-766BEE3334D2}"/>
                </a:ext>
              </a:extLst>
            </p:cNvPr>
            <p:cNvPicPr>
              <a:picLocks noChangeAspect="1"/>
            </p:cNvPicPr>
            <p:nvPr/>
          </p:nvPicPr>
          <p:blipFill rotWithShape="1">
            <a:blip r:embed="rId21"/>
            <a:srcRect l="6586" r="6586"/>
            <a:stretch/>
          </p:blipFill>
          <p:spPr>
            <a:xfrm>
              <a:off x="2338970" y="7223439"/>
              <a:ext cx="824042" cy="916759"/>
            </a:xfrm>
            <a:prstGeom prst="rect">
              <a:avLst/>
            </a:prstGeom>
            <a:effectLst>
              <a:outerShdw blurRad="50800" dist="38100" dir="2700000" algn="tl" rotWithShape="0">
                <a:prstClr val="black">
                  <a:alpha val="40000"/>
                </a:prstClr>
              </a:outerShdw>
            </a:effectLst>
          </p:spPr>
        </p:pic>
        <p:pic>
          <p:nvPicPr>
            <p:cNvPr id="50" name="Picture 8">
              <a:extLst>
                <a:ext uri="{FF2B5EF4-FFF2-40B4-BE49-F238E27FC236}">
                  <a16:creationId xmlns:a16="http://schemas.microsoft.com/office/drawing/2014/main" id="{7CC5F57D-F747-4BA3-9135-8E554BCDC523}"/>
                </a:ext>
              </a:extLst>
            </p:cNvPr>
            <p:cNvPicPr>
              <a:picLocks noChangeAspect="1"/>
            </p:cNvPicPr>
            <p:nvPr/>
          </p:nvPicPr>
          <p:blipFill>
            <a:blip r:embed="rId22"/>
            <a:stretch>
              <a:fillRect/>
            </a:stretch>
          </p:blipFill>
          <p:spPr>
            <a:xfrm>
              <a:off x="4485611" y="7216882"/>
              <a:ext cx="774399" cy="916759"/>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30" name="Picture 29"/>
            <p:cNvPicPr preferRelativeResize="0">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222953" y="7230308"/>
              <a:ext cx="863266" cy="916759"/>
            </a:xfrm>
            <a:prstGeom prst="rect">
              <a:avLst/>
            </a:prstGeom>
          </p:spPr>
        </p:pic>
        <p:pic>
          <p:nvPicPr>
            <p:cNvPr id="2" name="Picture 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715265" y="7243587"/>
              <a:ext cx="784396" cy="916759"/>
            </a:xfrm>
            <a:prstGeom prst="rect">
              <a:avLst/>
            </a:prstGeom>
          </p:spPr>
        </p:pic>
        <p:pic>
          <p:nvPicPr>
            <p:cNvPr id="34" name="Picture 33"/>
            <p:cNvPicPr>
              <a:picLocks noChangeAspect="1"/>
            </p:cNvPicPr>
            <p:nvPr/>
          </p:nvPicPr>
          <p:blipFill>
            <a:blip r:embed="rId25"/>
            <a:stretch>
              <a:fillRect/>
            </a:stretch>
          </p:blipFill>
          <p:spPr>
            <a:xfrm>
              <a:off x="3172712" y="7219400"/>
              <a:ext cx="646095" cy="916758"/>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42" name="Picture 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760820" y="7223439"/>
              <a:ext cx="715133" cy="916758"/>
            </a:xfrm>
            <a:prstGeom prst="rect">
              <a:avLst/>
            </a:prstGeom>
          </p:spPr>
        </p:pic>
        <p:pic>
          <p:nvPicPr>
            <p:cNvPr id="44" name="Picture 43" descr="A person smiling for the camera&#10;&#10;Description automatically generated">
              <a:extLst>
                <a:ext uri="{FF2B5EF4-FFF2-40B4-BE49-F238E27FC236}">
                  <a16:creationId xmlns:a16="http://schemas.microsoft.com/office/drawing/2014/main" id="{6CD9BF05-6772-4845-9BE6-EF24D230912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521013" y="7973566"/>
              <a:ext cx="801158" cy="916758"/>
            </a:xfrm>
            <a:prstGeom prst="rect">
              <a:avLst/>
            </a:prstGeom>
            <a:effectLst>
              <a:outerShdw blurRad="50800" dist="38100" dir="2700000" algn="tl" rotWithShape="0">
                <a:prstClr val="black">
                  <a:alpha val="40000"/>
                </a:prstClr>
              </a:outerShdw>
            </a:effectLst>
          </p:spPr>
        </p:pic>
        <p:pic>
          <p:nvPicPr>
            <p:cNvPr id="38" name="Picture 37"/>
            <p:cNvPicPr>
              <a:picLocks noChangeAspect="1"/>
            </p:cNvPicPr>
            <p:nvPr/>
          </p:nvPicPr>
          <p:blipFill rotWithShape="1">
            <a:blip r:embed="rId28"/>
            <a:srcRect l="74484" t="18406" r="17848" b="63374"/>
            <a:stretch/>
          </p:blipFill>
          <p:spPr>
            <a:xfrm>
              <a:off x="6462539" y="7961503"/>
              <a:ext cx="782912" cy="916758"/>
            </a:xfrm>
            <a:prstGeom prst="rect">
              <a:avLst/>
            </a:prstGeom>
          </p:spPr>
        </p:pic>
        <p:pic>
          <p:nvPicPr>
            <p:cNvPr id="52" name="Picture 13">
              <a:extLst>
                <a:ext uri="{FF2B5EF4-FFF2-40B4-BE49-F238E27FC236}">
                  <a16:creationId xmlns:a16="http://schemas.microsoft.com/office/drawing/2014/main" id="{17258172-A2DA-40E7-88DC-BB827B4D46FD}"/>
                </a:ext>
              </a:extLst>
            </p:cNvPr>
            <p:cNvPicPr>
              <a:picLocks noChangeAspect="1"/>
            </p:cNvPicPr>
            <p:nvPr/>
          </p:nvPicPr>
          <p:blipFill>
            <a:blip r:embed="rId29"/>
            <a:stretch>
              <a:fillRect/>
            </a:stretch>
          </p:blipFill>
          <p:spPr>
            <a:xfrm>
              <a:off x="4319716" y="7959799"/>
              <a:ext cx="563675" cy="916759"/>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22" name="Picture 4" descr="Matthew A. McCord"/>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638036" y="7959799"/>
              <a:ext cx="931678" cy="916759"/>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42786" y="7961008"/>
              <a:ext cx="931097" cy="916759"/>
            </a:xfrm>
            <a:prstGeom prst="rect">
              <a:avLst/>
            </a:prstGeom>
          </p:spPr>
        </p:pic>
        <p:pic>
          <p:nvPicPr>
            <p:cNvPr id="54" name="Picture 5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871485" y="7971704"/>
              <a:ext cx="802108" cy="916759"/>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29" name="Picture 5">
              <a:extLst>
                <a:ext uri="{FF2B5EF4-FFF2-40B4-BE49-F238E27FC236}">
                  <a16:creationId xmlns:a16="http://schemas.microsoft.com/office/drawing/2014/main" id="{490F6D71-5602-43A7-AA61-37F27C4DDFC3}"/>
                </a:ext>
              </a:extLst>
            </p:cNvPr>
            <p:cNvPicPr>
              <a:picLocks noChangeAspect="1"/>
            </p:cNvPicPr>
            <p:nvPr/>
          </p:nvPicPr>
          <p:blipFill rotWithShape="1">
            <a:blip r:embed="rId33"/>
            <a:srcRect l="20419" t="14286" r="19895" b="10526"/>
            <a:stretch/>
          </p:blipFill>
          <p:spPr>
            <a:xfrm>
              <a:off x="1566814" y="7230308"/>
              <a:ext cx="933847" cy="916758"/>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9" name="Picture 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95307" y="7230248"/>
              <a:ext cx="673573" cy="907318"/>
            </a:xfrm>
            <a:prstGeom prst="rect">
              <a:avLst/>
            </a:prstGeom>
          </p:spPr>
        </p:pic>
        <p:pic>
          <p:nvPicPr>
            <p:cNvPr id="4" name="Picture 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325953" y="7964850"/>
              <a:ext cx="637433" cy="930683"/>
            </a:xfrm>
            <a:prstGeom prst="rect">
              <a:avLst/>
            </a:prstGeom>
          </p:spPr>
        </p:pic>
        <p:pic>
          <p:nvPicPr>
            <p:cNvPr id="8" name="Picture 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394926" y="8137567"/>
              <a:ext cx="930605" cy="713537"/>
            </a:xfrm>
            <a:prstGeom prst="rect">
              <a:avLst/>
            </a:prstGeom>
          </p:spPr>
        </p:pic>
        <p:pic>
          <p:nvPicPr>
            <p:cNvPr id="3" name="Picture 2"/>
            <p:cNvPicPr>
              <a:picLocks noChangeAspect="1"/>
            </p:cNvPicPr>
            <p:nvPr/>
          </p:nvPicPr>
          <p:blipFill rotWithShape="1">
            <a:blip r:embed="rId37" cstate="print">
              <a:extLst>
                <a:ext uri="{28A0092B-C50C-407E-A947-70E740481C1C}">
                  <a14:useLocalDpi xmlns:a14="http://schemas.microsoft.com/office/drawing/2010/main" val="0"/>
                </a:ext>
              </a:extLst>
            </a:blip>
            <a:srcRect b="21130"/>
            <a:stretch/>
          </p:blipFill>
          <p:spPr>
            <a:xfrm>
              <a:off x="7246064" y="8117324"/>
              <a:ext cx="767898" cy="752188"/>
            </a:xfrm>
            <a:prstGeom prst="rect">
              <a:avLst/>
            </a:prstGeom>
          </p:spPr>
        </p:pic>
      </p:grpSp>
      <p:sp>
        <p:nvSpPr>
          <p:cNvPr id="57" name="Title 13">
            <a:extLst>
              <a:ext uri="{FF2B5EF4-FFF2-40B4-BE49-F238E27FC236}">
                <a16:creationId xmlns:a16="http://schemas.microsoft.com/office/drawing/2014/main" id="{F446E285-128F-478D-976E-51AAA05A6FA4}"/>
              </a:ext>
            </a:extLst>
          </p:cNvPr>
          <p:cNvSpPr txBox="1">
            <a:spLocks/>
          </p:cNvSpPr>
          <p:nvPr/>
        </p:nvSpPr>
        <p:spPr>
          <a:xfrm>
            <a:off x="14474" y="184900"/>
            <a:ext cx="9144000" cy="444500"/>
          </a:xfrm>
          <a:prstGeom prst="rect">
            <a:avLst/>
          </a:prstGeom>
        </p:spPr>
        <p:txBody>
          <a:bodyPr>
            <a:noAutofit/>
          </a:bodyPr>
          <a:lstStyle>
            <a:lvl1pPr algn="ctr" defTabSz="914400" rtl="0" eaLnBrk="1" latinLnBrk="0" hangingPunct="1">
              <a:spcBef>
                <a:spcPct val="0"/>
              </a:spcBef>
              <a:buNone/>
              <a:defRPr sz="2800" b="1" kern="1200" baseline="0">
                <a:solidFill>
                  <a:srgbClr val="203346"/>
                </a:solidFill>
                <a:latin typeface="+mj-lt"/>
                <a:ea typeface="+mj-ea"/>
                <a:cs typeface="+mj-cs"/>
              </a:defRPr>
            </a:lvl1pPr>
          </a:lstStyle>
          <a:p>
            <a:r>
              <a:rPr lang="en-US" dirty="0">
                <a:solidFill>
                  <a:srgbClr val="000000"/>
                </a:solidFill>
                <a:latin typeface="Arial Black" panose="020B0A04020102020204" pitchFamily="34" charset="0"/>
              </a:rPr>
              <a:t>2020</a:t>
            </a:r>
            <a:r>
              <a:rPr lang="en-US" dirty="0">
                <a:latin typeface="Arial Black" panose="020B0A04020102020204" pitchFamily="34" charset="0"/>
              </a:rPr>
              <a:t> </a:t>
            </a:r>
            <a:r>
              <a:rPr lang="en-US" dirty="0">
                <a:solidFill>
                  <a:srgbClr val="000000"/>
                </a:solidFill>
                <a:latin typeface="Arial Black" panose="020B0A04020102020204" pitchFamily="34" charset="0"/>
              </a:rPr>
              <a:t>Annual</a:t>
            </a:r>
            <a:r>
              <a:rPr lang="en-US" dirty="0">
                <a:latin typeface="Arial Black" panose="020B0A04020102020204" pitchFamily="34" charset="0"/>
              </a:rPr>
              <a:t> </a:t>
            </a:r>
            <a:r>
              <a:rPr lang="en-US" dirty="0">
                <a:solidFill>
                  <a:srgbClr val="000000"/>
                </a:solidFill>
                <a:latin typeface="Arial Black" panose="020B0A04020102020204" pitchFamily="34" charset="0"/>
              </a:rPr>
              <a:t>Retreat Team Photo</a:t>
            </a:r>
          </a:p>
        </p:txBody>
      </p:sp>
      <p:pic>
        <p:nvPicPr>
          <p:cNvPr id="43" name="Picture 42">
            <a:extLst>
              <a:ext uri="{FF2B5EF4-FFF2-40B4-BE49-F238E27FC236}">
                <a16:creationId xmlns:a16="http://schemas.microsoft.com/office/drawing/2014/main" id="{C9B1304C-3F84-488E-8682-A5BAF200D5BE}"/>
              </a:ext>
            </a:extLst>
          </p:cNvPr>
          <p:cNvPicPr>
            <a:picLocks noChangeAspect="1"/>
          </p:cNvPicPr>
          <p:nvPr/>
        </p:nvPicPr>
        <p:blipFill>
          <a:blip r:embed="rId38" cstate="print">
            <a:extLst>
              <a:ext uri="{28A0092B-C50C-407E-A947-70E740481C1C}">
                <a14:useLocalDpi xmlns:a14="http://schemas.microsoft.com/office/drawing/2010/main" val="0"/>
              </a:ext>
            </a:extLst>
          </a:blip>
          <a:srcRect/>
          <a:stretch/>
        </p:blipFill>
        <p:spPr>
          <a:xfrm>
            <a:off x="142045" y="703607"/>
            <a:ext cx="1343976" cy="466020"/>
          </a:xfrm>
          <a:prstGeom prst="rect">
            <a:avLst/>
          </a:prstGeom>
        </p:spPr>
      </p:pic>
      <p:sp>
        <p:nvSpPr>
          <p:cNvPr id="55" name="TextBox 54"/>
          <p:cNvSpPr txBox="1"/>
          <p:nvPr/>
        </p:nvSpPr>
        <p:spPr>
          <a:xfrm>
            <a:off x="614857" y="596733"/>
            <a:ext cx="1099073" cy="276999"/>
          </a:xfrm>
          <a:prstGeom prst="rect">
            <a:avLst/>
          </a:prstGeom>
          <a:noFill/>
        </p:spPr>
        <p:txBody>
          <a:bodyPr wrap="square" rtlCol="0">
            <a:spAutoFit/>
          </a:bodyPr>
          <a:lstStyle/>
          <a:p>
            <a:r>
              <a:rPr lang="en-US" sz="1200" b="1" i="1" dirty="0">
                <a:solidFill>
                  <a:srgbClr val="000000"/>
                </a:solidFill>
                <a:latin typeface="Century Gothic" panose="020B0502020202020204" pitchFamily="34" charset="0"/>
              </a:rPr>
              <a:t>Meet</a:t>
            </a:r>
            <a:r>
              <a:rPr lang="en-US" sz="1200" i="1" dirty="0">
                <a:solidFill>
                  <a:srgbClr val="000000"/>
                </a:solidFill>
                <a:latin typeface="Century Gothic" panose="020B0502020202020204" pitchFamily="34" charset="0"/>
              </a:rPr>
              <a:t> </a:t>
            </a:r>
            <a:r>
              <a:rPr lang="en-US" sz="1200" b="1" i="1" dirty="0">
                <a:solidFill>
                  <a:srgbClr val="000000"/>
                </a:solidFill>
                <a:latin typeface="Century Gothic" panose="020B0502020202020204" pitchFamily="34" charset="0"/>
              </a:rPr>
              <a:t>Team</a:t>
            </a:r>
          </a:p>
        </p:txBody>
      </p:sp>
      <p:sp>
        <p:nvSpPr>
          <p:cNvPr id="10" name="Rectangle 9"/>
          <p:cNvSpPr/>
          <p:nvPr/>
        </p:nvSpPr>
        <p:spPr>
          <a:xfrm>
            <a:off x="4243017" y="4407622"/>
            <a:ext cx="748212" cy="276999"/>
          </a:xfrm>
          <a:prstGeom prst="rect">
            <a:avLst/>
          </a:prstGeom>
        </p:spPr>
        <p:txBody>
          <a:bodyPr wrap="square">
            <a:spAutoFit/>
          </a:bodyPr>
          <a:lstStyle/>
          <a:p>
            <a:r>
              <a:rPr lang="en-US" sz="1200" b="1" dirty="0">
                <a:solidFill>
                  <a:srgbClr val="FF0000"/>
                </a:solidFill>
              </a:rPr>
              <a:t>Dr. Pen</a:t>
            </a:r>
          </a:p>
        </p:txBody>
      </p:sp>
    </p:spTree>
    <p:extLst>
      <p:ext uri="{BB962C8B-B14F-4D97-AF65-F5344CB8AC3E}">
        <p14:creationId xmlns:p14="http://schemas.microsoft.com/office/powerpoint/2010/main" val="2363357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1589" y="1659102"/>
            <a:ext cx="3251200" cy="2442997"/>
          </a:xfrm>
          <a:prstGeom prst="rect">
            <a:avLst/>
          </a:prstGeom>
        </p:spPr>
        <p:txBody>
          <a:bodyPr>
            <a:noAutofit/>
          </a:bodyPr>
          <a:lstStyle>
            <a:lvl1pPr algn="ctr" defTabSz="914400" rtl="0" eaLnBrk="1" latinLnBrk="0" hangingPunct="1">
              <a:spcBef>
                <a:spcPct val="0"/>
              </a:spcBef>
              <a:buNone/>
              <a:defRPr sz="2800" b="1" kern="1200" baseline="0">
                <a:solidFill>
                  <a:srgbClr val="203346"/>
                </a:solidFill>
                <a:latin typeface="+mj-lt"/>
                <a:ea typeface="+mj-ea"/>
                <a:cs typeface="+mj-cs"/>
              </a:defRPr>
            </a:lvl1pPr>
          </a:lstStyle>
          <a:p>
            <a:r>
              <a:rPr lang="en-US" sz="2700" dirty="0"/>
              <a:t>Questions?</a:t>
            </a:r>
          </a:p>
          <a:p>
            <a:endParaRPr lang="en-US" sz="2700" dirty="0"/>
          </a:p>
          <a:p>
            <a:r>
              <a:rPr lang="en-US" sz="2400" dirty="0">
                <a:hlinkClick r:id="rId2"/>
              </a:rPr>
              <a:t>DRIVe.hhs.gov</a:t>
            </a:r>
            <a:endParaRPr lang="en-US" sz="2400" dirty="0"/>
          </a:p>
          <a:p>
            <a:endParaRPr lang="en-US" sz="1600" dirty="0"/>
          </a:p>
          <a:p>
            <a:pPr algn="ctr"/>
            <a:r>
              <a:rPr lang="en-US" sz="1600" dirty="0"/>
              <a:t>Sandeep Patel, PhD</a:t>
            </a:r>
          </a:p>
          <a:p>
            <a:pPr algn="ctr"/>
            <a:r>
              <a:rPr lang="en-US" sz="1600" dirty="0"/>
              <a:t>DRIVe Director</a:t>
            </a:r>
          </a:p>
          <a:p>
            <a:pPr algn="ctr"/>
            <a:r>
              <a:rPr lang="en-US" sz="1600" dirty="0">
                <a:hlinkClick r:id="rId3"/>
              </a:rPr>
              <a:t>Sandeep.Patel@hhs.gov</a:t>
            </a:r>
            <a:endParaRPr lang="en-US" sz="1600" dirty="0"/>
          </a:p>
          <a:p>
            <a:pPr algn="ctr"/>
            <a:r>
              <a:rPr lang="en-US" sz="1600" dirty="0"/>
              <a:t>@innovationwonk </a:t>
            </a:r>
            <a:endParaRPr lang="en-US" sz="2700" dirty="0"/>
          </a:p>
          <a:p>
            <a:endParaRPr lang="en-US" sz="2700" dirty="0"/>
          </a:p>
          <a:p>
            <a:endParaRPr lang="en-US" sz="2700" dirty="0"/>
          </a:p>
        </p:txBody>
      </p:sp>
      <p:pic>
        <p:nvPicPr>
          <p:cNvPr id="11" name="Picture 10" descr="A picture containing vector graphics&#10;&#10;Description generated with high confidence">
            <a:extLst>
              <a:ext uri="{FF2B5EF4-FFF2-40B4-BE49-F238E27FC236}">
                <a16:creationId xmlns:a16="http://schemas.microsoft.com/office/drawing/2014/main" id="{CC35EB5F-DB34-4E7C-9469-E6E7E855BC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593" y="328469"/>
            <a:ext cx="2981193" cy="1151515"/>
          </a:xfrm>
          <a:prstGeom prst="rect">
            <a:avLst/>
          </a:prstGeom>
          <a:effectLst>
            <a:glow rad="177800">
              <a:schemeClr val="bg1">
                <a:alpha val="40000"/>
              </a:schemeClr>
            </a:glow>
          </a:effectLst>
        </p:spPr>
      </p:pic>
      <p:grpSp>
        <p:nvGrpSpPr>
          <p:cNvPr id="6" name="Group 5">
            <a:extLst>
              <a:ext uri="{FF2B5EF4-FFF2-40B4-BE49-F238E27FC236}">
                <a16:creationId xmlns:a16="http://schemas.microsoft.com/office/drawing/2014/main" id="{EDE4A8E0-96B6-437E-A379-48BB900107B5}"/>
              </a:ext>
            </a:extLst>
          </p:cNvPr>
          <p:cNvGrpSpPr/>
          <p:nvPr/>
        </p:nvGrpSpPr>
        <p:grpSpPr>
          <a:xfrm>
            <a:off x="1295516" y="4459530"/>
            <a:ext cx="1743347" cy="475764"/>
            <a:chOff x="5766312" y="6298703"/>
            <a:chExt cx="1743347" cy="475764"/>
          </a:xfrm>
        </p:grpSpPr>
        <p:pic>
          <p:nvPicPr>
            <p:cNvPr id="7" name="Picture 6">
              <a:extLst>
                <a:ext uri="{FF2B5EF4-FFF2-40B4-BE49-F238E27FC236}">
                  <a16:creationId xmlns:a16="http://schemas.microsoft.com/office/drawing/2014/main" id="{49B2EB4C-5BE5-4104-9B58-6D58C39D2628}"/>
                </a:ext>
              </a:extLst>
            </p:cNvPr>
            <p:cNvPicPr>
              <a:picLocks noChangeAspect="1"/>
            </p:cNvPicPr>
            <p:nvPr userDrawn="1"/>
          </p:nvPicPr>
          <p:blipFill>
            <a:blip r:embed="rId5"/>
            <a:srcRect/>
            <a:stretch/>
          </p:blipFill>
          <p:spPr>
            <a:xfrm>
              <a:off x="6241030" y="6365478"/>
              <a:ext cx="771450" cy="342213"/>
            </a:xfrm>
            <a:prstGeom prst="rect">
              <a:avLst/>
            </a:prstGeom>
          </p:spPr>
        </p:pic>
        <p:pic>
          <p:nvPicPr>
            <p:cNvPr id="8" name="Picture 7">
              <a:extLst>
                <a:ext uri="{FF2B5EF4-FFF2-40B4-BE49-F238E27FC236}">
                  <a16:creationId xmlns:a16="http://schemas.microsoft.com/office/drawing/2014/main" id="{87923C4E-60D4-4AF3-BBBE-2113F5FC52E0}"/>
                </a:ext>
              </a:extLst>
            </p:cNvPr>
            <p:cNvPicPr>
              <a:picLocks noChangeAspect="1"/>
            </p:cNvPicPr>
            <p:nvPr userDrawn="1"/>
          </p:nvPicPr>
          <p:blipFill>
            <a:blip r:embed="rId6"/>
            <a:srcRect/>
            <a:stretch/>
          </p:blipFill>
          <p:spPr>
            <a:xfrm>
              <a:off x="5766312" y="6298703"/>
              <a:ext cx="475764" cy="475764"/>
            </a:xfrm>
            <a:prstGeom prst="rect">
              <a:avLst/>
            </a:prstGeom>
          </p:spPr>
        </p:pic>
        <p:pic>
          <p:nvPicPr>
            <p:cNvPr id="9" name="Picture 8">
              <a:extLst>
                <a:ext uri="{FF2B5EF4-FFF2-40B4-BE49-F238E27FC236}">
                  <a16:creationId xmlns:a16="http://schemas.microsoft.com/office/drawing/2014/main" id="{8A368B61-DB05-4698-828C-79CAE1B81747}"/>
                </a:ext>
              </a:extLst>
            </p:cNvPr>
            <p:cNvPicPr>
              <a:picLocks noChangeAspect="1"/>
            </p:cNvPicPr>
            <p:nvPr userDrawn="1"/>
          </p:nvPicPr>
          <p:blipFill>
            <a:blip r:embed="rId7"/>
            <a:srcRect/>
            <a:stretch/>
          </p:blipFill>
          <p:spPr>
            <a:xfrm>
              <a:off x="7033974" y="6298836"/>
              <a:ext cx="475685" cy="475498"/>
            </a:xfrm>
            <a:prstGeom prst="rect">
              <a:avLst/>
            </a:prstGeom>
          </p:spPr>
        </p:pic>
      </p:grpSp>
    </p:spTree>
    <p:extLst>
      <p:ext uri="{BB962C8B-B14F-4D97-AF65-F5344CB8AC3E}">
        <p14:creationId xmlns:p14="http://schemas.microsoft.com/office/powerpoint/2010/main" val="177225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73F555-EAFC-4B50-A97D-C2D45A84276A}"/>
              </a:ext>
            </a:extLst>
          </p:cNvPr>
          <p:cNvSpPr/>
          <p:nvPr/>
        </p:nvSpPr>
        <p:spPr>
          <a:xfrm>
            <a:off x="1006318" y="986785"/>
            <a:ext cx="7131365" cy="1101854"/>
          </a:xfrm>
          <a:prstGeom prst="rect">
            <a:avLst/>
          </a:prstGeom>
          <a:solidFill>
            <a:srgbClr val="056387"/>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685783">
              <a:buFont typeface="Arial" panose="020B0604020202020204" pitchFamily="34" charset="0"/>
              <a:buChar char="•"/>
              <a:defRPr/>
            </a:pPr>
            <a:r>
              <a:rPr lang="en-US" sz="1400" dirty="0">
                <a:solidFill>
                  <a:schemeClr val="bg1"/>
                </a:solidFill>
                <a:effectLst>
                  <a:outerShdw blurRad="38100" dist="38100" dir="2700000" algn="tl">
                    <a:srgbClr val="000000">
                      <a:alpha val="43137"/>
                    </a:srgbClr>
                  </a:outerShdw>
                </a:effectLst>
                <a:latin typeface="Arial"/>
              </a:rPr>
              <a:t>Supporting pathogen-agnostic technologies that enable earlier infection diagnoses </a:t>
            </a:r>
          </a:p>
          <a:p>
            <a:pPr marL="171450" indent="-171450" defTabSz="685783">
              <a:buFont typeface="Arial" panose="020B0604020202020204" pitchFamily="34" charset="0"/>
              <a:buChar char="•"/>
              <a:defRPr/>
            </a:pPr>
            <a:r>
              <a:rPr lang="en-US" sz="1400" dirty="0">
                <a:solidFill>
                  <a:schemeClr val="bg1"/>
                </a:solidFill>
                <a:effectLst>
                  <a:outerShdw blurRad="38100" dist="38100" dir="2700000" algn="tl">
                    <a:srgbClr val="000000">
                      <a:alpha val="43137"/>
                    </a:srgbClr>
                  </a:outerShdw>
                </a:effectLst>
                <a:latin typeface="Arial"/>
              </a:rPr>
              <a:t>Empowering individuals to take early action on their health</a:t>
            </a:r>
          </a:p>
          <a:p>
            <a:pPr marL="171450" indent="-171450" defTabSz="685783">
              <a:buFont typeface="Arial" panose="020B0604020202020204" pitchFamily="34" charset="0"/>
              <a:buChar char="•"/>
              <a:defRPr/>
            </a:pPr>
            <a:r>
              <a:rPr lang="en-US" sz="1400" dirty="0">
                <a:solidFill>
                  <a:schemeClr val="bg1"/>
                </a:solidFill>
                <a:effectLst>
                  <a:outerShdw blurRad="38100" dist="38100" dir="2700000" algn="tl">
                    <a:srgbClr val="000000">
                      <a:alpha val="43137"/>
                    </a:srgbClr>
                  </a:outerShdw>
                </a:effectLst>
                <a:latin typeface="Arial"/>
              </a:rPr>
              <a:t>Providing early actionable information to medical care providers; patient triage</a:t>
            </a:r>
          </a:p>
          <a:p>
            <a:pPr marL="171450" indent="-171450" defTabSz="685783">
              <a:buFont typeface="Arial" panose="020B0604020202020204" pitchFamily="34" charset="0"/>
              <a:buChar char="•"/>
              <a:defRPr/>
            </a:pPr>
            <a:r>
              <a:rPr lang="en-US" sz="1400" dirty="0">
                <a:solidFill>
                  <a:schemeClr val="bg1"/>
                </a:solidFill>
                <a:effectLst>
                  <a:outerShdw blurRad="38100" dist="38100" dir="2700000" algn="tl">
                    <a:srgbClr val="000000">
                      <a:alpha val="43137"/>
                    </a:srgbClr>
                  </a:outerShdw>
                </a:effectLst>
                <a:latin typeface="Arial"/>
              </a:rPr>
              <a:t>Following the spread of an epidemic in near real-time</a:t>
            </a:r>
          </a:p>
        </p:txBody>
      </p:sp>
      <p:pic>
        <p:nvPicPr>
          <p:cNvPr id="9" name="Picture 8">
            <a:extLst>
              <a:ext uri="{FF2B5EF4-FFF2-40B4-BE49-F238E27FC236}">
                <a16:creationId xmlns:a16="http://schemas.microsoft.com/office/drawing/2014/main" id="{01C86B9A-BE97-4E57-8E45-4AA36E1C7988}"/>
              </a:ext>
            </a:extLst>
          </p:cNvPr>
          <p:cNvPicPr/>
          <p:nvPr/>
        </p:nvPicPr>
        <p:blipFill>
          <a:blip r:embed="rId3"/>
          <a:srcRect/>
          <a:stretch/>
        </p:blipFill>
        <p:spPr bwMode="auto">
          <a:xfrm>
            <a:off x="3393072" y="118006"/>
            <a:ext cx="2327089" cy="851147"/>
          </a:xfrm>
          <a:prstGeom prst="rect">
            <a:avLst/>
          </a:prstGeom>
          <a:noFill/>
          <a:ln>
            <a:noFill/>
          </a:ln>
          <a:extLst>
            <a:ext uri="{53640926-AAD7-44D8-BBD7-CCE9431645EC}">
              <a14:shadowObscured xmlns:a14="http://schemas.microsoft.com/office/drawing/2010/main"/>
            </a:ext>
          </a:extLst>
        </p:spPr>
      </p:pic>
      <p:cxnSp>
        <p:nvCxnSpPr>
          <p:cNvPr id="17" name="Straight Arrow Connector 16"/>
          <p:cNvCxnSpPr>
            <a:cxnSpLocks/>
          </p:cNvCxnSpPr>
          <p:nvPr/>
        </p:nvCxnSpPr>
        <p:spPr>
          <a:xfrm>
            <a:off x="4573652" y="2158791"/>
            <a:ext cx="9525" cy="1182286"/>
          </a:xfrm>
          <a:prstGeom prst="straightConnector1">
            <a:avLst/>
          </a:prstGeom>
          <a:ln w="57150">
            <a:solidFill>
              <a:srgbClr val="056387"/>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1991219" y="2158791"/>
            <a:ext cx="4612316" cy="907744"/>
          </a:xfrm>
          <a:prstGeom prst="rect">
            <a:avLst/>
          </a:prstGeom>
        </p:spPr>
      </p:pic>
      <p:sp>
        <p:nvSpPr>
          <p:cNvPr id="10" name="Rectangle 9">
            <a:extLst>
              <a:ext uri="{FF2B5EF4-FFF2-40B4-BE49-F238E27FC236}">
                <a16:creationId xmlns:a16="http://schemas.microsoft.com/office/drawing/2014/main" id="{D64F0936-FB43-4865-A173-E9F460A48931}"/>
              </a:ext>
            </a:extLst>
          </p:cNvPr>
          <p:cNvSpPr/>
          <p:nvPr/>
        </p:nvSpPr>
        <p:spPr>
          <a:xfrm>
            <a:off x="667828" y="3341017"/>
            <a:ext cx="2146430" cy="1027783"/>
          </a:xfrm>
          <a:prstGeom prst="rect">
            <a:avLst/>
          </a:prstGeom>
          <a:solidFill>
            <a:srgbClr val="00AFB3"/>
          </a:solidFill>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a:solidFill>
                  <a:schemeClr val="bg1"/>
                </a:solidFill>
                <a:effectLst>
                  <a:outerShdw blurRad="38100" dist="38100" dir="2700000" algn="tl">
                    <a:srgbClr val="000000">
                      <a:alpha val="43137"/>
                    </a:srgbClr>
                  </a:outerShdw>
                </a:effectLst>
              </a:rPr>
              <a:t>Act</a:t>
            </a:r>
          </a:p>
          <a:p>
            <a:pPr algn="ctr"/>
            <a:r>
              <a:rPr lang="en-US" sz="1400" dirty="0">
                <a:solidFill>
                  <a:schemeClr val="bg1"/>
                </a:solidFill>
                <a:effectLst>
                  <a:outerShdw blurRad="38100" dist="38100" dir="2700000" algn="tl">
                    <a:srgbClr val="000000">
                      <a:alpha val="43137"/>
                    </a:srgbClr>
                  </a:outerShdw>
                </a:effectLst>
              </a:rPr>
              <a:t>Pre-symptomatic information: Empowering patients</a:t>
            </a:r>
          </a:p>
        </p:txBody>
      </p:sp>
      <p:sp>
        <p:nvSpPr>
          <p:cNvPr id="11" name="Rectangle 10">
            <a:extLst>
              <a:ext uri="{FF2B5EF4-FFF2-40B4-BE49-F238E27FC236}">
                <a16:creationId xmlns:a16="http://schemas.microsoft.com/office/drawing/2014/main" id="{D64F0936-FB43-4865-A173-E9F460A48931}"/>
              </a:ext>
            </a:extLst>
          </p:cNvPr>
          <p:cNvSpPr/>
          <p:nvPr/>
        </p:nvSpPr>
        <p:spPr>
          <a:xfrm>
            <a:off x="6398134" y="3341077"/>
            <a:ext cx="2133601" cy="1028750"/>
          </a:xfrm>
          <a:prstGeom prst="rect">
            <a:avLst/>
          </a:prstGeom>
          <a:solidFill>
            <a:srgbClr val="2D536A"/>
          </a:solidFill>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a:solidFill>
                  <a:schemeClr val="bg1"/>
                </a:solidFill>
                <a:effectLst>
                  <a:outerShdw blurRad="38100" dist="38100" dir="2700000" algn="tl">
                    <a:srgbClr val="000000">
                      <a:alpha val="43137"/>
                    </a:srgbClr>
                  </a:outerShdw>
                </a:effectLst>
              </a:rPr>
              <a:t>Control</a:t>
            </a:r>
          </a:p>
          <a:p>
            <a:pPr algn="ctr"/>
            <a:r>
              <a:rPr lang="en-US" sz="1400" dirty="0">
                <a:solidFill>
                  <a:schemeClr val="bg1"/>
                </a:solidFill>
                <a:effectLst>
                  <a:outerShdw blurRad="38100" dist="38100" dir="2700000" algn="tl">
                    <a:srgbClr val="000000">
                      <a:alpha val="43137"/>
                    </a:srgbClr>
                  </a:outerShdw>
                </a:effectLst>
              </a:rPr>
              <a:t>Actionable information for public health organizations</a:t>
            </a:r>
          </a:p>
        </p:txBody>
      </p:sp>
      <p:sp>
        <p:nvSpPr>
          <p:cNvPr id="12" name="Rectangle 11">
            <a:extLst>
              <a:ext uri="{FF2B5EF4-FFF2-40B4-BE49-F238E27FC236}">
                <a16:creationId xmlns:a16="http://schemas.microsoft.com/office/drawing/2014/main" id="{D64F0936-FB43-4865-A173-E9F460A48931}"/>
              </a:ext>
            </a:extLst>
          </p:cNvPr>
          <p:cNvSpPr/>
          <p:nvPr/>
        </p:nvSpPr>
        <p:spPr>
          <a:xfrm>
            <a:off x="3525621" y="3341077"/>
            <a:ext cx="2165912" cy="1028750"/>
          </a:xfrm>
          <a:prstGeom prst="rect">
            <a:avLst/>
          </a:prstGeom>
          <a:solidFill>
            <a:srgbClr val="1F839D"/>
          </a:solidFill>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a:solidFill>
                  <a:schemeClr val="bg1"/>
                </a:solidFill>
                <a:effectLst>
                  <a:outerShdw blurRad="38100" dist="38100" dir="2700000" algn="tl">
                    <a:srgbClr val="000000">
                      <a:alpha val="43137"/>
                    </a:srgbClr>
                  </a:outerShdw>
                </a:effectLst>
              </a:rPr>
              <a:t>Treat </a:t>
            </a:r>
          </a:p>
          <a:p>
            <a:pPr algn="ctr"/>
            <a:r>
              <a:rPr lang="en-US" sz="1400" dirty="0">
                <a:solidFill>
                  <a:schemeClr val="bg1"/>
                </a:solidFill>
                <a:effectLst>
                  <a:outerShdw blurRad="38100" dist="38100" dir="2700000" algn="tl">
                    <a:srgbClr val="000000">
                      <a:alpha val="43137"/>
                    </a:srgbClr>
                  </a:outerShdw>
                </a:effectLst>
              </a:rPr>
              <a:t>Early diagnostics for medical care providers</a:t>
            </a:r>
          </a:p>
        </p:txBody>
      </p:sp>
      <p:cxnSp>
        <p:nvCxnSpPr>
          <p:cNvPr id="13" name="Straight Arrow Connector 12"/>
          <p:cNvCxnSpPr>
            <a:cxnSpLocks/>
            <a:stCxn id="4" idx="1"/>
            <a:endCxn id="10" idx="0"/>
          </p:cNvCxnSpPr>
          <p:nvPr/>
        </p:nvCxnSpPr>
        <p:spPr>
          <a:xfrm rot="10800000" flipV="1">
            <a:off x="1741043" y="2612663"/>
            <a:ext cx="250176" cy="728354"/>
          </a:xfrm>
          <a:prstGeom prst="bentConnector2">
            <a:avLst/>
          </a:prstGeom>
          <a:ln w="57150">
            <a:solidFill>
              <a:srgbClr val="05638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4" idx="3"/>
            <a:endCxn id="11" idx="0"/>
          </p:cNvCxnSpPr>
          <p:nvPr/>
        </p:nvCxnSpPr>
        <p:spPr>
          <a:xfrm>
            <a:off x="6603535" y="2612663"/>
            <a:ext cx="861400" cy="728414"/>
          </a:xfrm>
          <a:prstGeom prst="bentConnector2">
            <a:avLst/>
          </a:prstGeom>
          <a:ln w="57150">
            <a:solidFill>
              <a:srgbClr val="05638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08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E72456-B0C6-4C11-8DAD-D41453ECAA89}"/>
              </a:ext>
            </a:extLst>
          </p:cNvPr>
          <p:cNvSpPr/>
          <p:nvPr/>
        </p:nvSpPr>
        <p:spPr>
          <a:xfrm>
            <a:off x="0" y="4400550"/>
            <a:ext cx="9144000" cy="77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7D0D253-C489-40B4-9031-0C8CCABF3F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382" t="51717" r="42411"/>
          <a:stretch/>
        </p:blipFill>
        <p:spPr>
          <a:xfrm rot="2105227">
            <a:off x="4196332" y="-800593"/>
            <a:ext cx="877421" cy="3428003"/>
          </a:xfrm>
          <a:prstGeom prst="rect">
            <a:avLst/>
          </a:prstGeom>
        </p:spPr>
      </p:pic>
      <p:pic>
        <p:nvPicPr>
          <p:cNvPr id="7" name="Picture 6">
            <a:extLst>
              <a:ext uri="{FF2B5EF4-FFF2-40B4-BE49-F238E27FC236}">
                <a16:creationId xmlns:a16="http://schemas.microsoft.com/office/drawing/2014/main" id="{E68F7098-4F20-4E5E-8153-DDA84B0AD2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382" t="51717" r="42411"/>
          <a:stretch/>
        </p:blipFill>
        <p:spPr>
          <a:xfrm rot="18666188">
            <a:off x="691885" y="-424563"/>
            <a:ext cx="877421" cy="3587549"/>
          </a:xfrm>
          <a:prstGeom prst="rect">
            <a:avLst/>
          </a:prstGeom>
        </p:spPr>
      </p:pic>
      <p:pic>
        <p:nvPicPr>
          <p:cNvPr id="8" name="Picture 7">
            <a:extLst>
              <a:ext uri="{FF2B5EF4-FFF2-40B4-BE49-F238E27FC236}">
                <a16:creationId xmlns:a16="http://schemas.microsoft.com/office/drawing/2014/main" id="{30E75D61-15C1-44E3-A385-1738835993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260" t="50317" r="50810"/>
          <a:stretch/>
        </p:blipFill>
        <p:spPr>
          <a:xfrm>
            <a:off x="1480111" y="1515425"/>
            <a:ext cx="3384326" cy="3341661"/>
          </a:xfrm>
          <a:prstGeom prst="rect">
            <a:avLst/>
          </a:prstGeom>
        </p:spPr>
      </p:pic>
      <p:pic>
        <p:nvPicPr>
          <p:cNvPr id="9" name="Picture 8">
            <a:extLst>
              <a:ext uri="{FF2B5EF4-FFF2-40B4-BE49-F238E27FC236}">
                <a16:creationId xmlns:a16="http://schemas.microsoft.com/office/drawing/2014/main" id="{809D11DB-3827-4BAE-A1CC-B64F51A6C1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382" t="83808" r="42411"/>
          <a:stretch/>
        </p:blipFill>
        <p:spPr>
          <a:xfrm>
            <a:off x="2723031" y="-10693"/>
            <a:ext cx="877421" cy="1571290"/>
          </a:xfrm>
          <a:prstGeom prst="rect">
            <a:avLst/>
          </a:prstGeom>
        </p:spPr>
      </p:pic>
      <p:pic>
        <p:nvPicPr>
          <p:cNvPr id="10" name="Picture 9">
            <a:extLst>
              <a:ext uri="{FF2B5EF4-FFF2-40B4-BE49-F238E27FC236}">
                <a16:creationId xmlns:a16="http://schemas.microsoft.com/office/drawing/2014/main" id="{570F8D49-D494-42DA-8100-25D0D172FC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382" t="51717" r="42411" b="20769"/>
          <a:stretch/>
        </p:blipFill>
        <p:spPr>
          <a:xfrm rot="5400000">
            <a:off x="486204" y="2261343"/>
            <a:ext cx="877421" cy="1849826"/>
          </a:xfrm>
          <a:prstGeom prst="rect">
            <a:avLst/>
          </a:prstGeom>
        </p:spPr>
      </p:pic>
      <p:pic>
        <p:nvPicPr>
          <p:cNvPr id="11" name="Picture 10">
            <a:extLst>
              <a:ext uri="{FF2B5EF4-FFF2-40B4-BE49-F238E27FC236}">
                <a16:creationId xmlns:a16="http://schemas.microsoft.com/office/drawing/2014/main" id="{B1F910C9-BCC9-4FA2-B9DD-5DA4DF7982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382" t="91778" r="42411"/>
          <a:stretch/>
        </p:blipFill>
        <p:spPr>
          <a:xfrm rot="10800000">
            <a:off x="2741314" y="4492453"/>
            <a:ext cx="877421" cy="552824"/>
          </a:xfrm>
          <a:prstGeom prst="rect">
            <a:avLst/>
          </a:prstGeom>
        </p:spPr>
      </p:pic>
      <p:sp>
        <p:nvSpPr>
          <p:cNvPr id="12" name="Right Arrow 83">
            <a:extLst>
              <a:ext uri="{FF2B5EF4-FFF2-40B4-BE49-F238E27FC236}">
                <a16:creationId xmlns:a16="http://schemas.microsoft.com/office/drawing/2014/main" id="{437E2D85-C57E-40E0-93D5-FED3C8CBD4FA}"/>
              </a:ext>
            </a:extLst>
          </p:cNvPr>
          <p:cNvSpPr/>
          <p:nvPr/>
        </p:nvSpPr>
        <p:spPr>
          <a:xfrm rot="2466188">
            <a:off x="88309" y="571588"/>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1342533A-91EF-4009-82A3-F3CB45DCEDB4}"/>
              </a:ext>
            </a:extLst>
          </p:cNvPr>
          <p:cNvGrpSpPr/>
          <p:nvPr/>
        </p:nvGrpSpPr>
        <p:grpSpPr>
          <a:xfrm>
            <a:off x="1" y="4462617"/>
            <a:ext cx="9144002" cy="576433"/>
            <a:chOff x="0" y="1785937"/>
            <a:chExt cx="12192001" cy="768577"/>
          </a:xfrm>
        </p:grpSpPr>
        <p:grpSp>
          <p:nvGrpSpPr>
            <p:cNvPr id="57" name="Group 56">
              <a:extLst>
                <a:ext uri="{FF2B5EF4-FFF2-40B4-BE49-F238E27FC236}">
                  <a16:creationId xmlns:a16="http://schemas.microsoft.com/office/drawing/2014/main" id="{62B98F20-B6A7-456C-B6DC-164A2C784785}"/>
                </a:ext>
              </a:extLst>
            </p:cNvPr>
            <p:cNvGrpSpPr/>
            <p:nvPr/>
          </p:nvGrpSpPr>
          <p:grpSpPr>
            <a:xfrm>
              <a:off x="1" y="1785937"/>
              <a:ext cx="12192000" cy="766763"/>
              <a:chOff x="1" y="1785937"/>
              <a:chExt cx="12191999" cy="766763"/>
            </a:xfrm>
          </p:grpSpPr>
          <p:pic>
            <p:nvPicPr>
              <p:cNvPr id="59" name="Graphic 58">
                <a:extLst>
                  <a:ext uri="{FF2B5EF4-FFF2-40B4-BE49-F238E27FC236}">
                    <a16:creationId xmlns:a16="http://schemas.microsoft.com/office/drawing/2014/main" id="{E92B5191-D9D9-4D12-8FDC-C10B4E48D0F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 y="1785937"/>
                <a:ext cx="4019550" cy="766763"/>
              </a:xfrm>
              <a:prstGeom prst="rect">
                <a:avLst/>
              </a:prstGeom>
            </p:spPr>
          </p:pic>
          <p:pic>
            <p:nvPicPr>
              <p:cNvPr id="60" name="Graphic 59">
                <a:extLst>
                  <a:ext uri="{FF2B5EF4-FFF2-40B4-BE49-F238E27FC236}">
                    <a16:creationId xmlns:a16="http://schemas.microsoft.com/office/drawing/2014/main" id="{1EC3552D-7A6A-4663-A752-8BAE663518F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019551" y="1785937"/>
                <a:ext cx="4019550" cy="766763"/>
              </a:xfrm>
              <a:prstGeom prst="rect">
                <a:avLst/>
              </a:prstGeom>
            </p:spPr>
          </p:pic>
          <p:pic>
            <p:nvPicPr>
              <p:cNvPr id="61" name="Graphic 60">
                <a:extLst>
                  <a:ext uri="{FF2B5EF4-FFF2-40B4-BE49-F238E27FC236}">
                    <a16:creationId xmlns:a16="http://schemas.microsoft.com/office/drawing/2014/main" id="{B8F47648-F904-4738-86E3-1572A5F003C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025494" y="1785937"/>
                <a:ext cx="4166506" cy="766763"/>
              </a:xfrm>
              <a:prstGeom prst="rect">
                <a:avLst/>
              </a:prstGeom>
            </p:spPr>
          </p:pic>
        </p:grpSp>
        <p:cxnSp>
          <p:nvCxnSpPr>
            <p:cNvPr id="58" name="Straight Connector 57">
              <a:extLst>
                <a:ext uri="{FF2B5EF4-FFF2-40B4-BE49-F238E27FC236}">
                  <a16:creationId xmlns:a16="http://schemas.microsoft.com/office/drawing/2014/main" id="{57BA074D-787A-4774-88E4-73E98C6A2334}"/>
                </a:ext>
              </a:extLst>
            </p:cNvPr>
            <p:cNvCxnSpPr/>
            <p:nvPr/>
          </p:nvCxnSpPr>
          <p:spPr>
            <a:xfrm>
              <a:off x="0" y="2554514"/>
              <a:ext cx="12192000" cy="0"/>
            </a:xfrm>
            <a:prstGeom prst="line">
              <a:avLst/>
            </a:prstGeom>
            <a:ln w="25400">
              <a:solidFill>
                <a:schemeClr val="bg1">
                  <a:lumMod val="65000"/>
                </a:schemeClr>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314C54E9-7CED-47BF-9859-47E6A652CBB1}"/>
              </a:ext>
            </a:extLst>
          </p:cNvPr>
          <p:cNvSpPr txBox="1"/>
          <p:nvPr/>
        </p:nvSpPr>
        <p:spPr>
          <a:xfrm>
            <a:off x="927568" y="2800305"/>
            <a:ext cx="1096722" cy="323165"/>
          </a:xfrm>
          <a:prstGeom prst="rect">
            <a:avLst/>
          </a:prstGeom>
          <a:noFill/>
        </p:spPr>
        <p:txBody>
          <a:bodyPr wrap="square" rtlCol="0">
            <a:spAutoFit/>
          </a:bodyPr>
          <a:lstStyle/>
          <a:p>
            <a:pPr defTabSz="914333"/>
            <a:r>
              <a:rPr lang="en-US" sz="1500" b="1" dirty="0">
                <a:solidFill>
                  <a:schemeClr val="bg1"/>
                </a:solidFill>
                <a:latin typeface="Arial"/>
              </a:rPr>
              <a:t>Influenza</a:t>
            </a:r>
          </a:p>
        </p:txBody>
      </p:sp>
      <p:grpSp>
        <p:nvGrpSpPr>
          <p:cNvPr id="15" name="Group 14">
            <a:extLst>
              <a:ext uri="{FF2B5EF4-FFF2-40B4-BE49-F238E27FC236}">
                <a16:creationId xmlns:a16="http://schemas.microsoft.com/office/drawing/2014/main" id="{5C5824E6-F65F-4645-8EBF-D26240A44057}"/>
              </a:ext>
            </a:extLst>
          </p:cNvPr>
          <p:cNvGrpSpPr/>
          <p:nvPr/>
        </p:nvGrpSpPr>
        <p:grpSpPr>
          <a:xfrm rot="10527361">
            <a:off x="615491" y="3415501"/>
            <a:ext cx="983790" cy="1066919"/>
            <a:chOff x="6446088" y="4621531"/>
            <a:chExt cx="1051560" cy="1197133"/>
          </a:xfrm>
          <a:effectLst>
            <a:outerShdw blurRad="76200" dir="13500000" sy="23000" kx="1200000" algn="br" rotWithShape="0">
              <a:prstClr val="black">
                <a:alpha val="20000"/>
              </a:prstClr>
            </a:outerShdw>
          </a:effectLst>
        </p:grpSpPr>
        <p:sp>
          <p:nvSpPr>
            <p:cNvPr id="55" name="Freeform: Shape 29">
              <a:extLst>
                <a:ext uri="{FF2B5EF4-FFF2-40B4-BE49-F238E27FC236}">
                  <a16:creationId xmlns:a16="http://schemas.microsoft.com/office/drawing/2014/main" id="{A5759633-7928-432D-AB9C-6A6B61705624}"/>
                </a:ext>
              </a:extLst>
            </p:cNvPr>
            <p:cNvSpPr/>
            <p:nvPr/>
          </p:nvSpPr>
          <p:spPr>
            <a:xfrm rot="10800000">
              <a:off x="6446088" y="4621531"/>
              <a:ext cx="1051560" cy="1197133"/>
            </a:xfrm>
            <a:custGeom>
              <a:avLst/>
              <a:gdLst>
                <a:gd name="connsiteX0" fmla="*/ 525780 w 1051560"/>
                <a:gd name="connsiteY0" fmla="*/ 1197133 h 1197133"/>
                <a:gd name="connsiteX1" fmla="*/ 0 w 1051560"/>
                <a:gd name="connsiteY1" fmla="*/ 671353 h 1197133"/>
                <a:gd name="connsiteX2" fmla="*/ 321123 w 1051560"/>
                <a:gd name="connsiteY2" fmla="*/ 186892 h 1197133"/>
                <a:gd name="connsiteX3" fmla="*/ 321677 w 1051560"/>
                <a:gd name="connsiteY3" fmla="*/ 186720 h 1197133"/>
                <a:gd name="connsiteX4" fmla="*/ 525780 w 1051560"/>
                <a:gd name="connsiteY4" fmla="*/ 0 h 1197133"/>
                <a:gd name="connsiteX5" fmla="*/ 729882 w 1051560"/>
                <a:gd name="connsiteY5" fmla="*/ 186719 h 1197133"/>
                <a:gd name="connsiteX6" fmla="*/ 730437 w 1051560"/>
                <a:gd name="connsiteY6" fmla="*/ 186892 h 1197133"/>
                <a:gd name="connsiteX7" fmla="*/ 1051560 w 1051560"/>
                <a:gd name="connsiteY7" fmla="*/ 671353 h 1197133"/>
                <a:gd name="connsiteX8" fmla="*/ 525780 w 1051560"/>
                <a:gd name="connsiteY8" fmla="*/ 1197133 h 119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 h="1197133">
                  <a:moveTo>
                    <a:pt x="525780" y="1197133"/>
                  </a:moveTo>
                  <a:cubicBezTo>
                    <a:pt x="235400" y="1197133"/>
                    <a:pt x="0" y="961733"/>
                    <a:pt x="0" y="671353"/>
                  </a:cubicBezTo>
                  <a:cubicBezTo>
                    <a:pt x="0" y="453568"/>
                    <a:pt x="132412" y="266709"/>
                    <a:pt x="321123" y="186892"/>
                  </a:cubicBezTo>
                  <a:lnTo>
                    <a:pt x="321677" y="186720"/>
                  </a:lnTo>
                  <a:lnTo>
                    <a:pt x="525780" y="0"/>
                  </a:lnTo>
                  <a:lnTo>
                    <a:pt x="729882" y="186719"/>
                  </a:lnTo>
                  <a:lnTo>
                    <a:pt x="730437" y="186892"/>
                  </a:lnTo>
                  <a:cubicBezTo>
                    <a:pt x="919147" y="266709"/>
                    <a:pt x="1051560" y="453568"/>
                    <a:pt x="1051560" y="671353"/>
                  </a:cubicBezTo>
                  <a:cubicBezTo>
                    <a:pt x="1051560" y="961733"/>
                    <a:pt x="816160" y="1197133"/>
                    <a:pt x="525780" y="119713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56" name="Oval 55">
              <a:extLst>
                <a:ext uri="{FF2B5EF4-FFF2-40B4-BE49-F238E27FC236}">
                  <a16:creationId xmlns:a16="http://schemas.microsoft.com/office/drawing/2014/main" id="{F328E62D-CF17-4F36-917D-7C10E22234EF}"/>
                </a:ext>
              </a:extLst>
            </p:cNvPr>
            <p:cNvSpPr/>
            <p:nvPr/>
          </p:nvSpPr>
          <p:spPr>
            <a:xfrm>
              <a:off x="6598487" y="4747260"/>
              <a:ext cx="746760" cy="746760"/>
            </a:xfrm>
            <a:prstGeom prst="ellipse">
              <a:avLst/>
            </a:prstGeom>
            <a:gradFill>
              <a:gsLst>
                <a:gs pos="0">
                  <a:schemeClr val="bg1">
                    <a:lumMod val="95000"/>
                  </a:schemeClr>
                </a:gs>
                <a:gs pos="100000">
                  <a:srgbClr val="FFFFFF"/>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grpSp>
      <p:pic>
        <p:nvPicPr>
          <p:cNvPr id="16" name="Graphic 15">
            <a:extLst>
              <a:ext uri="{FF2B5EF4-FFF2-40B4-BE49-F238E27FC236}">
                <a16:creationId xmlns:a16="http://schemas.microsoft.com/office/drawing/2014/main" id="{487F0412-F549-4523-882F-55629FA3A303}"/>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86970" y="3826933"/>
            <a:ext cx="461253" cy="474820"/>
          </a:xfrm>
          <a:prstGeom prst="rect">
            <a:avLst/>
          </a:prstGeom>
        </p:spPr>
      </p:pic>
      <p:grpSp>
        <p:nvGrpSpPr>
          <p:cNvPr id="17" name="Group 16">
            <a:extLst>
              <a:ext uri="{FF2B5EF4-FFF2-40B4-BE49-F238E27FC236}">
                <a16:creationId xmlns:a16="http://schemas.microsoft.com/office/drawing/2014/main" id="{4F7FD9A5-104D-4C09-A655-9FAE47556042}"/>
              </a:ext>
            </a:extLst>
          </p:cNvPr>
          <p:cNvGrpSpPr/>
          <p:nvPr/>
        </p:nvGrpSpPr>
        <p:grpSpPr>
          <a:xfrm rot="6058502">
            <a:off x="5049227" y="794438"/>
            <a:ext cx="869918" cy="988521"/>
            <a:chOff x="6446088" y="4621531"/>
            <a:chExt cx="1051560" cy="1197133"/>
          </a:xfrm>
          <a:effectLst>
            <a:outerShdw blurRad="76200" dir="18900000" sy="23000" kx="-1200000" algn="bl" rotWithShape="0">
              <a:prstClr val="black">
                <a:alpha val="20000"/>
              </a:prstClr>
            </a:outerShdw>
          </a:effectLst>
        </p:grpSpPr>
        <p:sp>
          <p:nvSpPr>
            <p:cNvPr id="53" name="Freeform: Shape 32">
              <a:extLst>
                <a:ext uri="{FF2B5EF4-FFF2-40B4-BE49-F238E27FC236}">
                  <a16:creationId xmlns:a16="http://schemas.microsoft.com/office/drawing/2014/main" id="{45E02ACA-5AFC-4045-A20B-31BE190D4DBB}"/>
                </a:ext>
              </a:extLst>
            </p:cNvPr>
            <p:cNvSpPr/>
            <p:nvPr/>
          </p:nvSpPr>
          <p:spPr>
            <a:xfrm rot="10800000">
              <a:off x="6446088" y="4621531"/>
              <a:ext cx="1051560" cy="1197133"/>
            </a:xfrm>
            <a:custGeom>
              <a:avLst/>
              <a:gdLst>
                <a:gd name="connsiteX0" fmla="*/ 525780 w 1051560"/>
                <a:gd name="connsiteY0" fmla="*/ 1197133 h 1197133"/>
                <a:gd name="connsiteX1" fmla="*/ 0 w 1051560"/>
                <a:gd name="connsiteY1" fmla="*/ 671353 h 1197133"/>
                <a:gd name="connsiteX2" fmla="*/ 321123 w 1051560"/>
                <a:gd name="connsiteY2" fmla="*/ 186892 h 1197133"/>
                <a:gd name="connsiteX3" fmla="*/ 321677 w 1051560"/>
                <a:gd name="connsiteY3" fmla="*/ 186720 h 1197133"/>
                <a:gd name="connsiteX4" fmla="*/ 525780 w 1051560"/>
                <a:gd name="connsiteY4" fmla="*/ 0 h 1197133"/>
                <a:gd name="connsiteX5" fmla="*/ 729882 w 1051560"/>
                <a:gd name="connsiteY5" fmla="*/ 186719 h 1197133"/>
                <a:gd name="connsiteX6" fmla="*/ 730437 w 1051560"/>
                <a:gd name="connsiteY6" fmla="*/ 186892 h 1197133"/>
                <a:gd name="connsiteX7" fmla="*/ 1051560 w 1051560"/>
                <a:gd name="connsiteY7" fmla="*/ 671353 h 1197133"/>
                <a:gd name="connsiteX8" fmla="*/ 525780 w 1051560"/>
                <a:gd name="connsiteY8" fmla="*/ 1197133 h 119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 h="1197133">
                  <a:moveTo>
                    <a:pt x="525780" y="1197133"/>
                  </a:moveTo>
                  <a:cubicBezTo>
                    <a:pt x="235400" y="1197133"/>
                    <a:pt x="0" y="961733"/>
                    <a:pt x="0" y="671353"/>
                  </a:cubicBezTo>
                  <a:cubicBezTo>
                    <a:pt x="0" y="453568"/>
                    <a:pt x="132412" y="266709"/>
                    <a:pt x="321123" y="186892"/>
                  </a:cubicBezTo>
                  <a:lnTo>
                    <a:pt x="321677" y="186720"/>
                  </a:lnTo>
                  <a:lnTo>
                    <a:pt x="525780" y="0"/>
                  </a:lnTo>
                  <a:lnTo>
                    <a:pt x="729882" y="186719"/>
                  </a:lnTo>
                  <a:lnTo>
                    <a:pt x="730437" y="186892"/>
                  </a:lnTo>
                  <a:cubicBezTo>
                    <a:pt x="919147" y="266709"/>
                    <a:pt x="1051560" y="453568"/>
                    <a:pt x="1051560" y="671353"/>
                  </a:cubicBezTo>
                  <a:cubicBezTo>
                    <a:pt x="1051560" y="961733"/>
                    <a:pt x="816160" y="1197133"/>
                    <a:pt x="525780" y="119713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95FE1D46-0D13-4BB7-ADA9-2411AB369ECA}"/>
                </a:ext>
              </a:extLst>
            </p:cNvPr>
            <p:cNvSpPr/>
            <p:nvPr/>
          </p:nvSpPr>
          <p:spPr>
            <a:xfrm>
              <a:off x="6598487" y="4747260"/>
              <a:ext cx="746760" cy="746760"/>
            </a:xfrm>
            <a:prstGeom prst="ellipse">
              <a:avLst/>
            </a:prstGeom>
            <a:gradFill>
              <a:gsLst>
                <a:gs pos="0">
                  <a:schemeClr val="bg1">
                    <a:lumMod val="95000"/>
                  </a:schemeClr>
                </a:gs>
                <a:gs pos="100000">
                  <a:srgbClr val="FFFFFF"/>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8" name="Graphic 17">
            <a:extLst>
              <a:ext uri="{FF2B5EF4-FFF2-40B4-BE49-F238E27FC236}">
                <a16:creationId xmlns:a16="http://schemas.microsoft.com/office/drawing/2014/main" id="{EDDFAC67-8351-4700-A887-9A414345A3C7}"/>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rot="6058502">
            <a:off x="5387595" y="1093064"/>
            <a:ext cx="432646" cy="405114"/>
          </a:xfrm>
          <a:prstGeom prst="rect">
            <a:avLst/>
          </a:prstGeom>
        </p:spPr>
      </p:pic>
      <p:sp>
        <p:nvSpPr>
          <p:cNvPr id="19" name="TextBox 18">
            <a:extLst>
              <a:ext uri="{FF2B5EF4-FFF2-40B4-BE49-F238E27FC236}">
                <a16:creationId xmlns:a16="http://schemas.microsoft.com/office/drawing/2014/main" id="{5FFC3885-18D8-4D4D-A10F-1BA956B41C0C}"/>
              </a:ext>
            </a:extLst>
          </p:cNvPr>
          <p:cNvSpPr txBox="1"/>
          <p:nvPr/>
        </p:nvSpPr>
        <p:spPr>
          <a:xfrm rot="18358651">
            <a:off x="3277187" y="982068"/>
            <a:ext cx="1970924" cy="300082"/>
          </a:xfrm>
          <a:prstGeom prst="rect">
            <a:avLst/>
          </a:prstGeom>
          <a:noFill/>
        </p:spPr>
        <p:txBody>
          <a:bodyPr wrap="square" rtlCol="0">
            <a:spAutoFit/>
          </a:bodyPr>
          <a:lstStyle/>
          <a:p>
            <a:pPr defTabSz="914333"/>
            <a:r>
              <a:rPr lang="en-US" sz="1350" b="1" dirty="0">
                <a:solidFill>
                  <a:schemeClr val="bg1"/>
                </a:solidFill>
                <a:latin typeface="Arial"/>
              </a:rPr>
              <a:t>Hemorrhagic fevers </a:t>
            </a:r>
          </a:p>
        </p:txBody>
      </p:sp>
      <p:grpSp>
        <p:nvGrpSpPr>
          <p:cNvPr id="20" name="Group 19">
            <a:extLst>
              <a:ext uri="{FF2B5EF4-FFF2-40B4-BE49-F238E27FC236}">
                <a16:creationId xmlns:a16="http://schemas.microsoft.com/office/drawing/2014/main" id="{05B81B9C-9C99-409A-A9C5-05DA7E4AAF93}"/>
              </a:ext>
            </a:extLst>
          </p:cNvPr>
          <p:cNvGrpSpPr/>
          <p:nvPr/>
        </p:nvGrpSpPr>
        <p:grpSpPr>
          <a:xfrm rot="18111911">
            <a:off x="2381545" y="544918"/>
            <a:ext cx="729647" cy="875408"/>
            <a:chOff x="6446088" y="4621531"/>
            <a:chExt cx="1051560" cy="1197133"/>
          </a:xfrm>
          <a:effectLst>
            <a:outerShdw blurRad="76200" dir="18900000" sy="23000" kx="-1200000" algn="bl" rotWithShape="0">
              <a:prstClr val="black">
                <a:alpha val="20000"/>
              </a:prstClr>
            </a:outerShdw>
          </a:effectLst>
        </p:grpSpPr>
        <p:sp>
          <p:nvSpPr>
            <p:cNvPr id="51" name="Freeform: Shape 23">
              <a:extLst>
                <a:ext uri="{FF2B5EF4-FFF2-40B4-BE49-F238E27FC236}">
                  <a16:creationId xmlns:a16="http://schemas.microsoft.com/office/drawing/2014/main" id="{FABA4242-EFDC-4BE0-8844-B954564626E9}"/>
                </a:ext>
              </a:extLst>
            </p:cNvPr>
            <p:cNvSpPr/>
            <p:nvPr/>
          </p:nvSpPr>
          <p:spPr>
            <a:xfrm rot="10800000">
              <a:off x="6446088" y="4621531"/>
              <a:ext cx="1051560" cy="1197133"/>
            </a:xfrm>
            <a:custGeom>
              <a:avLst/>
              <a:gdLst>
                <a:gd name="connsiteX0" fmla="*/ 525780 w 1051560"/>
                <a:gd name="connsiteY0" fmla="*/ 1197133 h 1197133"/>
                <a:gd name="connsiteX1" fmla="*/ 0 w 1051560"/>
                <a:gd name="connsiteY1" fmla="*/ 671353 h 1197133"/>
                <a:gd name="connsiteX2" fmla="*/ 321123 w 1051560"/>
                <a:gd name="connsiteY2" fmla="*/ 186892 h 1197133"/>
                <a:gd name="connsiteX3" fmla="*/ 321677 w 1051560"/>
                <a:gd name="connsiteY3" fmla="*/ 186720 h 1197133"/>
                <a:gd name="connsiteX4" fmla="*/ 525780 w 1051560"/>
                <a:gd name="connsiteY4" fmla="*/ 0 h 1197133"/>
                <a:gd name="connsiteX5" fmla="*/ 729882 w 1051560"/>
                <a:gd name="connsiteY5" fmla="*/ 186719 h 1197133"/>
                <a:gd name="connsiteX6" fmla="*/ 730437 w 1051560"/>
                <a:gd name="connsiteY6" fmla="*/ 186892 h 1197133"/>
                <a:gd name="connsiteX7" fmla="*/ 1051560 w 1051560"/>
                <a:gd name="connsiteY7" fmla="*/ 671353 h 1197133"/>
                <a:gd name="connsiteX8" fmla="*/ 525780 w 1051560"/>
                <a:gd name="connsiteY8" fmla="*/ 1197133 h 119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 h="1197133">
                  <a:moveTo>
                    <a:pt x="525780" y="1197133"/>
                  </a:moveTo>
                  <a:cubicBezTo>
                    <a:pt x="235400" y="1197133"/>
                    <a:pt x="0" y="961733"/>
                    <a:pt x="0" y="671353"/>
                  </a:cubicBezTo>
                  <a:cubicBezTo>
                    <a:pt x="0" y="453568"/>
                    <a:pt x="132412" y="266709"/>
                    <a:pt x="321123" y="186892"/>
                  </a:cubicBezTo>
                  <a:lnTo>
                    <a:pt x="321677" y="186720"/>
                  </a:lnTo>
                  <a:lnTo>
                    <a:pt x="525780" y="0"/>
                  </a:lnTo>
                  <a:lnTo>
                    <a:pt x="729882" y="186719"/>
                  </a:lnTo>
                  <a:lnTo>
                    <a:pt x="730437" y="186892"/>
                  </a:lnTo>
                  <a:cubicBezTo>
                    <a:pt x="919147" y="266709"/>
                    <a:pt x="1051560" y="453568"/>
                    <a:pt x="1051560" y="671353"/>
                  </a:cubicBezTo>
                  <a:cubicBezTo>
                    <a:pt x="1051560" y="961733"/>
                    <a:pt x="816160" y="1197133"/>
                    <a:pt x="525780" y="119713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a:extLst>
                <a:ext uri="{FF2B5EF4-FFF2-40B4-BE49-F238E27FC236}">
                  <a16:creationId xmlns:a16="http://schemas.microsoft.com/office/drawing/2014/main" id="{829FCA25-0922-41A7-8E3B-567F8554252F}"/>
                </a:ext>
              </a:extLst>
            </p:cNvPr>
            <p:cNvSpPr/>
            <p:nvPr/>
          </p:nvSpPr>
          <p:spPr>
            <a:xfrm>
              <a:off x="6598487" y="4747260"/>
              <a:ext cx="746760" cy="746760"/>
            </a:xfrm>
            <a:prstGeom prst="ellipse">
              <a:avLst/>
            </a:prstGeom>
            <a:gradFill>
              <a:gsLst>
                <a:gs pos="0">
                  <a:schemeClr val="bg1">
                    <a:lumMod val="95000"/>
                  </a:schemeClr>
                </a:gs>
                <a:gs pos="100000">
                  <a:srgbClr val="FFFFFF"/>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21" name="Graphic 20">
            <a:extLst>
              <a:ext uri="{FF2B5EF4-FFF2-40B4-BE49-F238E27FC236}">
                <a16:creationId xmlns:a16="http://schemas.microsoft.com/office/drawing/2014/main" id="{9C72B9C2-23C0-404B-A492-EB7F79EF26EB}"/>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rot="16733092" flipH="1">
            <a:off x="2620947" y="719227"/>
            <a:ext cx="141431" cy="474167"/>
          </a:xfrm>
          <a:prstGeom prst="rect">
            <a:avLst/>
          </a:prstGeom>
        </p:spPr>
      </p:pic>
      <p:sp>
        <p:nvSpPr>
          <p:cNvPr id="22" name="TextBox 21">
            <a:extLst>
              <a:ext uri="{FF2B5EF4-FFF2-40B4-BE49-F238E27FC236}">
                <a16:creationId xmlns:a16="http://schemas.microsoft.com/office/drawing/2014/main" id="{805226A9-67D5-41F8-A18E-2962A0470080}"/>
              </a:ext>
            </a:extLst>
          </p:cNvPr>
          <p:cNvSpPr txBox="1"/>
          <p:nvPr/>
        </p:nvSpPr>
        <p:spPr>
          <a:xfrm rot="5400000">
            <a:off x="2880959" y="1360728"/>
            <a:ext cx="1028700" cy="300082"/>
          </a:xfrm>
          <a:prstGeom prst="rect">
            <a:avLst/>
          </a:prstGeom>
          <a:noFill/>
        </p:spPr>
        <p:txBody>
          <a:bodyPr wrap="square" rtlCol="0">
            <a:spAutoFit/>
          </a:bodyPr>
          <a:lstStyle/>
          <a:p>
            <a:pPr defTabSz="914333"/>
            <a:r>
              <a:rPr lang="en-US" sz="1350" b="1" dirty="0">
                <a:solidFill>
                  <a:schemeClr val="bg1"/>
                </a:solidFill>
                <a:latin typeface="Arial"/>
              </a:rPr>
              <a:t>Anthrax</a:t>
            </a:r>
          </a:p>
        </p:txBody>
      </p:sp>
      <p:sp>
        <p:nvSpPr>
          <p:cNvPr id="23" name="Rectangle 22">
            <a:extLst>
              <a:ext uri="{FF2B5EF4-FFF2-40B4-BE49-F238E27FC236}">
                <a16:creationId xmlns:a16="http://schemas.microsoft.com/office/drawing/2014/main" id="{9C5A4E0E-8230-400D-9448-E52AC1EDFDE6}"/>
              </a:ext>
            </a:extLst>
          </p:cNvPr>
          <p:cNvSpPr/>
          <p:nvPr/>
        </p:nvSpPr>
        <p:spPr>
          <a:xfrm rot="2411574">
            <a:off x="35868" y="1227285"/>
            <a:ext cx="2906248" cy="300082"/>
          </a:xfrm>
          <a:prstGeom prst="rect">
            <a:avLst/>
          </a:prstGeom>
        </p:spPr>
        <p:txBody>
          <a:bodyPr wrap="square">
            <a:spAutoFit/>
          </a:bodyPr>
          <a:lstStyle/>
          <a:p>
            <a:pPr defTabSz="914333"/>
            <a:r>
              <a:rPr lang="en-US" sz="1350" b="1" dirty="0">
                <a:solidFill>
                  <a:schemeClr val="bg1"/>
                </a:solidFill>
                <a:latin typeface="Arial"/>
              </a:rPr>
              <a:t>Emerging Unknown Threat</a:t>
            </a:r>
          </a:p>
        </p:txBody>
      </p:sp>
      <p:grpSp>
        <p:nvGrpSpPr>
          <p:cNvPr id="24" name="Group 23">
            <a:extLst>
              <a:ext uri="{FF2B5EF4-FFF2-40B4-BE49-F238E27FC236}">
                <a16:creationId xmlns:a16="http://schemas.microsoft.com/office/drawing/2014/main" id="{FD3BA081-18CC-4EB2-AF1D-623ADB9F460D}"/>
              </a:ext>
            </a:extLst>
          </p:cNvPr>
          <p:cNvGrpSpPr/>
          <p:nvPr/>
        </p:nvGrpSpPr>
        <p:grpSpPr>
          <a:xfrm rot="13788739">
            <a:off x="258660" y="1305413"/>
            <a:ext cx="875658" cy="1007922"/>
            <a:chOff x="6446088" y="4621531"/>
            <a:chExt cx="1051560" cy="1197133"/>
          </a:xfrm>
          <a:effectLst>
            <a:outerShdw blurRad="76200" dir="13500000" sy="23000" kx="1200000" algn="br" rotWithShape="0">
              <a:prstClr val="black">
                <a:alpha val="20000"/>
              </a:prstClr>
            </a:outerShdw>
          </a:effectLst>
        </p:grpSpPr>
        <p:sp>
          <p:nvSpPr>
            <p:cNvPr id="49" name="Freeform: Shape 19">
              <a:extLst>
                <a:ext uri="{FF2B5EF4-FFF2-40B4-BE49-F238E27FC236}">
                  <a16:creationId xmlns:a16="http://schemas.microsoft.com/office/drawing/2014/main" id="{6428DFD1-F77C-4DFF-833E-466B6C208222}"/>
                </a:ext>
              </a:extLst>
            </p:cNvPr>
            <p:cNvSpPr/>
            <p:nvPr/>
          </p:nvSpPr>
          <p:spPr>
            <a:xfrm rot="10800000">
              <a:off x="6446088" y="4621531"/>
              <a:ext cx="1051560" cy="1197133"/>
            </a:xfrm>
            <a:custGeom>
              <a:avLst/>
              <a:gdLst>
                <a:gd name="connsiteX0" fmla="*/ 525780 w 1051560"/>
                <a:gd name="connsiteY0" fmla="*/ 1197133 h 1197133"/>
                <a:gd name="connsiteX1" fmla="*/ 0 w 1051560"/>
                <a:gd name="connsiteY1" fmla="*/ 671353 h 1197133"/>
                <a:gd name="connsiteX2" fmla="*/ 321123 w 1051560"/>
                <a:gd name="connsiteY2" fmla="*/ 186892 h 1197133"/>
                <a:gd name="connsiteX3" fmla="*/ 321677 w 1051560"/>
                <a:gd name="connsiteY3" fmla="*/ 186720 h 1197133"/>
                <a:gd name="connsiteX4" fmla="*/ 525780 w 1051560"/>
                <a:gd name="connsiteY4" fmla="*/ 0 h 1197133"/>
                <a:gd name="connsiteX5" fmla="*/ 729882 w 1051560"/>
                <a:gd name="connsiteY5" fmla="*/ 186719 h 1197133"/>
                <a:gd name="connsiteX6" fmla="*/ 730437 w 1051560"/>
                <a:gd name="connsiteY6" fmla="*/ 186892 h 1197133"/>
                <a:gd name="connsiteX7" fmla="*/ 1051560 w 1051560"/>
                <a:gd name="connsiteY7" fmla="*/ 671353 h 1197133"/>
                <a:gd name="connsiteX8" fmla="*/ 525780 w 1051560"/>
                <a:gd name="connsiteY8" fmla="*/ 1197133 h 119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 h="1197133">
                  <a:moveTo>
                    <a:pt x="525780" y="1197133"/>
                  </a:moveTo>
                  <a:cubicBezTo>
                    <a:pt x="235400" y="1197133"/>
                    <a:pt x="0" y="961733"/>
                    <a:pt x="0" y="671353"/>
                  </a:cubicBezTo>
                  <a:cubicBezTo>
                    <a:pt x="0" y="453568"/>
                    <a:pt x="132412" y="266709"/>
                    <a:pt x="321123" y="186892"/>
                  </a:cubicBezTo>
                  <a:lnTo>
                    <a:pt x="321677" y="186720"/>
                  </a:lnTo>
                  <a:lnTo>
                    <a:pt x="525780" y="0"/>
                  </a:lnTo>
                  <a:lnTo>
                    <a:pt x="729882" y="186719"/>
                  </a:lnTo>
                  <a:lnTo>
                    <a:pt x="730437" y="186892"/>
                  </a:lnTo>
                  <a:cubicBezTo>
                    <a:pt x="919147" y="266709"/>
                    <a:pt x="1051560" y="453568"/>
                    <a:pt x="1051560" y="671353"/>
                  </a:cubicBezTo>
                  <a:cubicBezTo>
                    <a:pt x="1051560" y="961733"/>
                    <a:pt x="816160" y="1197133"/>
                    <a:pt x="525780" y="119713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Oval 49">
              <a:extLst>
                <a:ext uri="{FF2B5EF4-FFF2-40B4-BE49-F238E27FC236}">
                  <a16:creationId xmlns:a16="http://schemas.microsoft.com/office/drawing/2014/main" id="{DB461455-F3F4-4C43-A220-13AAE14C7639}"/>
                </a:ext>
              </a:extLst>
            </p:cNvPr>
            <p:cNvSpPr/>
            <p:nvPr/>
          </p:nvSpPr>
          <p:spPr>
            <a:xfrm>
              <a:off x="6598487" y="4747260"/>
              <a:ext cx="746760" cy="746760"/>
            </a:xfrm>
            <a:prstGeom prst="ellipse">
              <a:avLst/>
            </a:prstGeom>
            <a:gradFill>
              <a:gsLst>
                <a:gs pos="0">
                  <a:schemeClr val="bg1">
                    <a:lumMod val="95000"/>
                  </a:schemeClr>
                </a:gs>
                <a:gs pos="100000">
                  <a:srgbClr val="FFFFFF"/>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25" name="Graphic 24">
            <a:extLst>
              <a:ext uri="{FF2B5EF4-FFF2-40B4-BE49-F238E27FC236}">
                <a16:creationId xmlns:a16="http://schemas.microsoft.com/office/drawing/2014/main" id="{D56CF706-EC7D-45DF-A595-825A0D572BD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385426" y="1635354"/>
            <a:ext cx="488210" cy="450655"/>
          </a:xfrm>
          <a:prstGeom prst="rect">
            <a:avLst/>
          </a:prstGeom>
        </p:spPr>
      </p:pic>
      <p:grpSp>
        <p:nvGrpSpPr>
          <p:cNvPr id="26" name="Group 25">
            <a:extLst>
              <a:ext uri="{FF2B5EF4-FFF2-40B4-BE49-F238E27FC236}">
                <a16:creationId xmlns:a16="http://schemas.microsoft.com/office/drawing/2014/main" id="{3F6BACA7-AB74-4416-8D38-62A2D234A24B}"/>
              </a:ext>
            </a:extLst>
          </p:cNvPr>
          <p:cNvGrpSpPr/>
          <p:nvPr/>
        </p:nvGrpSpPr>
        <p:grpSpPr>
          <a:xfrm rot="5400000">
            <a:off x="3436379" y="4045660"/>
            <a:ext cx="651835" cy="742071"/>
            <a:chOff x="6446088" y="4621531"/>
            <a:chExt cx="1051560" cy="1197133"/>
          </a:xfrm>
          <a:effectLst>
            <a:outerShdw blurRad="76200" dir="13500000" sy="23000" kx="1200000" algn="br" rotWithShape="0">
              <a:prstClr val="black">
                <a:alpha val="20000"/>
              </a:prstClr>
            </a:outerShdw>
          </a:effectLst>
        </p:grpSpPr>
        <p:sp>
          <p:nvSpPr>
            <p:cNvPr id="47" name="Freeform: Shape 26">
              <a:extLst>
                <a:ext uri="{FF2B5EF4-FFF2-40B4-BE49-F238E27FC236}">
                  <a16:creationId xmlns:a16="http://schemas.microsoft.com/office/drawing/2014/main" id="{729B53F1-6C60-4288-B779-38E9809EC50F}"/>
                </a:ext>
              </a:extLst>
            </p:cNvPr>
            <p:cNvSpPr/>
            <p:nvPr/>
          </p:nvSpPr>
          <p:spPr>
            <a:xfrm rot="10800000">
              <a:off x="6446088" y="4621531"/>
              <a:ext cx="1051560" cy="1197133"/>
            </a:xfrm>
            <a:custGeom>
              <a:avLst/>
              <a:gdLst>
                <a:gd name="connsiteX0" fmla="*/ 525780 w 1051560"/>
                <a:gd name="connsiteY0" fmla="*/ 1197133 h 1197133"/>
                <a:gd name="connsiteX1" fmla="*/ 0 w 1051560"/>
                <a:gd name="connsiteY1" fmla="*/ 671353 h 1197133"/>
                <a:gd name="connsiteX2" fmla="*/ 321123 w 1051560"/>
                <a:gd name="connsiteY2" fmla="*/ 186892 h 1197133"/>
                <a:gd name="connsiteX3" fmla="*/ 321677 w 1051560"/>
                <a:gd name="connsiteY3" fmla="*/ 186720 h 1197133"/>
                <a:gd name="connsiteX4" fmla="*/ 525780 w 1051560"/>
                <a:gd name="connsiteY4" fmla="*/ 0 h 1197133"/>
                <a:gd name="connsiteX5" fmla="*/ 729882 w 1051560"/>
                <a:gd name="connsiteY5" fmla="*/ 186719 h 1197133"/>
                <a:gd name="connsiteX6" fmla="*/ 730437 w 1051560"/>
                <a:gd name="connsiteY6" fmla="*/ 186892 h 1197133"/>
                <a:gd name="connsiteX7" fmla="*/ 1051560 w 1051560"/>
                <a:gd name="connsiteY7" fmla="*/ 671353 h 1197133"/>
                <a:gd name="connsiteX8" fmla="*/ 525780 w 1051560"/>
                <a:gd name="connsiteY8" fmla="*/ 1197133 h 119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 h="1197133">
                  <a:moveTo>
                    <a:pt x="525780" y="1197133"/>
                  </a:moveTo>
                  <a:cubicBezTo>
                    <a:pt x="235400" y="1197133"/>
                    <a:pt x="0" y="961733"/>
                    <a:pt x="0" y="671353"/>
                  </a:cubicBezTo>
                  <a:cubicBezTo>
                    <a:pt x="0" y="453568"/>
                    <a:pt x="132412" y="266709"/>
                    <a:pt x="321123" y="186892"/>
                  </a:cubicBezTo>
                  <a:lnTo>
                    <a:pt x="321677" y="186720"/>
                  </a:lnTo>
                  <a:lnTo>
                    <a:pt x="525780" y="0"/>
                  </a:lnTo>
                  <a:lnTo>
                    <a:pt x="729882" y="186719"/>
                  </a:lnTo>
                  <a:lnTo>
                    <a:pt x="730437" y="186892"/>
                  </a:lnTo>
                  <a:cubicBezTo>
                    <a:pt x="919147" y="266709"/>
                    <a:pt x="1051560" y="453568"/>
                    <a:pt x="1051560" y="671353"/>
                  </a:cubicBezTo>
                  <a:cubicBezTo>
                    <a:pt x="1051560" y="961733"/>
                    <a:pt x="816160" y="1197133"/>
                    <a:pt x="525780" y="119713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a:extLst>
                <a:ext uri="{FF2B5EF4-FFF2-40B4-BE49-F238E27FC236}">
                  <a16:creationId xmlns:a16="http://schemas.microsoft.com/office/drawing/2014/main" id="{DF3046A6-699C-4736-A2B3-586015B1AD16}"/>
                </a:ext>
              </a:extLst>
            </p:cNvPr>
            <p:cNvSpPr/>
            <p:nvPr/>
          </p:nvSpPr>
          <p:spPr>
            <a:xfrm>
              <a:off x="6598487" y="4747260"/>
              <a:ext cx="746760" cy="746760"/>
            </a:xfrm>
            <a:prstGeom prst="ellipse">
              <a:avLst/>
            </a:prstGeom>
            <a:gradFill>
              <a:gsLst>
                <a:gs pos="0">
                  <a:schemeClr val="bg1">
                    <a:lumMod val="95000"/>
                  </a:schemeClr>
                </a:gs>
                <a:gs pos="100000">
                  <a:srgbClr val="FFFFFF"/>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27" name="Graphic 26">
            <a:extLst>
              <a:ext uri="{FF2B5EF4-FFF2-40B4-BE49-F238E27FC236}">
                <a16:creationId xmlns:a16="http://schemas.microsoft.com/office/drawing/2014/main" id="{D4C34C2E-22C6-4A32-A3D2-4201E7A6EC7C}"/>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3638673" y="4293544"/>
            <a:ext cx="362599" cy="267890"/>
          </a:xfrm>
          <a:prstGeom prst="rect">
            <a:avLst/>
          </a:prstGeom>
        </p:spPr>
      </p:pic>
      <p:sp>
        <p:nvSpPr>
          <p:cNvPr id="28" name="TextBox 27">
            <a:extLst>
              <a:ext uri="{FF2B5EF4-FFF2-40B4-BE49-F238E27FC236}">
                <a16:creationId xmlns:a16="http://schemas.microsoft.com/office/drawing/2014/main" id="{BD95564E-D531-4237-B2BC-C4D7D12A7498}"/>
              </a:ext>
            </a:extLst>
          </p:cNvPr>
          <p:cNvSpPr txBox="1"/>
          <p:nvPr/>
        </p:nvSpPr>
        <p:spPr>
          <a:xfrm rot="5400000">
            <a:off x="2441645" y="4487199"/>
            <a:ext cx="1028700" cy="300082"/>
          </a:xfrm>
          <a:prstGeom prst="rect">
            <a:avLst/>
          </a:prstGeom>
          <a:noFill/>
        </p:spPr>
        <p:txBody>
          <a:bodyPr wrap="square" rtlCol="0">
            <a:spAutoFit/>
          </a:bodyPr>
          <a:lstStyle/>
          <a:p>
            <a:pPr defTabSz="914333"/>
            <a:r>
              <a:rPr lang="en-US" sz="1350" b="1" dirty="0">
                <a:solidFill>
                  <a:schemeClr val="bg1"/>
                </a:solidFill>
                <a:latin typeface="Arial"/>
              </a:rPr>
              <a:t>Plague</a:t>
            </a:r>
          </a:p>
        </p:txBody>
      </p:sp>
      <p:pic>
        <p:nvPicPr>
          <p:cNvPr id="29" name="Graphic 21">
            <a:extLst>
              <a:ext uri="{FF2B5EF4-FFF2-40B4-BE49-F238E27FC236}">
                <a16:creationId xmlns:a16="http://schemas.microsoft.com/office/drawing/2014/main" id="{F16E54CC-FD75-475D-BC5C-A12CB8E22937}"/>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508613" y="2140978"/>
            <a:ext cx="1017631" cy="2749625"/>
          </a:xfrm>
          <a:prstGeom prst="rect">
            <a:avLst/>
          </a:prstGeom>
          <a:effectLst>
            <a:glow rad="63500">
              <a:srgbClr val="FF0000">
                <a:alpha val="28000"/>
              </a:srgbClr>
            </a:glow>
          </a:effectLst>
        </p:spPr>
      </p:pic>
      <p:sp>
        <p:nvSpPr>
          <p:cNvPr id="30" name="Right Arrow 74">
            <a:extLst>
              <a:ext uri="{FF2B5EF4-FFF2-40B4-BE49-F238E27FC236}">
                <a16:creationId xmlns:a16="http://schemas.microsoft.com/office/drawing/2014/main" id="{1B7BDE19-D4C5-4BA9-8F6E-5DAE2893B0EE}"/>
              </a:ext>
            </a:extLst>
          </p:cNvPr>
          <p:cNvSpPr/>
          <p:nvPr/>
        </p:nvSpPr>
        <p:spPr>
          <a:xfrm>
            <a:off x="4108063" y="3024331"/>
            <a:ext cx="790859" cy="323847"/>
          </a:xfrm>
          <a:prstGeom prst="rightArrow">
            <a:avLst>
              <a:gd name="adj1" fmla="val 20278"/>
              <a:gd name="adj2" fmla="val 5743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ight Arrow 77">
            <a:extLst>
              <a:ext uri="{FF2B5EF4-FFF2-40B4-BE49-F238E27FC236}">
                <a16:creationId xmlns:a16="http://schemas.microsoft.com/office/drawing/2014/main" id="{139766D1-E230-42E3-BD0D-FB82EDF24AE7}"/>
              </a:ext>
            </a:extLst>
          </p:cNvPr>
          <p:cNvSpPr/>
          <p:nvPr/>
        </p:nvSpPr>
        <p:spPr>
          <a:xfrm rot="2466188">
            <a:off x="1174562" y="1516408"/>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ight Arrow 93">
            <a:extLst>
              <a:ext uri="{FF2B5EF4-FFF2-40B4-BE49-F238E27FC236}">
                <a16:creationId xmlns:a16="http://schemas.microsoft.com/office/drawing/2014/main" id="{A0DB554E-4816-4592-83BE-39F28D78757C}"/>
              </a:ext>
            </a:extLst>
          </p:cNvPr>
          <p:cNvSpPr/>
          <p:nvPr/>
        </p:nvSpPr>
        <p:spPr>
          <a:xfrm>
            <a:off x="22610" y="3070378"/>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ight Arrow 94">
            <a:extLst>
              <a:ext uri="{FF2B5EF4-FFF2-40B4-BE49-F238E27FC236}">
                <a16:creationId xmlns:a16="http://schemas.microsoft.com/office/drawing/2014/main" id="{9731AB4B-86E3-4C8D-BA1E-5F9115BE8D1B}"/>
              </a:ext>
            </a:extLst>
          </p:cNvPr>
          <p:cNvSpPr/>
          <p:nvPr/>
        </p:nvSpPr>
        <p:spPr>
          <a:xfrm>
            <a:off x="1386671" y="3074770"/>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ight Arrow 95">
            <a:extLst>
              <a:ext uri="{FF2B5EF4-FFF2-40B4-BE49-F238E27FC236}">
                <a16:creationId xmlns:a16="http://schemas.microsoft.com/office/drawing/2014/main" id="{02FA801E-E556-47E9-92BC-C9CC0657A54F}"/>
              </a:ext>
            </a:extLst>
          </p:cNvPr>
          <p:cNvSpPr/>
          <p:nvPr/>
        </p:nvSpPr>
        <p:spPr>
          <a:xfrm rot="5400000">
            <a:off x="2890985" y="1576560"/>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ight Arrow 96">
            <a:extLst>
              <a:ext uri="{FF2B5EF4-FFF2-40B4-BE49-F238E27FC236}">
                <a16:creationId xmlns:a16="http://schemas.microsoft.com/office/drawing/2014/main" id="{3EDF9E1E-0005-430E-8DA9-AE7C82C1B991}"/>
              </a:ext>
            </a:extLst>
          </p:cNvPr>
          <p:cNvSpPr/>
          <p:nvPr/>
        </p:nvSpPr>
        <p:spPr>
          <a:xfrm rot="7654429">
            <a:off x="3989693" y="1836937"/>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ight Arrow 97">
            <a:extLst>
              <a:ext uri="{FF2B5EF4-FFF2-40B4-BE49-F238E27FC236}">
                <a16:creationId xmlns:a16="http://schemas.microsoft.com/office/drawing/2014/main" id="{6F589EA6-244F-4E4C-984C-FE49895C92F8}"/>
              </a:ext>
            </a:extLst>
          </p:cNvPr>
          <p:cNvSpPr/>
          <p:nvPr/>
        </p:nvSpPr>
        <p:spPr>
          <a:xfrm rot="7654429">
            <a:off x="4897784" y="533518"/>
            <a:ext cx="570789" cy="245006"/>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ight Arrow 98">
            <a:extLst>
              <a:ext uri="{FF2B5EF4-FFF2-40B4-BE49-F238E27FC236}">
                <a16:creationId xmlns:a16="http://schemas.microsoft.com/office/drawing/2014/main" id="{449ADDFD-47F2-403B-8CAE-15B1D550E2CE}"/>
              </a:ext>
            </a:extLst>
          </p:cNvPr>
          <p:cNvSpPr/>
          <p:nvPr/>
        </p:nvSpPr>
        <p:spPr>
          <a:xfrm rot="16200000">
            <a:off x="2984976" y="4355526"/>
            <a:ext cx="382811" cy="249725"/>
          </a:xfrm>
          <a:prstGeom prst="rightArrow">
            <a:avLst>
              <a:gd name="adj1" fmla="val 16562"/>
              <a:gd name="adj2" fmla="val 53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8" name="Group 37">
            <a:extLst>
              <a:ext uri="{FF2B5EF4-FFF2-40B4-BE49-F238E27FC236}">
                <a16:creationId xmlns:a16="http://schemas.microsoft.com/office/drawing/2014/main" id="{1CB1DBF5-3D09-415A-8339-AD8CBE8B6C18}"/>
              </a:ext>
            </a:extLst>
          </p:cNvPr>
          <p:cNvGrpSpPr/>
          <p:nvPr/>
        </p:nvGrpSpPr>
        <p:grpSpPr>
          <a:xfrm>
            <a:off x="2264220" y="2270533"/>
            <a:ext cx="1863544" cy="1836236"/>
            <a:chOff x="3018959" y="2351515"/>
            <a:chExt cx="2484725" cy="2448315"/>
          </a:xfrm>
        </p:grpSpPr>
        <p:sp>
          <p:nvSpPr>
            <p:cNvPr id="45" name="Oval 44">
              <a:extLst>
                <a:ext uri="{FF2B5EF4-FFF2-40B4-BE49-F238E27FC236}">
                  <a16:creationId xmlns:a16="http://schemas.microsoft.com/office/drawing/2014/main" id="{67C28502-42A4-4DBB-8186-8E4FAA9A5DAA}"/>
                </a:ext>
              </a:extLst>
            </p:cNvPr>
            <p:cNvSpPr/>
            <p:nvPr/>
          </p:nvSpPr>
          <p:spPr>
            <a:xfrm>
              <a:off x="3018959" y="2351515"/>
              <a:ext cx="2484725" cy="2448315"/>
            </a:xfrm>
            <a:prstGeom prst="ellipse">
              <a:avLst/>
            </a:prstGeom>
            <a:solidFill>
              <a:srgbClr val="C00000"/>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Oval 45">
              <a:extLst>
                <a:ext uri="{FF2B5EF4-FFF2-40B4-BE49-F238E27FC236}">
                  <a16:creationId xmlns:a16="http://schemas.microsoft.com/office/drawing/2014/main" id="{02B334E5-CF87-4F0D-AA85-12C8F77BB082}"/>
                </a:ext>
              </a:extLst>
            </p:cNvPr>
            <p:cNvSpPr/>
            <p:nvPr/>
          </p:nvSpPr>
          <p:spPr>
            <a:xfrm>
              <a:off x="3089980" y="2471310"/>
              <a:ext cx="2332336" cy="2245414"/>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9" name="Picture 38">
            <a:extLst>
              <a:ext uri="{FF2B5EF4-FFF2-40B4-BE49-F238E27FC236}">
                <a16:creationId xmlns:a16="http://schemas.microsoft.com/office/drawing/2014/main" id="{332EC2CA-5146-4AB7-91D0-D22BF6EA53DC}"/>
              </a:ext>
            </a:extLst>
          </p:cNvPr>
          <p:cNvPicPr>
            <a:picLocks noChangeAspect="1"/>
          </p:cNvPicPr>
          <p:nvPr/>
        </p:nvPicPr>
        <p:blipFill>
          <a:blip r:embed="rId19"/>
          <a:stretch>
            <a:fillRect/>
          </a:stretch>
        </p:blipFill>
        <p:spPr>
          <a:xfrm>
            <a:off x="2088928" y="2772112"/>
            <a:ext cx="2245220" cy="1080248"/>
          </a:xfrm>
          <a:prstGeom prst="rect">
            <a:avLst/>
          </a:prstGeom>
        </p:spPr>
      </p:pic>
      <p:sp>
        <p:nvSpPr>
          <p:cNvPr id="40" name="Title 1">
            <a:extLst>
              <a:ext uri="{FF2B5EF4-FFF2-40B4-BE49-F238E27FC236}">
                <a16:creationId xmlns:a16="http://schemas.microsoft.com/office/drawing/2014/main" id="{1957AE32-ECAA-466F-B48E-3AB99602D731}"/>
              </a:ext>
            </a:extLst>
          </p:cNvPr>
          <p:cNvSpPr txBox="1">
            <a:spLocks/>
          </p:cNvSpPr>
          <p:nvPr/>
        </p:nvSpPr>
        <p:spPr>
          <a:xfrm>
            <a:off x="6103935" y="1482949"/>
            <a:ext cx="2816210" cy="1206120"/>
          </a:xfrm>
          <a:prstGeom prst="rect">
            <a:avLst/>
          </a:prstGeom>
          <a:solidFill>
            <a:schemeClr val="bg1"/>
          </a:solidFill>
        </p:spPr>
        <p:txBody>
          <a:bodyPr vert="horz" lIns="68580" tIns="34290" rIns="68580" bIns="34290" rtlCol="0" anchor="ctr">
            <a:noAutofit/>
          </a:bodyPr>
          <a:lstStyle>
            <a:lvl1pPr algn="ctr" defTabSz="1219170" rtl="0" eaLnBrk="1" latinLnBrk="0" hangingPunct="1">
              <a:spcBef>
                <a:spcPct val="0"/>
              </a:spcBef>
              <a:buNone/>
              <a:defRPr sz="3733" b="1" kern="1200" baseline="0">
                <a:solidFill>
                  <a:srgbClr val="102B62"/>
                </a:solidFill>
                <a:latin typeface="+mj-lt"/>
                <a:ea typeface="+mj-ea"/>
                <a:cs typeface="+mj-cs"/>
              </a:defRPr>
            </a:lvl1pPr>
          </a:lstStyle>
          <a:p>
            <a:pPr defTabSz="914378">
              <a:defRPr/>
            </a:pPr>
            <a:r>
              <a:rPr lang="en-US" sz="4050" dirty="0">
                <a:latin typeface="Arial"/>
              </a:rPr>
              <a:t>All Roads Can Lead to Sepsis   </a:t>
            </a:r>
          </a:p>
        </p:txBody>
      </p:sp>
      <p:sp>
        <p:nvSpPr>
          <p:cNvPr id="44" name="TextBox 43">
            <a:extLst>
              <a:ext uri="{FF2B5EF4-FFF2-40B4-BE49-F238E27FC236}">
                <a16:creationId xmlns:a16="http://schemas.microsoft.com/office/drawing/2014/main" id="{CAC213D3-E2FB-486E-82F1-308EE9A71BED}"/>
              </a:ext>
            </a:extLst>
          </p:cNvPr>
          <p:cNvSpPr txBox="1"/>
          <p:nvPr/>
        </p:nvSpPr>
        <p:spPr>
          <a:xfrm>
            <a:off x="5454300" y="3295458"/>
            <a:ext cx="3683223" cy="830997"/>
          </a:xfrm>
          <a:prstGeom prst="rect">
            <a:avLst/>
          </a:prstGeom>
          <a:noFill/>
        </p:spPr>
        <p:txBody>
          <a:bodyPr wrap="square" rtlCol="0">
            <a:spAutoFit/>
          </a:bodyPr>
          <a:lstStyle/>
          <a:p>
            <a:pPr algn="ctr" defTabSz="685800">
              <a:defRPr/>
            </a:pPr>
            <a:r>
              <a:rPr lang="en-US" sz="1200" b="1" dirty="0">
                <a:solidFill>
                  <a:srgbClr val="102B62"/>
                </a:solidFill>
                <a:latin typeface="Arial"/>
              </a:rPr>
              <a:t>Sepsis is a secondary confounder that arises from primary infection or secondary infection from a primary insult  (burn, </a:t>
            </a:r>
            <a:r>
              <a:rPr lang="en-US" sz="1200" b="1" dirty="0" err="1">
                <a:solidFill>
                  <a:srgbClr val="102B62"/>
                </a:solidFill>
                <a:latin typeface="Arial"/>
              </a:rPr>
              <a:t>etc</a:t>
            </a:r>
            <a:r>
              <a:rPr lang="en-US" sz="1200" b="1" dirty="0">
                <a:solidFill>
                  <a:srgbClr val="102B62"/>
                </a:solidFill>
                <a:latin typeface="Arial"/>
              </a:rPr>
              <a:t>) and threatens our ability to protect our Nation</a:t>
            </a:r>
          </a:p>
        </p:txBody>
      </p:sp>
    </p:spTree>
    <p:extLst>
      <p:ext uri="{BB962C8B-B14F-4D97-AF65-F5344CB8AC3E}">
        <p14:creationId xmlns:p14="http://schemas.microsoft.com/office/powerpoint/2010/main" val="3627572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10811D35-9CD6-44FC-AB36-8A30A2C8B0F0}"/>
              </a:ext>
            </a:extLst>
          </p:cNvPr>
          <p:cNvPicPr preferRelativeResize="0">
            <a:picLocks noChangeAspect="1" noChangeArrowheads="1"/>
          </p:cNvPicPr>
          <p:nvPr/>
        </p:nvPicPr>
        <p:blipFill>
          <a:blip r:embed="rId2"/>
          <a:srcRect t="2313" b="2313"/>
          <a:stretch/>
        </p:blipFill>
        <p:spPr bwMode="auto">
          <a:xfrm>
            <a:off x="3153881" y="3684558"/>
            <a:ext cx="926371" cy="4417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715A079D-7279-4CCE-A828-85710085904D}"/>
              </a:ext>
            </a:extLst>
          </p:cNvPr>
          <p:cNvPicPr preferRelativeResize="0">
            <a:picLocks noChangeAspect="1" noChangeArrowheads="1"/>
          </p:cNvPicPr>
          <p:nvPr/>
        </p:nvPicPr>
        <p:blipFill>
          <a:blip r:embed="rId3"/>
          <a:srcRect/>
          <a:stretch/>
        </p:blipFill>
        <p:spPr bwMode="auto">
          <a:xfrm>
            <a:off x="4373109" y="3110608"/>
            <a:ext cx="952191" cy="33911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Empatica">
            <a:extLst>
              <a:ext uri="{FF2B5EF4-FFF2-40B4-BE49-F238E27FC236}">
                <a16:creationId xmlns:a16="http://schemas.microsoft.com/office/drawing/2014/main" id="{6B32CA04-755C-42E7-A213-A92C72BDA5EB}"/>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9622" y="2537105"/>
            <a:ext cx="836137" cy="17057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6DA39E50-CEBD-495F-82D3-12D0283A18E9}"/>
              </a:ext>
            </a:extLst>
          </p:cNvPr>
          <p:cNvPicPr preferRelativeResize="0">
            <a:picLocks noChangeAspect="1"/>
          </p:cNvPicPr>
          <p:nvPr/>
        </p:nvPicPr>
        <p:blipFill>
          <a:blip r:embed="rId5"/>
          <a:srcRect/>
          <a:stretch/>
        </p:blipFill>
        <p:spPr>
          <a:xfrm>
            <a:off x="3183762" y="2525324"/>
            <a:ext cx="878330" cy="240672"/>
          </a:xfrm>
          <a:prstGeom prst="rect">
            <a:avLst/>
          </a:prstGeom>
        </p:spPr>
      </p:pic>
      <p:pic>
        <p:nvPicPr>
          <p:cNvPr id="47" name="Picture 46">
            <a:extLst>
              <a:ext uri="{FF2B5EF4-FFF2-40B4-BE49-F238E27FC236}">
                <a16:creationId xmlns:a16="http://schemas.microsoft.com/office/drawing/2014/main" id="{3A80DC66-A1C5-4AC9-BF08-D06392B34A75}"/>
              </a:ext>
            </a:extLst>
          </p:cNvPr>
          <p:cNvPicPr preferRelativeResize="0">
            <a:picLocks noChangeAspect="1"/>
          </p:cNvPicPr>
          <p:nvPr/>
        </p:nvPicPr>
        <p:blipFill>
          <a:blip r:embed="rId6">
            <a:clrChange>
              <a:clrFrom>
                <a:srgbClr val="FFFFFF"/>
              </a:clrFrom>
              <a:clrTo>
                <a:srgbClr val="FFFFFF">
                  <a:alpha val="0"/>
                </a:srgbClr>
              </a:clrTo>
            </a:clrChange>
          </a:blip>
          <a:srcRect/>
          <a:stretch/>
        </p:blipFill>
        <p:spPr>
          <a:xfrm>
            <a:off x="4445591" y="3666678"/>
            <a:ext cx="779057" cy="459643"/>
          </a:xfrm>
          <a:prstGeom prst="rect">
            <a:avLst/>
          </a:prstGeom>
        </p:spPr>
      </p:pic>
      <p:pic>
        <p:nvPicPr>
          <p:cNvPr id="49" name="Picture 48">
            <a:extLst>
              <a:ext uri="{FF2B5EF4-FFF2-40B4-BE49-F238E27FC236}">
                <a16:creationId xmlns:a16="http://schemas.microsoft.com/office/drawing/2014/main" id="{961CD120-0F1A-42E2-91F9-C71E19EA2187}"/>
              </a:ext>
            </a:extLst>
          </p:cNvPr>
          <p:cNvPicPr preferRelativeResize="0">
            <a:picLocks noChangeAspect="1"/>
          </p:cNvPicPr>
          <p:nvPr/>
        </p:nvPicPr>
        <p:blipFill>
          <a:blip r:embed="rId7"/>
          <a:srcRect/>
          <a:stretch/>
        </p:blipFill>
        <p:spPr>
          <a:xfrm>
            <a:off x="5525793" y="3819930"/>
            <a:ext cx="995329" cy="174434"/>
          </a:xfrm>
          <a:prstGeom prst="rect">
            <a:avLst/>
          </a:prstGeom>
        </p:spPr>
      </p:pic>
      <p:pic>
        <p:nvPicPr>
          <p:cNvPr id="2054" name="Picture 6">
            <a:extLst>
              <a:ext uri="{FF2B5EF4-FFF2-40B4-BE49-F238E27FC236}">
                <a16:creationId xmlns:a16="http://schemas.microsoft.com/office/drawing/2014/main" id="{35940376-CE9C-439B-A9AE-8239222AFB17}"/>
              </a:ext>
            </a:extLst>
          </p:cNvPr>
          <p:cNvPicPr preferRelativeResize="0">
            <a:picLocks noChangeAspect="1" noChangeArrowheads="1"/>
          </p:cNvPicPr>
          <p:nvPr/>
        </p:nvPicPr>
        <p:blipFill rotWithShape="1">
          <a:blip r:embed="rId8">
            <a:clrChange>
              <a:clrFrom>
                <a:srgbClr val="FFFFFF"/>
              </a:clrFrom>
              <a:clrTo>
                <a:srgbClr val="FFFFFF">
                  <a:alpha val="0"/>
                </a:srgbClr>
              </a:clrTo>
            </a:clrChange>
          </a:blip>
          <a:srcRect t="9518" b="21973"/>
          <a:stretch/>
        </p:blipFill>
        <p:spPr bwMode="auto">
          <a:xfrm>
            <a:off x="7971992" y="3789354"/>
            <a:ext cx="937153" cy="2423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Sound Life Sciences logo">
            <a:extLst>
              <a:ext uri="{FF2B5EF4-FFF2-40B4-BE49-F238E27FC236}">
                <a16:creationId xmlns:a16="http://schemas.microsoft.com/office/drawing/2014/main" id="{3D1DEF5D-67E3-4A34-B14E-94E199F5D20F}"/>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8590" y="1227645"/>
            <a:ext cx="943193" cy="25497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preferRelativeResize="0">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6861" y="3749820"/>
            <a:ext cx="1011776" cy="31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11"/>
          <a:srcRect l="1340" r="1340"/>
          <a:stretch/>
        </p:blipFill>
        <p:spPr bwMode="auto">
          <a:xfrm>
            <a:off x="8010525" y="1859673"/>
            <a:ext cx="859438" cy="2575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ge research"/>
          <p:cNvPicPr preferRelativeResize="0">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48590" y="3146201"/>
            <a:ext cx="903640" cy="2443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3">
            <a:clrChange>
              <a:clrFrom>
                <a:srgbClr val="FFFFFF"/>
              </a:clrFrom>
              <a:clrTo>
                <a:srgbClr val="FFFFFF">
                  <a:alpha val="0"/>
                </a:srgbClr>
              </a:clrTo>
            </a:clrChange>
          </a:blip>
          <a:stretch>
            <a:fillRect/>
          </a:stretch>
        </p:blipFill>
        <p:spPr>
          <a:xfrm>
            <a:off x="3129393" y="1143946"/>
            <a:ext cx="968651" cy="422991"/>
          </a:xfrm>
          <a:prstGeom prst="rect">
            <a:avLst/>
          </a:prstGeom>
        </p:spPr>
      </p:pic>
      <p:pic>
        <p:nvPicPr>
          <p:cNvPr id="10" name="Picture 9"/>
          <p:cNvPicPr>
            <a:picLocks noChangeAspect="1"/>
          </p:cNvPicPr>
          <p:nvPr/>
        </p:nvPicPr>
        <p:blipFill>
          <a:blip r:embed="rId14"/>
          <a:srcRect/>
          <a:stretch/>
        </p:blipFill>
        <p:spPr>
          <a:xfrm>
            <a:off x="4457584" y="1168840"/>
            <a:ext cx="702321" cy="375026"/>
          </a:xfrm>
          <a:prstGeom prst="rect">
            <a:avLst/>
          </a:prstGeom>
        </p:spPr>
      </p:pic>
      <p:pic>
        <p:nvPicPr>
          <p:cNvPr id="12" name="Picture 11"/>
          <p:cNvPicPr>
            <a:picLocks noChangeAspect="1"/>
          </p:cNvPicPr>
          <p:nvPr/>
        </p:nvPicPr>
        <p:blipFill>
          <a:blip r:embed="rId15">
            <a:clrChange>
              <a:clrFrom>
                <a:srgbClr val="FFFFFF"/>
              </a:clrFrom>
              <a:clrTo>
                <a:srgbClr val="FFFFFF">
                  <a:alpha val="0"/>
                </a:srgbClr>
              </a:clrTo>
            </a:clrChange>
          </a:blip>
          <a:stretch>
            <a:fillRect/>
          </a:stretch>
        </p:blipFill>
        <p:spPr>
          <a:xfrm>
            <a:off x="5713100" y="3042939"/>
            <a:ext cx="589180" cy="468588"/>
          </a:xfrm>
          <a:prstGeom prst="rect">
            <a:avLst/>
          </a:prstGeom>
        </p:spPr>
      </p:pic>
      <p:pic>
        <p:nvPicPr>
          <p:cNvPr id="15" name="Picture 14"/>
          <p:cNvPicPr>
            <a:picLocks noChangeAspect="1"/>
          </p:cNvPicPr>
          <p:nvPr/>
        </p:nvPicPr>
        <p:blipFill>
          <a:blip r:embed="rId16"/>
          <a:srcRect/>
          <a:stretch/>
        </p:blipFill>
        <p:spPr>
          <a:xfrm>
            <a:off x="4355250" y="2513125"/>
            <a:ext cx="898420" cy="233229"/>
          </a:xfrm>
          <a:prstGeom prst="rect">
            <a:avLst/>
          </a:prstGeom>
        </p:spPr>
      </p:pic>
      <p:pic>
        <p:nvPicPr>
          <p:cNvPr id="16" name="Picture 15"/>
          <p:cNvPicPr>
            <a:picLocks noChangeAspect="1"/>
          </p:cNvPicPr>
          <p:nvPr/>
        </p:nvPicPr>
        <p:blipFill>
          <a:blip r:embed="rId17">
            <a:clrChange>
              <a:clrFrom>
                <a:srgbClr val="FFFFFF"/>
              </a:clrFrom>
              <a:clrTo>
                <a:srgbClr val="FFFFFF">
                  <a:alpha val="0"/>
                </a:srgbClr>
              </a:clrTo>
            </a:clrChange>
          </a:blip>
          <a:stretch>
            <a:fillRect/>
          </a:stretch>
        </p:blipFill>
        <p:spPr>
          <a:xfrm>
            <a:off x="5706969" y="1763753"/>
            <a:ext cx="601444" cy="442621"/>
          </a:xfrm>
          <a:prstGeom prst="rect">
            <a:avLst/>
          </a:prstGeom>
        </p:spPr>
      </p:pic>
      <p:pic>
        <p:nvPicPr>
          <p:cNvPr id="19" name="Picture 18"/>
          <p:cNvPicPr>
            <a:picLocks noChangeAspect="1"/>
          </p:cNvPicPr>
          <p:nvPr/>
        </p:nvPicPr>
        <p:blipFill>
          <a:blip r:embed="rId18"/>
          <a:srcRect/>
          <a:stretch/>
        </p:blipFill>
        <p:spPr>
          <a:xfrm>
            <a:off x="5515839" y="1198112"/>
            <a:ext cx="1028522" cy="329755"/>
          </a:xfrm>
          <a:prstGeom prst="rect">
            <a:avLst/>
          </a:prstGeom>
        </p:spPr>
      </p:pic>
      <p:pic>
        <p:nvPicPr>
          <p:cNvPr id="20" name="Picture 19"/>
          <p:cNvPicPr>
            <a:picLocks noChangeAspect="1"/>
          </p:cNvPicPr>
          <p:nvPr/>
        </p:nvPicPr>
        <p:blipFill>
          <a:blip r:embed="rId19"/>
          <a:srcRect/>
          <a:stretch/>
        </p:blipFill>
        <p:spPr>
          <a:xfrm>
            <a:off x="6741390" y="1243163"/>
            <a:ext cx="934063" cy="209410"/>
          </a:xfrm>
          <a:prstGeom prst="rect">
            <a:avLst/>
          </a:prstGeom>
        </p:spPr>
      </p:pic>
      <p:pic>
        <p:nvPicPr>
          <p:cNvPr id="23" name="Picture 22"/>
          <p:cNvPicPr>
            <a:picLocks noChangeAspect="1"/>
          </p:cNvPicPr>
          <p:nvPr/>
        </p:nvPicPr>
        <p:blipFill rotWithShape="1">
          <a:blip r:embed="rId20">
            <a:clrChange>
              <a:clrFrom>
                <a:srgbClr val="FFFFFF"/>
              </a:clrFrom>
              <a:clrTo>
                <a:srgbClr val="FFFFFF">
                  <a:alpha val="0"/>
                </a:srgbClr>
              </a:clrTo>
            </a:clrChange>
          </a:blip>
          <a:srcRect l="9564" t="20316" r="11086" b="13892"/>
          <a:stretch/>
        </p:blipFill>
        <p:spPr>
          <a:xfrm>
            <a:off x="6824662" y="3095850"/>
            <a:ext cx="783432" cy="351604"/>
          </a:xfrm>
          <a:prstGeom prst="rect">
            <a:avLst/>
          </a:prstGeom>
        </p:spPr>
      </p:pic>
      <p:pic>
        <p:nvPicPr>
          <p:cNvPr id="26" name="Picture 25"/>
          <p:cNvPicPr>
            <a:picLocks noChangeAspect="1"/>
          </p:cNvPicPr>
          <p:nvPr/>
        </p:nvPicPr>
        <p:blipFill>
          <a:blip r:embed="rId21"/>
          <a:srcRect/>
          <a:stretch/>
        </p:blipFill>
        <p:spPr>
          <a:xfrm>
            <a:off x="8033332" y="2362127"/>
            <a:ext cx="917242" cy="535224"/>
          </a:xfrm>
          <a:prstGeom prst="rect">
            <a:avLst/>
          </a:prstGeom>
        </p:spPr>
      </p:pic>
      <p:pic>
        <p:nvPicPr>
          <p:cNvPr id="3" name="Picture 2"/>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21579" y="1766058"/>
            <a:ext cx="565904" cy="438012"/>
          </a:xfrm>
          <a:prstGeom prst="rect">
            <a:avLst/>
          </a:prstGeom>
        </p:spPr>
      </p:pic>
      <p:pic>
        <p:nvPicPr>
          <p:cNvPr id="4" name="Picture 3"/>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09952" y="3052266"/>
            <a:ext cx="513756" cy="470112"/>
          </a:xfrm>
          <a:prstGeom prst="rect">
            <a:avLst/>
          </a:prstGeom>
        </p:spPr>
      </p:pic>
      <p:pic>
        <p:nvPicPr>
          <p:cNvPr id="30" name="Picture 29"/>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0705" y="1883173"/>
            <a:ext cx="961092" cy="182562"/>
          </a:xfrm>
          <a:prstGeom prst="rect">
            <a:avLst/>
          </a:prstGeom>
        </p:spPr>
      </p:pic>
      <p:pic>
        <p:nvPicPr>
          <p:cNvPr id="1026" name="Picture 2" descr="End Sepsis">
            <a:hlinkClick r:id="rId25"/>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98468" y="2525324"/>
            <a:ext cx="828862" cy="2210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27"/>
          <a:srcRect/>
          <a:stretch/>
        </p:blipFill>
        <p:spPr>
          <a:xfrm>
            <a:off x="6692236" y="1859673"/>
            <a:ext cx="1032372" cy="235399"/>
          </a:xfrm>
          <a:prstGeom prst="rect">
            <a:avLst/>
          </a:prstGeom>
        </p:spPr>
      </p:pic>
      <p:sp>
        <p:nvSpPr>
          <p:cNvPr id="6" name="Title 5">
            <a:extLst>
              <a:ext uri="{FF2B5EF4-FFF2-40B4-BE49-F238E27FC236}">
                <a16:creationId xmlns:a16="http://schemas.microsoft.com/office/drawing/2014/main" id="{6A82A628-E873-47FD-9FD2-4470229FD906}"/>
              </a:ext>
            </a:extLst>
          </p:cNvPr>
          <p:cNvSpPr>
            <a:spLocks noGrp="1"/>
          </p:cNvSpPr>
          <p:nvPr>
            <p:ph type="title"/>
          </p:nvPr>
        </p:nvSpPr>
        <p:spPr/>
        <p:txBody>
          <a:bodyPr/>
          <a:lstStyle/>
          <a:p>
            <a:r>
              <a:rPr lang="en-US" dirty="0"/>
              <a:t>DRIVe Portfolio</a:t>
            </a:r>
          </a:p>
        </p:txBody>
      </p:sp>
      <p:grpSp>
        <p:nvGrpSpPr>
          <p:cNvPr id="32" name="Group 31">
            <a:extLst>
              <a:ext uri="{FF2B5EF4-FFF2-40B4-BE49-F238E27FC236}">
                <a16:creationId xmlns:a16="http://schemas.microsoft.com/office/drawing/2014/main" id="{FEA5D873-3B0B-4BA9-ABA4-0F0B96B49786}"/>
              </a:ext>
            </a:extLst>
          </p:cNvPr>
          <p:cNvGrpSpPr/>
          <p:nvPr/>
        </p:nvGrpSpPr>
        <p:grpSpPr>
          <a:xfrm>
            <a:off x="180030" y="902938"/>
            <a:ext cx="2747320" cy="3409950"/>
            <a:chOff x="404510" y="1141899"/>
            <a:chExt cx="2688530" cy="3114088"/>
          </a:xfrm>
        </p:grpSpPr>
        <p:sp>
          <p:nvSpPr>
            <p:cNvPr id="33" name="Rectangle 32">
              <a:extLst>
                <a:ext uri="{FF2B5EF4-FFF2-40B4-BE49-F238E27FC236}">
                  <a16:creationId xmlns:a16="http://schemas.microsoft.com/office/drawing/2014/main" id="{DB51486E-A5D4-47B8-AC4A-AC641537CE64}"/>
                </a:ext>
              </a:extLst>
            </p:cNvPr>
            <p:cNvSpPr/>
            <p:nvPr/>
          </p:nvSpPr>
          <p:spPr>
            <a:xfrm>
              <a:off x="404512" y="1196885"/>
              <a:ext cx="2688528" cy="3059102"/>
            </a:xfrm>
            <a:prstGeom prst="rect">
              <a:avLst/>
            </a:prstGeom>
            <a:gradFill rotWithShape="1">
              <a:gsLst>
                <a:gs pos="0">
                  <a:srgbClr val="C9C9C9">
                    <a:tint val="50000"/>
                    <a:satMod val="300000"/>
                  </a:srgbClr>
                </a:gs>
                <a:gs pos="35000">
                  <a:srgbClr val="C9C9C9">
                    <a:tint val="37000"/>
                    <a:satMod val="300000"/>
                  </a:srgbClr>
                </a:gs>
                <a:gs pos="100000">
                  <a:srgbClr val="C9C9C9">
                    <a:tint val="15000"/>
                    <a:satMod val="350000"/>
                  </a:srgbClr>
                </a:gs>
              </a:gsLst>
              <a:lin ang="16200000" scaled="1"/>
            </a:gradFill>
            <a:ln w="28575" cap="flat" cmpd="sng" algn="ctr">
              <a:noFill/>
              <a:prstDash val="sysDot"/>
            </a:ln>
            <a:effectLst>
              <a:outerShdw blurRad="40000" dist="20000" dir="5400000" rotWithShape="0">
                <a:srgbClr val="000000">
                  <a:alpha val="38000"/>
                </a:srgbClr>
              </a:outerShdw>
            </a:effectLst>
          </p:spPr>
          <p:txBody>
            <a:bodyPr rot="0" spcFirstLastPara="0" vertOverflow="overflow" horzOverflow="overflow" vert="horz" wrap="square" lIns="121920" tIns="0" rIns="121920" bIns="60960" numCol="1" spcCol="0" rtlCol="0" fromWordArt="0" anchor="ctr" anchorCtr="0" forceAA="0" compatLnSpc="1">
              <a:prstTxWarp prst="textNoShape">
                <a:avLst/>
              </a:prstTxWarp>
              <a:noAutofit/>
            </a:bodyPr>
            <a:lstStyle/>
            <a:p>
              <a:pPr algn="ctr">
                <a:spcBef>
                  <a:spcPts val="1200"/>
                </a:spcBef>
                <a:spcAft>
                  <a:spcPts val="1200"/>
                </a:spcAft>
              </a:pPr>
              <a:endParaRPr lang="en-US" sz="1700" b="1" kern="0" dirty="0">
                <a:solidFill>
                  <a:srgbClr val="000000"/>
                </a:solidFill>
              </a:endParaRPr>
            </a:p>
          </p:txBody>
        </p:sp>
        <p:pic>
          <p:nvPicPr>
            <p:cNvPr id="34" name="Picture 33" descr="A picture containing bird&#10;&#10;Description automatically generated">
              <a:extLst>
                <a:ext uri="{FF2B5EF4-FFF2-40B4-BE49-F238E27FC236}">
                  <a16:creationId xmlns:a16="http://schemas.microsoft.com/office/drawing/2014/main" id="{73CD2320-E122-4ACA-B438-2A186B67488C}"/>
                </a:ext>
              </a:extLst>
            </p:cNvPr>
            <p:cNvPicPr>
              <a:picLocks noChangeAspect="1"/>
            </p:cNvPicPr>
            <p:nvPr/>
          </p:nvPicPr>
          <p:blipFill>
            <a:blip r:embed="rId2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4510" y="1141899"/>
              <a:ext cx="2688529" cy="412962"/>
            </a:xfrm>
            <a:prstGeom prst="rect">
              <a:avLst/>
            </a:prstGeom>
          </p:spPr>
        </p:pic>
      </p:grpSp>
      <p:grpSp>
        <p:nvGrpSpPr>
          <p:cNvPr id="36" name="Group 35">
            <a:extLst>
              <a:ext uri="{FF2B5EF4-FFF2-40B4-BE49-F238E27FC236}">
                <a16:creationId xmlns:a16="http://schemas.microsoft.com/office/drawing/2014/main" id="{C66C72CC-509E-436B-A6DC-8B9C98D7F603}"/>
              </a:ext>
            </a:extLst>
          </p:cNvPr>
          <p:cNvGrpSpPr/>
          <p:nvPr/>
        </p:nvGrpSpPr>
        <p:grpSpPr>
          <a:xfrm>
            <a:off x="3009900" y="927141"/>
            <a:ext cx="6045816" cy="3359946"/>
            <a:chOff x="3879056" y="1012029"/>
            <a:chExt cx="5071836" cy="3359946"/>
          </a:xfrm>
        </p:grpSpPr>
        <p:cxnSp>
          <p:nvCxnSpPr>
            <p:cNvPr id="37" name="Straight Connector 36">
              <a:extLst>
                <a:ext uri="{FF2B5EF4-FFF2-40B4-BE49-F238E27FC236}">
                  <a16:creationId xmlns:a16="http://schemas.microsoft.com/office/drawing/2014/main" id="{F6CFF309-4BFE-4A24-A016-C325A360E6C8}"/>
                </a:ext>
              </a:extLst>
            </p:cNvPr>
            <p:cNvCxnSpPr>
              <a:cxnSpLocks/>
            </p:cNvCxnSpPr>
            <p:nvPr/>
          </p:nvCxnSpPr>
          <p:spPr>
            <a:xfrm>
              <a:off x="3879056" y="1012029"/>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FD23B61C-F5C5-47B1-9643-8E54FFB99E59}"/>
                </a:ext>
              </a:extLst>
            </p:cNvPr>
            <p:cNvCxnSpPr>
              <a:cxnSpLocks/>
            </p:cNvCxnSpPr>
            <p:nvPr/>
          </p:nvCxnSpPr>
          <p:spPr>
            <a:xfrm>
              <a:off x="3879056" y="4371975"/>
              <a:ext cx="5071836" cy="0"/>
            </a:xfrm>
            <a:prstGeom prst="line">
              <a:avLst/>
            </a:prstGeom>
            <a:ln>
              <a:solidFill>
                <a:srgbClr val="4F638F"/>
              </a:solidFill>
            </a:ln>
          </p:spPr>
          <p:style>
            <a:lnRef idx="2">
              <a:schemeClr val="dk1"/>
            </a:lnRef>
            <a:fillRef idx="0">
              <a:schemeClr val="dk1"/>
            </a:fillRef>
            <a:effectRef idx="1">
              <a:schemeClr val="dk1"/>
            </a:effectRef>
            <a:fontRef idx="minor">
              <a:schemeClr val="tx1"/>
            </a:fontRef>
          </p:style>
        </p:cxnSp>
      </p:grpSp>
      <p:grpSp>
        <p:nvGrpSpPr>
          <p:cNvPr id="13" name="Group 12">
            <a:extLst>
              <a:ext uri="{FF2B5EF4-FFF2-40B4-BE49-F238E27FC236}">
                <a16:creationId xmlns:a16="http://schemas.microsoft.com/office/drawing/2014/main" id="{1B509116-91B3-4D6A-A8A6-8A9A95A7556F}"/>
              </a:ext>
            </a:extLst>
          </p:cNvPr>
          <p:cNvGrpSpPr/>
          <p:nvPr/>
        </p:nvGrpSpPr>
        <p:grpSpPr>
          <a:xfrm>
            <a:off x="180030" y="1437022"/>
            <a:ext cx="2747320" cy="848599"/>
            <a:chOff x="180030" y="1437022"/>
            <a:chExt cx="2747320" cy="848599"/>
          </a:xfrm>
        </p:grpSpPr>
        <p:sp>
          <p:nvSpPr>
            <p:cNvPr id="40" name="TextBox 39">
              <a:extLst>
                <a:ext uri="{FF2B5EF4-FFF2-40B4-BE49-F238E27FC236}">
                  <a16:creationId xmlns:a16="http://schemas.microsoft.com/office/drawing/2014/main" id="{4E507431-C016-4416-9FA9-DBD076E1C646}"/>
                </a:ext>
              </a:extLst>
            </p:cNvPr>
            <p:cNvSpPr txBox="1"/>
            <p:nvPr/>
          </p:nvSpPr>
          <p:spPr>
            <a:xfrm>
              <a:off x="1124063" y="1437022"/>
              <a:ext cx="859255" cy="646331"/>
            </a:xfrm>
            <a:prstGeom prst="rect">
              <a:avLst/>
            </a:prstGeom>
            <a:noFill/>
          </p:spPr>
          <p:txBody>
            <a:bodyPr wrap="square">
              <a:spAutoFit/>
            </a:bodyPr>
            <a:lstStyle/>
            <a:p>
              <a:pPr algn="ctr"/>
              <a:r>
                <a:rPr lang="en-US" sz="3600" b="1" dirty="0">
                  <a:solidFill>
                    <a:srgbClr val="C00000"/>
                  </a:solidFill>
                  <a:latin typeface="Arial"/>
                </a:rPr>
                <a:t>25</a:t>
              </a:r>
              <a:endParaRPr lang="en-US" sz="3600" b="1" dirty="0">
                <a:solidFill>
                  <a:srgbClr val="C00000"/>
                </a:solidFill>
              </a:endParaRPr>
            </a:p>
          </p:txBody>
        </p:sp>
        <p:sp>
          <p:nvSpPr>
            <p:cNvPr id="41" name="TextBox 40">
              <a:extLst>
                <a:ext uri="{FF2B5EF4-FFF2-40B4-BE49-F238E27FC236}">
                  <a16:creationId xmlns:a16="http://schemas.microsoft.com/office/drawing/2014/main" id="{EAFC2867-0D92-412A-B45F-5B6DE9E70C4C}"/>
                </a:ext>
              </a:extLst>
            </p:cNvPr>
            <p:cNvSpPr txBox="1"/>
            <p:nvPr/>
          </p:nvSpPr>
          <p:spPr>
            <a:xfrm>
              <a:off x="180030" y="1947067"/>
              <a:ext cx="2747320" cy="338554"/>
            </a:xfrm>
            <a:prstGeom prst="rect">
              <a:avLst/>
            </a:prstGeom>
            <a:noFill/>
          </p:spPr>
          <p:txBody>
            <a:bodyPr wrap="square">
              <a:spAutoFit/>
            </a:bodyPr>
            <a:lstStyle/>
            <a:p>
              <a:pPr algn="ctr"/>
              <a:r>
                <a:rPr lang="en-US" sz="1600" i="1" dirty="0">
                  <a:solidFill>
                    <a:srgbClr val="000000"/>
                  </a:solidFill>
                  <a:latin typeface="Arial"/>
                </a:rPr>
                <a:t>Funded companies</a:t>
              </a:r>
              <a:endParaRPr lang="en-US" sz="1600" i="1" dirty="0">
                <a:solidFill>
                  <a:srgbClr val="000000"/>
                </a:solidFill>
              </a:endParaRPr>
            </a:p>
          </p:txBody>
        </p:sp>
      </p:grpSp>
      <p:grpSp>
        <p:nvGrpSpPr>
          <p:cNvPr id="11" name="Group 10">
            <a:extLst>
              <a:ext uri="{FF2B5EF4-FFF2-40B4-BE49-F238E27FC236}">
                <a16:creationId xmlns:a16="http://schemas.microsoft.com/office/drawing/2014/main" id="{5527202C-8019-46F6-8242-CDCA642598DB}"/>
              </a:ext>
            </a:extLst>
          </p:cNvPr>
          <p:cNvGrpSpPr/>
          <p:nvPr/>
        </p:nvGrpSpPr>
        <p:grpSpPr>
          <a:xfrm>
            <a:off x="180030" y="2374468"/>
            <a:ext cx="2747320" cy="848599"/>
            <a:chOff x="180030" y="2403106"/>
            <a:chExt cx="2747320" cy="848599"/>
          </a:xfrm>
        </p:grpSpPr>
        <p:sp>
          <p:nvSpPr>
            <p:cNvPr id="42" name="TextBox 41">
              <a:extLst>
                <a:ext uri="{FF2B5EF4-FFF2-40B4-BE49-F238E27FC236}">
                  <a16:creationId xmlns:a16="http://schemas.microsoft.com/office/drawing/2014/main" id="{E7E46B1B-1C29-4280-8905-7B94DF6BD832}"/>
                </a:ext>
              </a:extLst>
            </p:cNvPr>
            <p:cNvSpPr txBox="1"/>
            <p:nvPr/>
          </p:nvSpPr>
          <p:spPr>
            <a:xfrm>
              <a:off x="652047" y="2403106"/>
              <a:ext cx="1803286" cy="646331"/>
            </a:xfrm>
            <a:prstGeom prst="rect">
              <a:avLst/>
            </a:prstGeom>
            <a:noFill/>
          </p:spPr>
          <p:txBody>
            <a:bodyPr wrap="square">
              <a:spAutoFit/>
            </a:bodyPr>
            <a:lstStyle/>
            <a:p>
              <a:pPr algn="ctr"/>
              <a:r>
                <a:rPr lang="en-US" sz="3600" b="1" dirty="0">
                  <a:solidFill>
                    <a:srgbClr val="C00000"/>
                  </a:solidFill>
                  <a:latin typeface="Arial"/>
                </a:rPr>
                <a:t>$30.7</a:t>
              </a:r>
              <a:endParaRPr lang="en-US" sz="3600" b="1" dirty="0">
                <a:solidFill>
                  <a:srgbClr val="C00000"/>
                </a:solidFill>
              </a:endParaRPr>
            </a:p>
          </p:txBody>
        </p:sp>
        <p:sp>
          <p:nvSpPr>
            <p:cNvPr id="43" name="TextBox 42">
              <a:extLst>
                <a:ext uri="{FF2B5EF4-FFF2-40B4-BE49-F238E27FC236}">
                  <a16:creationId xmlns:a16="http://schemas.microsoft.com/office/drawing/2014/main" id="{45411F9F-0CAC-45B4-8619-E052CD178996}"/>
                </a:ext>
              </a:extLst>
            </p:cNvPr>
            <p:cNvSpPr txBox="1"/>
            <p:nvPr/>
          </p:nvSpPr>
          <p:spPr>
            <a:xfrm>
              <a:off x="180030" y="2913151"/>
              <a:ext cx="2747320" cy="338554"/>
            </a:xfrm>
            <a:prstGeom prst="rect">
              <a:avLst/>
            </a:prstGeom>
            <a:noFill/>
          </p:spPr>
          <p:txBody>
            <a:bodyPr wrap="square">
              <a:spAutoFit/>
            </a:bodyPr>
            <a:lstStyle/>
            <a:p>
              <a:pPr algn="ctr"/>
              <a:r>
                <a:rPr lang="en-US" sz="1600" i="1" dirty="0">
                  <a:solidFill>
                    <a:srgbClr val="000000"/>
                  </a:solidFill>
                  <a:latin typeface="Arial"/>
                </a:rPr>
                <a:t>Million funded</a:t>
              </a:r>
              <a:endParaRPr lang="en-US" sz="1600" i="1" dirty="0">
                <a:solidFill>
                  <a:srgbClr val="000000"/>
                </a:solidFill>
              </a:endParaRPr>
            </a:p>
          </p:txBody>
        </p:sp>
      </p:grpSp>
      <p:grpSp>
        <p:nvGrpSpPr>
          <p:cNvPr id="9" name="Group 8">
            <a:extLst>
              <a:ext uri="{FF2B5EF4-FFF2-40B4-BE49-F238E27FC236}">
                <a16:creationId xmlns:a16="http://schemas.microsoft.com/office/drawing/2014/main" id="{368475C4-9ED9-4FB4-9E73-47D0BC5D6F53}"/>
              </a:ext>
            </a:extLst>
          </p:cNvPr>
          <p:cNvGrpSpPr/>
          <p:nvPr/>
        </p:nvGrpSpPr>
        <p:grpSpPr>
          <a:xfrm>
            <a:off x="180030" y="3311915"/>
            <a:ext cx="2747320" cy="848599"/>
            <a:chOff x="180030" y="3311915"/>
            <a:chExt cx="2747320" cy="848599"/>
          </a:xfrm>
        </p:grpSpPr>
        <p:sp>
          <p:nvSpPr>
            <p:cNvPr id="44" name="TextBox 43">
              <a:extLst>
                <a:ext uri="{FF2B5EF4-FFF2-40B4-BE49-F238E27FC236}">
                  <a16:creationId xmlns:a16="http://schemas.microsoft.com/office/drawing/2014/main" id="{6E7C54E4-3A0F-4A40-A20C-FD3C56CC2AC1}"/>
                </a:ext>
              </a:extLst>
            </p:cNvPr>
            <p:cNvSpPr txBox="1"/>
            <p:nvPr/>
          </p:nvSpPr>
          <p:spPr>
            <a:xfrm>
              <a:off x="652047" y="3311915"/>
              <a:ext cx="1803286" cy="646331"/>
            </a:xfrm>
            <a:prstGeom prst="rect">
              <a:avLst/>
            </a:prstGeom>
            <a:noFill/>
          </p:spPr>
          <p:txBody>
            <a:bodyPr wrap="square">
              <a:spAutoFit/>
            </a:bodyPr>
            <a:lstStyle/>
            <a:p>
              <a:pPr algn="ctr"/>
              <a:r>
                <a:rPr lang="en-US" sz="3600" b="1" dirty="0">
                  <a:solidFill>
                    <a:srgbClr val="C00000"/>
                  </a:solidFill>
                  <a:latin typeface="Arial"/>
                </a:rPr>
                <a:t>$20.7</a:t>
              </a:r>
              <a:endParaRPr lang="en-US" sz="3600" b="1" dirty="0">
                <a:solidFill>
                  <a:srgbClr val="C00000"/>
                </a:solidFill>
              </a:endParaRPr>
            </a:p>
          </p:txBody>
        </p:sp>
        <p:sp>
          <p:nvSpPr>
            <p:cNvPr id="46" name="TextBox 45">
              <a:extLst>
                <a:ext uri="{FF2B5EF4-FFF2-40B4-BE49-F238E27FC236}">
                  <a16:creationId xmlns:a16="http://schemas.microsoft.com/office/drawing/2014/main" id="{D27E36D4-322C-48C7-BBFB-98A0B21C88BB}"/>
                </a:ext>
              </a:extLst>
            </p:cNvPr>
            <p:cNvSpPr txBox="1"/>
            <p:nvPr/>
          </p:nvSpPr>
          <p:spPr>
            <a:xfrm>
              <a:off x="180030" y="3821960"/>
              <a:ext cx="2747320" cy="338554"/>
            </a:xfrm>
            <a:prstGeom prst="rect">
              <a:avLst/>
            </a:prstGeom>
            <a:noFill/>
          </p:spPr>
          <p:txBody>
            <a:bodyPr wrap="square">
              <a:spAutoFit/>
            </a:bodyPr>
            <a:lstStyle/>
            <a:p>
              <a:pPr algn="ctr"/>
              <a:r>
                <a:rPr lang="en-US" sz="1600" i="1" dirty="0">
                  <a:solidFill>
                    <a:srgbClr val="000000"/>
                  </a:solidFill>
                  <a:latin typeface="Arial"/>
                </a:rPr>
                <a:t>Million cost share</a:t>
              </a:r>
              <a:endParaRPr lang="en-US" sz="1600" i="1" dirty="0">
                <a:solidFill>
                  <a:srgbClr val="000000"/>
                </a:solidFill>
              </a:endParaRPr>
            </a:p>
          </p:txBody>
        </p:sp>
      </p:grpSp>
    </p:spTree>
    <p:extLst>
      <p:ext uri="{BB962C8B-B14F-4D97-AF65-F5344CB8AC3E}">
        <p14:creationId xmlns:p14="http://schemas.microsoft.com/office/powerpoint/2010/main" val="713911460"/>
      </p:ext>
    </p:extLst>
  </p:cSld>
  <p:clrMapOvr>
    <a:masterClrMapping/>
  </p:clrMapOvr>
</p:sld>
</file>

<file path=ppt/theme/theme1.xml><?xml version="1.0" encoding="utf-8"?>
<a:theme xmlns:a="http://schemas.openxmlformats.org/drawingml/2006/main" name="Office Theme">
  <a:themeElements>
    <a:clrScheme name="ASPR1">
      <a:dk1>
        <a:srgbClr val="102B62"/>
      </a:dk1>
      <a:lt1>
        <a:sysClr val="window" lastClr="FFFFFF"/>
      </a:lt1>
      <a:dk2>
        <a:srgbClr val="1F497D"/>
      </a:dk2>
      <a:lt2>
        <a:srgbClr val="EEECE1"/>
      </a:lt2>
      <a:accent1>
        <a:srgbClr val="5482E1"/>
      </a:accent1>
      <a:accent2>
        <a:srgbClr val="C9C9C9"/>
      </a:accent2>
      <a:accent3>
        <a:srgbClr val="00BCB8"/>
      </a:accent3>
      <a:accent4>
        <a:srgbClr val="C15853"/>
      </a:accent4>
      <a:accent5>
        <a:srgbClr val="BACCF3"/>
      </a:accent5>
      <a:accent6>
        <a:srgbClr val="B7FF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0DB090DF04874CBBEC828252895F5E" ma:contentTypeVersion="9" ma:contentTypeDescription="Create a new document." ma:contentTypeScope="" ma:versionID="2cae25c26c1b3363ef8833f2c1af4b83">
  <xsd:schema xmlns:xsd="http://www.w3.org/2001/XMLSchema" xmlns:xs="http://www.w3.org/2001/XMLSchema" xmlns:p="http://schemas.microsoft.com/office/2006/metadata/properties" xmlns:ns2="05f66351-9988-4cbe-96e6-e16da2e43a56" xmlns:ns3="4eac867d-9d37-4dee-a55d-0318210eb71c" targetNamespace="http://schemas.microsoft.com/office/2006/metadata/properties" ma:root="true" ma:fieldsID="a377162bf3f1596db94f41fa8b6cf982" ns2:_="" ns3:_="">
    <xsd:import namespace="05f66351-9988-4cbe-96e6-e16da2e43a56"/>
    <xsd:import namespace="4eac867d-9d37-4dee-a55d-0318210eb71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66351-9988-4cbe-96e6-e16da2e43a5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ac867d-9d37-4dee-a55d-0318210eb71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0FBFF6-B324-4F32-BBB1-72F70CD8FA7E}">
  <ds:schemaRefs>
    <ds:schemaRef ds:uri="http://schemas.microsoft.com/sharepoint/v3/contenttype/forms"/>
  </ds:schemaRefs>
</ds:datastoreItem>
</file>

<file path=customXml/itemProps2.xml><?xml version="1.0" encoding="utf-8"?>
<ds:datastoreItem xmlns:ds="http://schemas.openxmlformats.org/officeDocument/2006/customXml" ds:itemID="{C9F847EF-B67A-4F59-803E-7BA1D94D0768}">
  <ds:schemaRefs>
    <ds:schemaRef ds:uri="http://purl.org/dc/elements/1.1/"/>
    <ds:schemaRef ds:uri="http://schemas.microsoft.com/office/2006/metadata/properties"/>
    <ds:schemaRef ds:uri="http://schemas.microsoft.com/office/2006/documentManagement/types"/>
    <ds:schemaRef ds:uri="05f66351-9988-4cbe-96e6-e16da2e43a56"/>
    <ds:schemaRef ds:uri="http://purl.org/dc/terms/"/>
    <ds:schemaRef ds:uri="http://schemas.openxmlformats.org/package/2006/metadata/core-properties"/>
    <ds:schemaRef ds:uri="http://purl.org/dc/dcmitype/"/>
    <ds:schemaRef ds:uri="http://schemas.microsoft.com/office/infopath/2007/PartnerControls"/>
    <ds:schemaRef ds:uri="4eac867d-9d37-4dee-a55d-0318210eb71c"/>
    <ds:schemaRef ds:uri="http://www.w3.org/XML/1998/namespace"/>
  </ds:schemaRefs>
</ds:datastoreItem>
</file>

<file path=customXml/itemProps3.xml><?xml version="1.0" encoding="utf-8"?>
<ds:datastoreItem xmlns:ds="http://schemas.openxmlformats.org/officeDocument/2006/customXml" ds:itemID="{A3F12A48-24EA-45E8-8A90-32EB185CB2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66351-9988-4cbe-96e6-e16da2e43a56"/>
    <ds:schemaRef ds:uri="4eac867d-9d37-4dee-a55d-0318210eb7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3244</TotalTime>
  <Words>4863</Words>
  <Application>Microsoft Office PowerPoint</Application>
  <PresentationFormat>On-screen Show (16:9)</PresentationFormat>
  <Paragraphs>752</Paragraphs>
  <Slides>63</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Arial Black</vt:lpstr>
      <vt:lpstr>Calibri</vt:lpstr>
      <vt:lpstr>Century Gothic</vt:lpstr>
      <vt:lpstr>Courier New</vt:lpstr>
      <vt:lpstr>Symbol</vt:lpstr>
      <vt:lpstr>Times New Roman</vt:lpstr>
      <vt:lpstr>Wingdings</vt:lpstr>
      <vt:lpstr>Office Theme</vt:lpstr>
      <vt:lpstr>Division of Research Innovation and Ventures</vt:lpstr>
      <vt:lpstr>Investing in the Future of  Health Security</vt:lpstr>
      <vt:lpstr>BARDA Program Divisions</vt:lpstr>
      <vt:lpstr>DRIVe’s Approach to Innovation </vt:lpstr>
      <vt:lpstr>DRIVe Program Areas</vt:lpstr>
      <vt:lpstr>Traditional healthcare paradigm</vt:lpstr>
      <vt:lpstr>PowerPoint Presentation</vt:lpstr>
      <vt:lpstr>PowerPoint Presentation</vt:lpstr>
      <vt:lpstr>DRIVe Portfolio</vt:lpstr>
      <vt:lpstr>DRIVe COVID-19 Portfolio</vt:lpstr>
      <vt:lpstr>Emerging Program Areas</vt:lpstr>
      <vt:lpstr>COVID-19 Rapidly Deployable Capabilities</vt:lpstr>
      <vt:lpstr>DRIVe R&amp;D Funding Vehicle</vt:lpstr>
      <vt:lpstr>BARDA DRIVe’s Catalyst Office</vt:lpstr>
      <vt:lpstr>INTRODUCING…THE CATALYST OFFICE</vt:lpstr>
      <vt:lpstr>Bridging the Valley of Death</vt:lpstr>
      <vt:lpstr>What have we been up to this past year?</vt:lpstr>
      <vt:lpstr>What have we been up to this past year? (Cont.)</vt:lpstr>
      <vt:lpstr>What are we planning to do this year?</vt:lpstr>
      <vt:lpstr>PowerPoint Presentation</vt:lpstr>
      <vt:lpstr>PowerPoint Presentation</vt:lpstr>
      <vt:lpstr>DRIVe Start Overview</vt:lpstr>
      <vt:lpstr>DRIVe Start – Program Innovation &amp; Alliance Activities </vt:lpstr>
      <vt:lpstr>DRIVe Start Program Innovation Activities PROGRAM BACKGROUND</vt:lpstr>
      <vt:lpstr>PowerPoint Presentation</vt:lpstr>
      <vt:lpstr>PowerPoint Presentation</vt:lpstr>
      <vt:lpstr>How can you work with us?</vt:lpstr>
      <vt:lpstr>How the Catalyst Office  will Help…</vt:lpstr>
      <vt:lpstr>BARDA DRIVe’s ENACT Program</vt:lpstr>
      <vt:lpstr>PowerPoint Presentation</vt:lpstr>
      <vt:lpstr>PowerPoint Presentation</vt:lpstr>
      <vt:lpstr>PowerPoint Presentation</vt:lpstr>
      <vt:lpstr>ENACT Investment Areas - Vision</vt:lpstr>
      <vt:lpstr>ENACT Portfolio: Sensing Mechanisms</vt:lpstr>
      <vt:lpstr>ENACT Portfolio: Biophysical Markers</vt:lpstr>
      <vt:lpstr>Biophysical Continuous Monitoring Devices</vt:lpstr>
      <vt:lpstr>Biophysical Continuous Monitoring Devices</vt:lpstr>
      <vt:lpstr>Biochemical Continuous Monitoring Devices</vt:lpstr>
      <vt:lpstr>Non-invasive Health Monitoring: Smart App</vt:lpstr>
      <vt:lpstr>PowerPoint Presentation</vt:lpstr>
      <vt:lpstr>Point-of-Care Analysis</vt:lpstr>
      <vt:lpstr>DRIVe Solving Sepsis Program</vt:lpstr>
      <vt:lpstr>US Sepsis Stats</vt:lpstr>
      <vt:lpstr>Sepsis Among Medicare Beneficiaries: Manuscript Trilogy</vt:lpstr>
      <vt:lpstr>PowerPoint Presentation</vt:lpstr>
      <vt:lpstr>Solving Sepsis Strategy</vt:lpstr>
      <vt:lpstr>Sepsis Patient Continuum Each Red Node is an Opportunity to Intervene</vt:lpstr>
      <vt:lpstr>Sepsis and Severe COVID-19 Disease</vt:lpstr>
      <vt:lpstr>A perspective: COVID-19 Continuum of Care</vt:lpstr>
      <vt:lpstr>Sepsis Tools can be a Roadmap for Resiliency </vt:lpstr>
      <vt:lpstr>Solving Sepsis Program – Next Steps</vt:lpstr>
      <vt:lpstr>New Program Area: Beyond the Needle</vt:lpstr>
      <vt:lpstr>Beyond the Needle: Breaking with Tradition</vt:lpstr>
      <vt:lpstr>Beyond the Needle: Program Goals</vt:lpstr>
      <vt:lpstr>Beyond the Needle:  Projects</vt:lpstr>
      <vt:lpstr>Chemical Repurposing: DRIVe ReDIRECT - AOI #5 “Treat the Injury, Not the Agent”</vt:lpstr>
      <vt:lpstr>BARDA Next Generation Mask Redesign Prize Challenge Competition</vt:lpstr>
      <vt:lpstr>BARDA Division of Contracts Management &amp; Acquisition (“DCMA”), Division of Research Innovation &amp; Ventures (“DRIVe”) Acquisitions Team </vt:lpstr>
      <vt:lpstr>DRIVe Acquisitions Team:  EZ-BAA 2.0 &amp; COVID-19 Response</vt:lpstr>
      <vt:lpstr>DRIVe Acquisitions Team: Aligning Interests</vt:lpstr>
      <vt:lpstr>DRIVe Acquisitions Team:  BARDA Ventures</vt:lpstr>
      <vt:lpstr>PowerPoint Presentation</vt:lpstr>
      <vt:lpstr>PowerPoint Presentation</vt:lpstr>
    </vt:vector>
  </TitlesOfParts>
  <Company>DHHS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BID ASPR PowerPoint Slide Template</dc:title>
  <dc:subject>ASPR PowerPoint Template</dc:subject>
  <dc:creator>Mary Radebach</dc:creator>
  <cp:lastModifiedBy>Miles-Francois, Denise (OS/ASPR/BARDA)</cp:lastModifiedBy>
  <cp:revision>253</cp:revision>
  <cp:lastPrinted>2018-03-23T14:10:25Z</cp:lastPrinted>
  <dcterms:created xsi:type="dcterms:W3CDTF">2018-01-29T20:56:18Z</dcterms:created>
  <dcterms:modified xsi:type="dcterms:W3CDTF">2020-10-16T20:36:10Z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0x0101006F0DB090DF04874CBBEC828252895F5E</vt:lpwstr>
  </property>
  <property fmtid="{D5CDD505-2E9C-101B-9397-08002B2CF9AE}" pid="3" name="MSIP_Label_0fbebf56-50d5-4972-adb3-969c09594f76_Enabled">
    <vt:lpwstr>true</vt:lpwstr>
  </property>
  <property fmtid="{D5CDD505-2E9C-101B-9397-08002B2CF9AE}" pid="4" name="MSIP_Label_0fbebf56-50d5-4972-adb3-969c09594f76_SetDate">
    <vt:lpwstr>2020-06-25T18:04:38Z</vt:lpwstr>
  </property>
  <property fmtid="{D5CDD505-2E9C-101B-9397-08002B2CF9AE}" pid="5" name="MSIP_Label_0fbebf56-50d5-4972-adb3-969c09594f76_Method">
    <vt:lpwstr>Privileged</vt:lpwstr>
  </property>
  <property fmtid="{D5CDD505-2E9C-101B-9397-08002B2CF9AE}" pid="6" name="MSIP_Label_0fbebf56-50d5-4972-adb3-969c09594f76_Name">
    <vt:lpwstr>Public</vt:lpwstr>
  </property>
  <property fmtid="{D5CDD505-2E9C-101B-9397-08002B2CF9AE}" pid="7" name="MSIP_Label_0fbebf56-50d5-4972-adb3-969c09594f76_SiteId">
    <vt:lpwstr>437e427d-90c6-45ca-aec6-cea5129e56e4</vt:lpwstr>
  </property>
  <property fmtid="{D5CDD505-2E9C-101B-9397-08002B2CF9AE}" pid="8" name="MSIP_Label_0fbebf56-50d5-4972-adb3-969c09594f76_ActionId">
    <vt:lpwstr>a99cd089-573a-4358-9af5-9a178efd9c23</vt:lpwstr>
  </property>
  <property fmtid="{D5CDD505-2E9C-101B-9397-08002B2CF9AE}" pid="9" name="MSIP_Label_0fbebf56-50d5-4972-adb3-969c09594f76_ContentBits">
    <vt:lpwstr>3</vt:lpwstr>
  </property>
</Properties>
</file>